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ppt" ContentType="application/vnd.ms-powerpoint"/>
  <Default Extension="vml" ContentType="application/vnd.openxmlformats-officedocument.vmlDrawing"/>
  <Default Extension="gif" ContentType="image/gif"/>
  <Default Extension="doc" ContentType="application/msword"/>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9.xml" ContentType="application/vnd.openxmlformats-officedocument.presentationml.notesSlide+xml"/>
  <Override PartName="/ppt/tags/tag10.xml" ContentType="application/vnd.openxmlformats-officedocument.presentationml.tags+xml"/>
  <Override PartName="/ppt/notesSlides/notesSlide80.xml" ContentType="application/vnd.openxmlformats-officedocument.presentationml.notesSlide+xml"/>
  <Override PartName="/ppt/tags/tag11.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02"/>
  </p:notesMasterIdLst>
  <p:handoutMasterIdLst>
    <p:handoutMasterId r:id="rId203"/>
  </p:handoutMasterIdLst>
  <p:sldIdLst>
    <p:sldId id="256" r:id="rId2"/>
    <p:sldId id="331" r:id="rId3"/>
    <p:sldId id="270" r:id="rId4"/>
    <p:sldId id="324" r:id="rId5"/>
    <p:sldId id="325" r:id="rId6"/>
    <p:sldId id="326" r:id="rId7"/>
    <p:sldId id="327" r:id="rId8"/>
    <p:sldId id="328" r:id="rId9"/>
    <p:sldId id="329" r:id="rId10"/>
    <p:sldId id="330" r:id="rId11"/>
    <p:sldId id="272" r:id="rId12"/>
    <p:sldId id="268" r:id="rId13"/>
    <p:sldId id="269" r:id="rId14"/>
    <p:sldId id="273" r:id="rId15"/>
    <p:sldId id="274" r:id="rId16"/>
    <p:sldId id="275" r:id="rId17"/>
    <p:sldId id="276" r:id="rId18"/>
    <p:sldId id="277" r:id="rId19"/>
    <p:sldId id="332" r:id="rId20"/>
    <p:sldId id="334" r:id="rId21"/>
    <p:sldId id="335" r:id="rId22"/>
    <p:sldId id="336" r:id="rId23"/>
    <p:sldId id="337" r:id="rId24"/>
    <p:sldId id="338" r:id="rId25"/>
    <p:sldId id="339" r:id="rId26"/>
    <p:sldId id="340" r:id="rId27"/>
    <p:sldId id="487" r:id="rId28"/>
    <p:sldId id="278" r:id="rId29"/>
    <p:sldId id="279" r:id="rId30"/>
    <p:sldId id="280" r:id="rId31"/>
    <p:sldId id="461" r:id="rId32"/>
    <p:sldId id="462" r:id="rId33"/>
    <p:sldId id="463" r:id="rId34"/>
    <p:sldId id="464" r:id="rId35"/>
    <p:sldId id="465" r:id="rId36"/>
    <p:sldId id="466" r:id="rId37"/>
    <p:sldId id="467" r:id="rId38"/>
    <p:sldId id="468" r:id="rId39"/>
    <p:sldId id="456" r:id="rId40"/>
    <p:sldId id="457"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414" r:id="rId57"/>
    <p:sldId id="415" r:id="rId58"/>
    <p:sldId id="416" r:id="rId59"/>
    <p:sldId id="417" r:id="rId60"/>
    <p:sldId id="418" r:id="rId61"/>
    <p:sldId id="419" r:id="rId62"/>
    <p:sldId id="420"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24" r:id="rId76"/>
    <p:sldId id="425" r:id="rId77"/>
    <p:sldId id="426" r:id="rId78"/>
    <p:sldId id="427" r:id="rId79"/>
    <p:sldId id="428" r:id="rId80"/>
    <p:sldId id="430" r:id="rId81"/>
    <p:sldId id="351" r:id="rId82"/>
    <p:sldId id="352" r:id="rId83"/>
    <p:sldId id="353" r:id="rId84"/>
    <p:sldId id="354" r:id="rId85"/>
    <p:sldId id="355" r:id="rId86"/>
    <p:sldId id="356" r:id="rId87"/>
    <p:sldId id="357" r:id="rId88"/>
    <p:sldId id="358" r:id="rId89"/>
    <p:sldId id="359" r:id="rId90"/>
    <p:sldId id="364" r:id="rId91"/>
    <p:sldId id="365" r:id="rId92"/>
    <p:sldId id="366" r:id="rId93"/>
    <p:sldId id="360" r:id="rId94"/>
    <p:sldId id="361" r:id="rId95"/>
    <p:sldId id="362" r:id="rId96"/>
    <p:sldId id="363" r:id="rId97"/>
    <p:sldId id="368" r:id="rId98"/>
    <p:sldId id="394" r:id="rId99"/>
    <p:sldId id="369" r:id="rId100"/>
    <p:sldId id="472" r:id="rId101"/>
    <p:sldId id="395" r:id="rId102"/>
    <p:sldId id="396" r:id="rId103"/>
    <p:sldId id="397" r:id="rId104"/>
    <p:sldId id="469" r:id="rId105"/>
    <p:sldId id="370" r:id="rId106"/>
    <p:sldId id="470" r:id="rId107"/>
    <p:sldId id="471" r:id="rId108"/>
    <p:sldId id="382" r:id="rId109"/>
    <p:sldId id="383" r:id="rId110"/>
    <p:sldId id="384" r:id="rId111"/>
    <p:sldId id="386" r:id="rId112"/>
    <p:sldId id="387" r:id="rId113"/>
    <p:sldId id="388" r:id="rId114"/>
    <p:sldId id="389" r:id="rId115"/>
    <p:sldId id="390" r:id="rId116"/>
    <p:sldId id="391" r:id="rId117"/>
    <p:sldId id="392" r:id="rId118"/>
    <p:sldId id="489" r:id="rId119"/>
    <p:sldId id="490" r:id="rId120"/>
    <p:sldId id="491" r:id="rId121"/>
    <p:sldId id="492" r:id="rId122"/>
    <p:sldId id="493" r:id="rId123"/>
    <p:sldId id="494" r:id="rId124"/>
    <p:sldId id="495" r:id="rId125"/>
    <p:sldId id="496" r:id="rId126"/>
    <p:sldId id="497" r:id="rId127"/>
    <p:sldId id="498" r:id="rId128"/>
    <p:sldId id="499" r:id="rId129"/>
    <p:sldId id="500" r:id="rId130"/>
    <p:sldId id="501" r:id="rId131"/>
    <p:sldId id="502" r:id="rId132"/>
    <p:sldId id="503" r:id="rId133"/>
    <p:sldId id="511" r:id="rId134"/>
    <p:sldId id="512" r:id="rId135"/>
    <p:sldId id="513" r:id="rId136"/>
    <p:sldId id="514" r:id="rId137"/>
    <p:sldId id="515" r:id="rId138"/>
    <p:sldId id="516" r:id="rId139"/>
    <p:sldId id="517" r:id="rId140"/>
    <p:sldId id="518" r:id="rId141"/>
    <p:sldId id="508" r:id="rId142"/>
    <p:sldId id="509" r:id="rId143"/>
    <p:sldId id="510" r:id="rId144"/>
    <p:sldId id="486" r:id="rId145"/>
    <p:sldId id="287" r:id="rId146"/>
    <p:sldId id="473" r:id="rId147"/>
    <p:sldId id="474" r:id="rId148"/>
    <p:sldId id="475" r:id="rId149"/>
    <p:sldId id="476" r:id="rId150"/>
    <p:sldId id="477" r:id="rId151"/>
    <p:sldId id="478" r:id="rId152"/>
    <p:sldId id="479" r:id="rId153"/>
    <p:sldId id="480" r:id="rId154"/>
    <p:sldId id="481" r:id="rId155"/>
    <p:sldId id="482" r:id="rId156"/>
    <p:sldId id="483" r:id="rId157"/>
    <p:sldId id="484" r:id="rId158"/>
    <p:sldId id="485" r:id="rId159"/>
    <p:sldId id="288" r:id="rId160"/>
    <p:sldId id="289" r:id="rId161"/>
    <p:sldId id="290" r:id="rId162"/>
    <p:sldId id="291" r:id="rId163"/>
    <p:sldId id="292" r:id="rId164"/>
    <p:sldId id="293" r:id="rId165"/>
    <p:sldId id="294" r:id="rId166"/>
    <p:sldId id="295" r:id="rId167"/>
    <p:sldId id="296" r:id="rId168"/>
    <p:sldId id="297" r:id="rId169"/>
    <p:sldId id="298" r:id="rId170"/>
    <p:sldId id="299" r:id="rId171"/>
    <p:sldId id="300" r:id="rId172"/>
    <p:sldId id="301" r:id="rId173"/>
    <p:sldId id="302" r:id="rId174"/>
    <p:sldId id="303" r:id="rId175"/>
    <p:sldId id="304" r:id="rId176"/>
    <p:sldId id="305" r:id="rId177"/>
    <p:sldId id="306" r:id="rId178"/>
    <p:sldId id="458" r:id="rId179"/>
    <p:sldId id="459" r:id="rId180"/>
    <p:sldId id="307" r:id="rId181"/>
    <p:sldId id="308" r:id="rId182"/>
    <p:sldId id="309" r:id="rId183"/>
    <p:sldId id="310" r:id="rId184"/>
    <p:sldId id="311" r:id="rId185"/>
    <p:sldId id="312" r:id="rId186"/>
    <p:sldId id="313" r:id="rId187"/>
    <p:sldId id="314" r:id="rId188"/>
    <p:sldId id="315" r:id="rId189"/>
    <p:sldId id="316" r:id="rId190"/>
    <p:sldId id="317" r:id="rId191"/>
    <p:sldId id="318" r:id="rId192"/>
    <p:sldId id="319" r:id="rId193"/>
    <p:sldId id="320" r:id="rId194"/>
    <p:sldId id="321" r:id="rId195"/>
    <p:sldId id="322" r:id="rId196"/>
    <p:sldId id="323" r:id="rId197"/>
    <p:sldId id="452" r:id="rId198"/>
    <p:sldId id="453" r:id="rId199"/>
    <p:sldId id="454" r:id="rId200"/>
    <p:sldId id="519" r:id="rId20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0E6BDC"/>
    <a:srgbClr val="FF99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21" autoAdjust="0"/>
  </p:normalViewPr>
  <p:slideViewPr>
    <p:cSldViewPr>
      <p:cViewPr varScale="1">
        <p:scale>
          <a:sx n="64" d="100"/>
          <a:sy n="64" d="100"/>
        </p:scale>
        <p:origin x="1566" y="6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9268"/>
    </p:cViewPr>
  </p:sorterViewPr>
  <p:notesViewPr>
    <p:cSldViewPr>
      <p:cViewPr varScale="1">
        <p:scale>
          <a:sx n="52" d="100"/>
          <a:sy n="52" d="100"/>
        </p:scale>
        <p:origin x="2886" y="4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12390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12390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F582B01A-5EB8-42E8-A6C9-5817DFE0015A}" type="slidenum">
              <a:rPr lang="en-US" altLang="zh-CN"/>
              <a:pPr>
                <a:defRPr/>
              </a:pPr>
              <a:t>‹#›</a:t>
            </a:fld>
            <a:endParaRPr lang="en-US" altLang="zh-CN"/>
          </a:p>
        </p:txBody>
      </p:sp>
    </p:spTree>
    <p:extLst>
      <p:ext uri="{BB962C8B-B14F-4D97-AF65-F5344CB8AC3E}">
        <p14:creationId xmlns:p14="http://schemas.microsoft.com/office/powerpoint/2010/main" val="35728846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3277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ea typeface="宋体" pitchFamily="2" charset="-122"/>
              </a:defRPr>
            </a:lvl1pPr>
          </a:lstStyle>
          <a:p>
            <a:pPr>
              <a:defRPr/>
            </a:pPr>
            <a:r>
              <a:rPr lang="en-US" altLang="zh-CN"/>
              <a:t>© School of Computer Science and Technology, SWUST </a:t>
            </a:r>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5BA380CA-2FA4-4EDB-BC22-6510F8CA14F4}" type="slidenum">
              <a:rPr lang="en-US" altLang="zh-CN"/>
              <a:pPr>
                <a:defRPr/>
              </a:pPr>
              <a:t>‹#›</a:t>
            </a:fld>
            <a:endParaRPr lang="en-US" altLang="zh-CN"/>
          </a:p>
        </p:txBody>
      </p:sp>
    </p:spTree>
    <p:extLst>
      <p:ext uri="{BB962C8B-B14F-4D97-AF65-F5344CB8AC3E}">
        <p14:creationId xmlns:p14="http://schemas.microsoft.com/office/powerpoint/2010/main" val="100277542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aike.baidu.com/view/5095539.htm" TargetMode="External"/><Relationship Id="rId2" Type="http://schemas.openxmlformats.org/officeDocument/2006/relationships/slide" Target="../slides/slide144.xml"/><Relationship Id="rId1" Type="http://schemas.openxmlformats.org/officeDocument/2006/relationships/notesMaster" Target="../notesMasters/notesMaster1.xml"/><Relationship Id="rId5" Type="http://schemas.openxmlformats.org/officeDocument/2006/relationships/hyperlink" Target="http://baike.baidu.com/view/501103.htm" TargetMode="External"/><Relationship Id="rId4" Type="http://schemas.openxmlformats.org/officeDocument/2006/relationships/hyperlink" Target="http://baike.baidu.com/view/486343.htm"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baike.baidu.com/view/5095539.htm" TargetMode="External"/><Relationship Id="rId2" Type="http://schemas.openxmlformats.org/officeDocument/2006/relationships/slide" Target="../slides/slide145.xml"/><Relationship Id="rId1" Type="http://schemas.openxmlformats.org/officeDocument/2006/relationships/notesMaster" Target="../notesMasters/notesMaster1.xml"/><Relationship Id="rId5" Type="http://schemas.openxmlformats.org/officeDocument/2006/relationships/hyperlink" Target="http://baike.baidu.com/view/501103.htm" TargetMode="External"/><Relationship Id="rId4" Type="http://schemas.openxmlformats.org/officeDocument/2006/relationships/hyperlink" Target="http://baike.baidu.com/view/486343.htm"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31"/>
          <p:cNvSpPr>
            <a:spLocks noGrp="1" noChangeArrowheads="1"/>
          </p:cNvSpPr>
          <p:nvPr>
            <p:ph type="sldNum" sz="quarter" idx="5"/>
          </p:nvPr>
        </p:nvSpPr>
        <p:spPr>
          <a:noFill/>
        </p:spPr>
        <p:txBody>
          <a:bodyPr/>
          <a:lstStyle/>
          <a:p>
            <a:fld id="{30DE2A4D-466F-4F5C-A1A0-48D0C5457487}" type="slidenum">
              <a:rPr lang="en-US" altLang="zh-CN"/>
              <a:pPr/>
              <a:t>2</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GB" smtClean="0"/>
          </a:p>
        </p:txBody>
      </p:sp>
    </p:spTree>
    <p:extLst>
      <p:ext uri="{BB962C8B-B14F-4D97-AF65-F5344CB8AC3E}">
        <p14:creationId xmlns:p14="http://schemas.microsoft.com/office/powerpoint/2010/main" val="394596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78A5B-722A-4622-AA05-97FEED5C0EDB}" type="slidenum">
              <a:rPr lang="en-US" altLang="zh-TW"/>
              <a:pPr/>
              <a:t>11</a:t>
            </a:fld>
            <a:endParaRPr lang="en-US" altLang="zh-TW"/>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78661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60F973-8DD8-4A06-9583-C034F296E676}" type="slidenum">
              <a:rPr lang="en-US" altLang="zh-TW"/>
              <a:pPr/>
              <a:t>180</a:t>
            </a:fld>
            <a:endParaRPr lang="en-US" altLang="zh-TW"/>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89596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438E28-4D88-4F5E-B54F-91937863C823}" type="slidenum">
              <a:rPr lang="en-US" altLang="zh-TW"/>
              <a:pPr/>
              <a:t>181</a:t>
            </a:fld>
            <a:endParaRPr lang="en-US" altLang="zh-TW"/>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260664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3D59B-3CA9-4E3D-A389-C05076D0A8CB}" type="slidenum">
              <a:rPr lang="en-US" altLang="zh-TW"/>
              <a:pPr/>
              <a:t>182</a:t>
            </a:fld>
            <a:endParaRPr lang="en-US" altLang="zh-TW"/>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675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E98743-DB96-4F2B-A948-E2D8F0D4A87D}" type="slidenum">
              <a:rPr lang="en-US" altLang="zh-TW"/>
              <a:pPr/>
              <a:t>183</a:t>
            </a:fld>
            <a:endParaRPr lang="en-US" altLang="zh-TW"/>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12953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A9F26-E661-429F-B604-BD1AEBF558D5}" type="slidenum">
              <a:rPr lang="en-US" altLang="zh-TW"/>
              <a:pPr/>
              <a:t>184</a:t>
            </a:fld>
            <a:endParaRPr lang="en-US" altLang="zh-TW"/>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0938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0DAFB-0EC2-4DBE-A0DD-BA1FFA9B1573}" type="slidenum">
              <a:rPr lang="en-US" altLang="zh-TW"/>
              <a:pPr/>
              <a:t>185</a:t>
            </a:fld>
            <a:endParaRPr lang="en-US" altLang="zh-TW"/>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18740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1A5CB0-7829-4D81-A91B-EF52AFA3441A}" type="slidenum">
              <a:rPr lang="en-US" altLang="zh-TW"/>
              <a:pPr/>
              <a:t>186</a:t>
            </a:fld>
            <a:endParaRPr lang="en-US" altLang="zh-TW"/>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71752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97018-B54A-4DA3-89A8-1BACEFE0C5C8}" type="slidenum">
              <a:rPr lang="en-US" altLang="zh-TW"/>
              <a:pPr/>
              <a:t>187</a:t>
            </a:fld>
            <a:endParaRPr lang="en-US" altLang="zh-TW"/>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266600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DF9F92-6E3A-4799-979D-2FD0733F3BEA}" type="slidenum">
              <a:rPr lang="en-US" altLang="zh-TW"/>
              <a:pPr/>
              <a:t>188</a:t>
            </a:fld>
            <a:endParaRPr lang="en-US" altLang="zh-TW"/>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925693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DA255D-CA62-4336-8F74-197499D38FD3}" type="slidenum">
              <a:rPr lang="en-US" altLang="zh-TW"/>
              <a:pPr/>
              <a:t>189</a:t>
            </a:fld>
            <a:endParaRPr lang="en-US" altLang="zh-TW"/>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6578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6A302F-235E-4587-96CD-5255D8A94236}" type="slidenum">
              <a:rPr lang="en-US" altLang="zh-TW"/>
              <a:pPr/>
              <a:t>12</a:t>
            </a:fld>
            <a:endParaRPr lang="en-US" altLang="zh-TW"/>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521254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83048-01B1-40FD-B982-D368956FEC22}" type="slidenum">
              <a:rPr lang="en-US" altLang="zh-TW"/>
              <a:pPr/>
              <a:t>190</a:t>
            </a:fld>
            <a:endParaRPr lang="en-US" altLang="zh-TW"/>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61615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D986A6-E676-4DC5-9D84-61CFD19A7A8A}" type="slidenum">
              <a:rPr lang="en-US" altLang="zh-TW"/>
              <a:pPr/>
              <a:t>191</a:t>
            </a:fld>
            <a:endParaRPr lang="en-US" altLang="zh-TW"/>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12289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3EC61-FA7C-4505-934F-562885E4EF15}" type="slidenum">
              <a:rPr lang="en-US" altLang="zh-TW"/>
              <a:pPr/>
              <a:t>192</a:t>
            </a:fld>
            <a:endParaRPr lang="en-US" altLang="zh-TW"/>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73633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B8A588-AFEE-4A57-A8E6-1C7A0DC93CBA}" type="slidenum">
              <a:rPr lang="en-US" altLang="zh-TW"/>
              <a:pPr/>
              <a:t>193</a:t>
            </a:fld>
            <a:endParaRPr lang="en-US" altLang="zh-TW"/>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31933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37435-714C-41D8-8C73-69E7F582D70A}" type="slidenum">
              <a:rPr lang="en-US" altLang="zh-TW"/>
              <a:pPr/>
              <a:t>194</a:t>
            </a:fld>
            <a:endParaRPr lang="en-US" altLang="zh-TW"/>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09822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FE4F27-5511-4AC4-AC8B-ED9CD3D740A1}" type="slidenum">
              <a:rPr lang="en-US" altLang="zh-TW"/>
              <a:pPr/>
              <a:t>195</a:t>
            </a:fld>
            <a:endParaRPr lang="en-US" altLang="zh-TW"/>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85170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F469B-2434-425A-B12A-15D6DC4A5A89}" type="slidenum">
              <a:rPr lang="en-US" altLang="zh-TW"/>
              <a:pPr/>
              <a:t>196</a:t>
            </a:fld>
            <a:endParaRPr lang="en-US" altLang="zh-TW"/>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3698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6DE4EC-ED66-4C1C-AC0E-6C29F53E2B92}" type="slidenum">
              <a:rPr lang="en-US" altLang="zh-TW"/>
              <a:pPr/>
              <a:t>13</a:t>
            </a:fld>
            <a:endParaRPr lang="en-US" altLang="zh-TW"/>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2427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25049-1990-440A-A4CC-142DF31EDB03}" type="slidenum">
              <a:rPr lang="en-US" altLang="zh-TW"/>
              <a:pPr/>
              <a:t>14</a:t>
            </a:fld>
            <a:endParaRPr lang="en-US" altLang="zh-TW"/>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777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B6ED71-6C9E-4CCB-8705-769D4E50B850}" type="slidenum">
              <a:rPr lang="en-US" altLang="zh-TW"/>
              <a:pPr/>
              <a:t>15</a:t>
            </a:fld>
            <a:endParaRPr lang="en-US" altLang="zh-TW"/>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0439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70A56-FF2B-4D1D-80C4-68D624E5E622}" type="slidenum">
              <a:rPr lang="en-US" altLang="zh-TW"/>
              <a:pPr/>
              <a:t>16</a:t>
            </a:fld>
            <a:endParaRPr lang="en-US" altLang="zh-TW"/>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04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6617B-A190-4EBA-876D-3F4AAAAA688C}" type="slidenum">
              <a:rPr lang="en-US" altLang="zh-TW"/>
              <a:pPr/>
              <a:t>17</a:t>
            </a:fld>
            <a:endParaRPr lang="en-US" altLang="zh-TW"/>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8980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78741-741B-4217-8CD7-0BC7FF3CC28C}" type="slidenum">
              <a:rPr lang="en-US" altLang="zh-TW"/>
              <a:pPr/>
              <a:t>18</a:t>
            </a:fld>
            <a:endParaRPr lang="en-US" altLang="zh-TW"/>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239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p:spPr>
        <p:txBody>
          <a:bodyPr/>
          <a:lstStyle/>
          <a:p>
            <a:endParaRPr lang="zh-CN" altLang="zh-CN" smtClean="0"/>
          </a:p>
        </p:txBody>
      </p:sp>
      <p:sp>
        <p:nvSpPr>
          <p:cNvPr id="181252" name="Slide Number Placeholder 3"/>
          <p:cNvSpPr>
            <a:spLocks noGrp="1"/>
          </p:cNvSpPr>
          <p:nvPr>
            <p:ph type="sldNum" sz="quarter" idx="5"/>
          </p:nvPr>
        </p:nvSpPr>
        <p:spPr>
          <a:noFill/>
        </p:spPr>
        <p:txBody>
          <a:bodyPr/>
          <a:lstStyle/>
          <a:p>
            <a:fld id="{3237FD23-8B7F-4364-A698-3C726E36EF89}" type="slidenum">
              <a:rPr lang="en-US" altLang="zh-CN"/>
              <a:pPr/>
              <a:t>19</a:t>
            </a:fld>
            <a:endParaRPr lang="en-US" altLang="zh-CN"/>
          </a:p>
        </p:txBody>
      </p:sp>
    </p:spTree>
    <p:extLst>
      <p:ext uri="{BB962C8B-B14F-4D97-AF65-F5344CB8AC3E}">
        <p14:creationId xmlns:p14="http://schemas.microsoft.com/office/powerpoint/2010/main" val="1420589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endParaRPr lang="zh-CN" altLang="zh-CN" smtClean="0"/>
          </a:p>
        </p:txBody>
      </p:sp>
      <p:sp>
        <p:nvSpPr>
          <p:cNvPr id="183300" name="Slide Number Placeholder 3"/>
          <p:cNvSpPr>
            <a:spLocks noGrp="1"/>
          </p:cNvSpPr>
          <p:nvPr>
            <p:ph type="sldNum" sz="quarter" idx="5"/>
          </p:nvPr>
        </p:nvSpPr>
        <p:spPr>
          <a:noFill/>
        </p:spPr>
        <p:txBody>
          <a:bodyPr/>
          <a:lstStyle/>
          <a:p>
            <a:fld id="{C680AE14-C5B3-492C-A8B9-DCB9A394E3F5}" type="slidenum">
              <a:rPr lang="en-US" altLang="zh-CN"/>
              <a:pPr/>
              <a:t>20</a:t>
            </a:fld>
            <a:endParaRPr lang="en-US" altLang="zh-CN"/>
          </a:p>
        </p:txBody>
      </p:sp>
    </p:spTree>
    <p:extLst>
      <p:ext uri="{BB962C8B-B14F-4D97-AF65-F5344CB8AC3E}">
        <p14:creationId xmlns:p14="http://schemas.microsoft.com/office/powerpoint/2010/main" val="65865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D1DBF-AB6F-4366-AEB3-7AD5D96245BB}" type="slidenum">
              <a:rPr lang="en-US" altLang="zh-TW"/>
              <a:pPr/>
              <a:t>3</a:t>
            </a:fld>
            <a:endParaRPr lang="en-US" altLang="zh-TW"/>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4519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p:spPr>
        <p:txBody>
          <a:bodyPr/>
          <a:lstStyle/>
          <a:p>
            <a:endParaRPr lang="zh-CN" altLang="zh-CN" smtClean="0"/>
          </a:p>
        </p:txBody>
      </p:sp>
      <p:sp>
        <p:nvSpPr>
          <p:cNvPr id="184324" name="Slide Number Placeholder 3"/>
          <p:cNvSpPr>
            <a:spLocks noGrp="1"/>
          </p:cNvSpPr>
          <p:nvPr>
            <p:ph type="sldNum" sz="quarter" idx="5"/>
          </p:nvPr>
        </p:nvSpPr>
        <p:spPr>
          <a:noFill/>
        </p:spPr>
        <p:txBody>
          <a:bodyPr/>
          <a:lstStyle/>
          <a:p>
            <a:fld id="{2775788F-ACA1-4D29-AD3E-00417D6872E4}" type="slidenum">
              <a:rPr lang="en-US" altLang="zh-CN"/>
              <a:pPr/>
              <a:t>21</a:t>
            </a:fld>
            <a:endParaRPr lang="en-US" altLang="zh-CN"/>
          </a:p>
        </p:txBody>
      </p:sp>
    </p:spTree>
    <p:extLst>
      <p:ext uri="{BB962C8B-B14F-4D97-AF65-F5344CB8AC3E}">
        <p14:creationId xmlns:p14="http://schemas.microsoft.com/office/powerpoint/2010/main" val="698125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endParaRPr lang="zh-CN" altLang="zh-CN" smtClean="0"/>
          </a:p>
        </p:txBody>
      </p:sp>
      <p:sp>
        <p:nvSpPr>
          <p:cNvPr id="185348" name="Slide Number Placeholder 3"/>
          <p:cNvSpPr>
            <a:spLocks noGrp="1"/>
          </p:cNvSpPr>
          <p:nvPr>
            <p:ph type="sldNum" sz="quarter" idx="5"/>
          </p:nvPr>
        </p:nvSpPr>
        <p:spPr>
          <a:noFill/>
        </p:spPr>
        <p:txBody>
          <a:bodyPr/>
          <a:lstStyle/>
          <a:p>
            <a:fld id="{A35A547F-9EC9-4013-94DD-7B9B96833288}" type="slidenum">
              <a:rPr lang="en-US" altLang="zh-CN"/>
              <a:pPr/>
              <a:t>22</a:t>
            </a:fld>
            <a:endParaRPr lang="en-US" altLang="zh-CN"/>
          </a:p>
        </p:txBody>
      </p:sp>
    </p:spTree>
    <p:extLst>
      <p:ext uri="{BB962C8B-B14F-4D97-AF65-F5344CB8AC3E}">
        <p14:creationId xmlns:p14="http://schemas.microsoft.com/office/powerpoint/2010/main" val="2578994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endParaRPr lang="zh-CN" altLang="zh-CN" smtClean="0"/>
          </a:p>
        </p:txBody>
      </p:sp>
      <p:sp>
        <p:nvSpPr>
          <p:cNvPr id="186372" name="Slide Number Placeholder 3"/>
          <p:cNvSpPr>
            <a:spLocks noGrp="1"/>
          </p:cNvSpPr>
          <p:nvPr>
            <p:ph type="sldNum" sz="quarter" idx="5"/>
          </p:nvPr>
        </p:nvSpPr>
        <p:spPr>
          <a:noFill/>
        </p:spPr>
        <p:txBody>
          <a:bodyPr/>
          <a:lstStyle/>
          <a:p>
            <a:fld id="{C71C2CBF-963B-4FE6-8B8C-CCCDCCCC9A9E}" type="slidenum">
              <a:rPr lang="en-US" altLang="zh-CN"/>
              <a:pPr/>
              <a:t>23</a:t>
            </a:fld>
            <a:endParaRPr lang="en-US" altLang="zh-CN"/>
          </a:p>
        </p:txBody>
      </p:sp>
    </p:spTree>
    <p:extLst>
      <p:ext uri="{BB962C8B-B14F-4D97-AF65-F5344CB8AC3E}">
        <p14:creationId xmlns:p14="http://schemas.microsoft.com/office/powerpoint/2010/main" val="299278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endParaRPr lang="zh-CN" altLang="zh-CN" smtClean="0"/>
          </a:p>
        </p:txBody>
      </p:sp>
      <p:sp>
        <p:nvSpPr>
          <p:cNvPr id="187396" name="Slide Number Placeholder 3"/>
          <p:cNvSpPr>
            <a:spLocks noGrp="1"/>
          </p:cNvSpPr>
          <p:nvPr>
            <p:ph type="sldNum" sz="quarter" idx="5"/>
          </p:nvPr>
        </p:nvSpPr>
        <p:spPr>
          <a:noFill/>
        </p:spPr>
        <p:txBody>
          <a:bodyPr/>
          <a:lstStyle/>
          <a:p>
            <a:fld id="{149DC46E-38C1-4086-A6B6-F2156D8FC550}" type="slidenum">
              <a:rPr lang="en-US" altLang="zh-CN"/>
              <a:pPr/>
              <a:t>24</a:t>
            </a:fld>
            <a:endParaRPr lang="en-US" altLang="zh-CN"/>
          </a:p>
        </p:txBody>
      </p:sp>
    </p:spTree>
    <p:extLst>
      <p:ext uri="{BB962C8B-B14F-4D97-AF65-F5344CB8AC3E}">
        <p14:creationId xmlns:p14="http://schemas.microsoft.com/office/powerpoint/2010/main" val="44806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p:spPr>
        <p:txBody>
          <a:bodyPr/>
          <a:lstStyle/>
          <a:p>
            <a:endParaRPr lang="zh-CN" altLang="zh-CN" smtClean="0"/>
          </a:p>
        </p:txBody>
      </p:sp>
      <p:sp>
        <p:nvSpPr>
          <p:cNvPr id="188420" name="Slide Number Placeholder 3"/>
          <p:cNvSpPr>
            <a:spLocks noGrp="1"/>
          </p:cNvSpPr>
          <p:nvPr>
            <p:ph type="sldNum" sz="quarter" idx="5"/>
          </p:nvPr>
        </p:nvSpPr>
        <p:spPr>
          <a:noFill/>
        </p:spPr>
        <p:txBody>
          <a:bodyPr/>
          <a:lstStyle/>
          <a:p>
            <a:fld id="{7B0C0930-4E40-498E-852C-5EBC8C6D9FC0}" type="slidenum">
              <a:rPr lang="en-US" altLang="zh-CN"/>
              <a:pPr/>
              <a:t>25</a:t>
            </a:fld>
            <a:endParaRPr lang="en-US" altLang="zh-CN"/>
          </a:p>
        </p:txBody>
      </p:sp>
    </p:spTree>
    <p:extLst>
      <p:ext uri="{BB962C8B-B14F-4D97-AF65-F5344CB8AC3E}">
        <p14:creationId xmlns:p14="http://schemas.microsoft.com/office/powerpoint/2010/main" val="692176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p:spPr>
        <p:txBody>
          <a:bodyPr/>
          <a:lstStyle/>
          <a:p>
            <a:endParaRPr lang="zh-CN" altLang="zh-CN" smtClean="0"/>
          </a:p>
        </p:txBody>
      </p:sp>
      <p:sp>
        <p:nvSpPr>
          <p:cNvPr id="189444" name="Slide Number Placeholder 3"/>
          <p:cNvSpPr>
            <a:spLocks noGrp="1"/>
          </p:cNvSpPr>
          <p:nvPr>
            <p:ph type="sldNum" sz="quarter" idx="5"/>
          </p:nvPr>
        </p:nvSpPr>
        <p:spPr>
          <a:noFill/>
        </p:spPr>
        <p:txBody>
          <a:bodyPr/>
          <a:lstStyle/>
          <a:p>
            <a:fld id="{E9459218-32CD-48AC-B216-1386E683ABC7}" type="slidenum">
              <a:rPr lang="en-US" altLang="zh-CN"/>
              <a:pPr/>
              <a:t>26</a:t>
            </a:fld>
            <a:endParaRPr lang="en-US" altLang="zh-CN"/>
          </a:p>
        </p:txBody>
      </p:sp>
    </p:spTree>
    <p:extLst>
      <p:ext uri="{BB962C8B-B14F-4D97-AF65-F5344CB8AC3E}">
        <p14:creationId xmlns:p14="http://schemas.microsoft.com/office/powerpoint/2010/main" val="367279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D19F74-2EA8-46E3-8C09-377A2454D998}" type="slidenum">
              <a:rPr lang="en-US" altLang="zh-TW"/>
              <a:pPr/>
              <a:t>27</a:t>
            </a:fld>
            <a:endParaRPr lang="en-US" altLang="zh-TW"/>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3173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D19F74-2EA8-46E3-8C09-377A2454D998}" type="slidenum">
              <a:rPr lang="en-US" altLang="zh-TW"/>
              <a:pPr/>
              <a:t>28</a:t>
            </a:fld>
            <a:endParaRPr lang="en-US" altLang="zh-TW"/>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11446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0ADD9A-9B0F-4105-B2FC-239E31AE45F2}" type="slidenum">
              <a:rPr lang="en-US" altLang="zh-TW"/>
              <a:pPr/>
              <a:t>29</a:t>
            </a:fld>
            <a:endParaRPr lang="en-US" altLang="zh-TW"/>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3281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9E08E-88EE-4FB3-85E7-F5A25267A636}" type="slidenum">
              <a:rPr lang="en-US" altLang="zh-TW"/>
              <a:pPr/>
              <a:t>30</a:t>
            </a:fld>
            <a:endParaRPr lang="en-US" altLang="zh-TW"/>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583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p:spPr>
        <p:txBody>
          <a:bodyPr/>
          <a:lstStyle/>
          <a:p>
            <a:endParaRPr lang="zh-CN" altLang="zh-CN" smtClean="0"/>
          </a:p>
        </p:txBody>
      </p:sp>
      <p:sp>
        <p:nvSpPr>
          <p:cNvPr id="98308" name="Slide Number Placeholder 3"/>
          <p:cNvSpPr>
            <a:spLocks noGrp="1"/>
          </p:cNvSpPr>
          <p:nvPr>
            <p:ph type="sldNum" sz="quarter" idx="5"/>
          </p:nvPr>
        </p:nvSpPr>
        <p:spPr>
          <a:noFill/>
        </p:spPr>
        <p:txBody>
          <a:bodyPr/>
          <a:lstStyle/>
          <a:p>
            <a:fld id="{74B371B1-0D5F-4C84-A702-9807AEFC7726}" type="slidenum">
              <a:rPr lang="en-US" altLang="zh-CN"/>
              <a:pPr/>
              <a:t>4</a:t>
            </a:fld>
            <a:endParaRPr lang="en-US" altLang="zh-CN"/>
          </a:p>
        </p:txBody>
      </p:sp>
    </p:spTree>
    <p:extLst>
      <p:ext uri="{BB962C8B-B14F-4D97-AF65-F5344CB8AC3E}">
        <p14:creationId xmlns:p14="http://schemas.microsoft.com/office/powerpoint/2010/main" val="1360422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r>
              <a:rPr lang="en-US" altLang="zh-CN" dirty="0" smtClean="0">
                <a:latin typeface="Comic Sans MS" pitchFamily="66" charset="0"/>
              </a:rPr>
              <a:t>amazon.com, launch.com, restaurants, movies, . . .</a:t>
            </a:r>
          </a:p>
          <a:p>
            <a:r>
              <a:rPr lang="en-US" altLang="zh-CN" dirty="0" smtClean="0">
                <a:latin typeface="Comic Sans MS" pitchFamily="66" charset="0"/>
              </a:rPr>
              <a:t>Note:  there can be a quadratic number of inversions.</a:t>
            </a:r>
          </a:p>
          <a:p>
            <a:pPr lvl="1"/>
            <a:r>
              <a:rPr lang="en-US" altLang="zh-CN" dirty="0" smtClean="0">
                <a:latin typeface="Comic Sans MS" pitchFamily="66" charset="0"/>
              </a:rPr>
              <a:t>Asymptotically faster algorithm must compute total number without even looking at each inversion individually.</a:t>
            </a:r>
          </a:p>
          <a:p>
            <a:endParaRPr lang="en-US" altLang="zh-CN" dirty="0" smtClean="0">
              <a:latin typeface="Comic Sans MS" pitchFamily="66" charset="0"/>
            </a:endParaRPr>
          </a:p>
        </p:txBody>
      </p:sp>
    </p:spTree>
    <p:extLst>
      <p:ext uri="{BB962C8B-B14F-4D97-AF65-F5344CB8AC3E}">
        <p14:creationId xmlns:p14="http://schemas.microsoft.com/office/powerpoint/2010/main" val="812849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p:cNvSpPr>
          <p:nvPr>
            <p:ph type="sldImg"/>
          </p:nvPr>
        </p:nvSpPr>
        <p:spPr>
          <a:ln/>
        </p:spPr>
      </p:sp>
      <p:sp>
        <p:nvSpPr>
          <p:cNvPr id="41987" name="Rectangle 3"/>
          <p:cNvSpPr>
            <a:spLocks noGrp="1" noChangeArrowheads="1"/>
          </p:cNvSpPr>
          <p:nvPr>
            <p:ph type="body" idx="1"/>
          </p:nvPr>
        </p:nvSpPr>
        <p:spPr>
          <a:noFill/>
          <a:ln/>
        </p:spPr>
        <p:txBody>
          <a:bodyPr/>
          <a:lstStyle/>
          <a:p>
            <a:endParaRPr lang="zh-CN" altLang="zh-CN" smtClean="0">
              <a:latin typeface="Comic Sans MS" pitchFamily="66" charset="0"/>
            </a:endParaRPr>
          </a:p>
        </p:txBody>
      </p:sp>
    </p:spTree>
    <p:extLst>
      <p:ext uri="{BB962C8B-B14F-4D97-AF65-F5344CB8AC3E}">
        <p14:creationId xmlns:p14="http://schemas.microsoft.com/office/powerpoint/2010/main" val="118879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p:cNvSpPr>
          <p:nvPr>
            <p:ph type="sldImg"/>
          </p:nvPr>
        </p:nvSpPr>
        <p:spPr>
          <a:ln/>
        </p:spPr>
      </p:sp>
      <p:sp>
        <p:nvSpPr>
          <p:cNvPr id="44035" name="Rectangle 3"/>
          <p:cNvSpPr>
            <a:spLocks noGrp="1" noChangeArrowheads="1"/>
          </p:cNvSpPr>
          <p:nvPr>
            <p:ph type="body" idx="1"/>
          </p:nvPr>
        </p:nvSpPr>
        <p:spPr>
          <a:noFill/>
          <a:ln/>
        </p:spPr>
        <p:txBody>
          <a:bodyPr/>
          <a:lstStyle/>
          <a:p>
            <a:endParaRPr lang="zh-CN" altLang="zh-CN" smtClean="0">
              <a:latin typeface="Comic Sans MS" pitchFamily="66" charset="0"/>
            </a:endParaRPr>
          </a:p>
        </p:txBody>
      </p:sp>
    </p:spTree>
    <p:extLst>
      <p:ext uri="{BB962C8B-B14F-4D97-AF65-F5344CB8AC3E}">
        <p14:creationId xmlns:p14="http://schemas.microsoft.com/office/powerpoint/2010/main" val="1536624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p:cNvSpPr>
          <p:nvPr>
            <p:ph type="sldImg"/>
          </p:nvPr>
        </p:nvSpPr>
        <p:spPr>
          <a:ln/>
        </p:spPr>
      </p:sp>
      <p:sp>
        <p:nvSpPr>
          <p:cNvPr id="46083" name="Rectangle 3"/>
          <p:cNvSpPr>
            <a:spLocks noGrp="1" noChangeArrowheads="1"/>
          </p:cNvSpPr>
          <p:nvPr>
            <p:ph type="body" idx="1"/>
          </p:nvPr>
        </p:nvSpPr>
        <p:spPr>
          <a:noFill/>
          <a:ln/>
        </p:spPr>
        <p:txBody>
          <a:bodyPr/>
          <a:lstStyle/>
          <a:p>
            <a:endParaRPr lang="zh-CN" altLang="zh-CN" smtClean="0">
              <a:latin typeface="Comic Sans MS" pitchFamily="66" charset="0"/>
            </a:endParaRPr>
          </a:p>
        </p:txBody>
      </p:sp>
    </p:spTree>
    <p:extLst>
      <p:ext uri="{BB962C8B-B14F-4D97-AF65-F5344CB8AC3E}">
        <p14:creationId xmlns:p14="http://schemas.microsoft.com/office/powerpoint/2010/main" val="443630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p:cNvSpPr>
          <p:nvPr>
            <p:ph type="sldImg"/>
          </p:nvPr>
        </p:nvSpPr>
        <p:spPr>
          <a:ln/>
        </p:spPr>
      </p:sp>
      <p:sp>
        <p:nvSpPr>
          <p:cNvPr id="48131" name="Rectangle 3"/>
          <p:cNvSpPr>
            <a:spLocks noGrp="1" noChangeArrowheads="1"/>
          </p:cNvSpPr>
          <p:nvPr>
            <p:ph type="body" idx="1"/>
          </p:nvPr>
        </p:nvSpPr>
        <p:spPr>
          <a:noFill/>
          <a:ln/>
        </p:spPr>
        <p:txBody>
          <a:bodyPr/>
          <a:lstStyle/>
          <a:p>
            <a:endParaRPr lang="zh-CN" altLang="zh-CN" smtClean="0">
              <a:latin typeface="Comic Sans MS" pitchFamily="66" charset="0"/>
            </a:endParaRPr>
          </a:p>
        </p:txBody>
      </p:sp>
    </p:spTree>
    <p:extLst>
      <p:ext uri="{BB962C8B-B14F-4D97-AF65-F5344CB8AC3E}">
        <p14:creationId xmlns:p14="http://schemas.microsoft.com/office/powerpoint/2010/main" val="2297027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p:cNvSpPr>
          <p:nvPr>
            <p:ph type="sldImg"/>
          </p:nvPr>
        </p:nvSpPr>
        <p:spPr>
          <a:ln/>
        </p:spPr>
      </p:sp>
      <p:sp>
        <p:nvSpPr>
          <p:cNvPr id="50179" name="Rectangle 3"/>
          <p:cNvSpPr>
            <a:spLocks noGrp="1" noChangeArrowheads="1"/>
          </p:cNvSpPr>
          <p:nvPr>
            <p:ph type="body" idx="1"/>
          </p:nvPr>
        </p:nvSpPr>
        <p:spPr>
          <a:noFill/>
          <a:ln/>
        </p:spPr>
        <p:txBody>
          <a:bodyPr/>
          <a:lstStyle/>
          <a:p>
            <a:endParaRPr lang="zh-CN" altLang="zh-CN" smtClean="0">
              <a:latin typeface="Comic Sans MS" pitchFamily="66" charset="0"/>
            </a:endParaRPr>
          </a:p>
        </p:txBody>
      </p:sp>
    </p:spTree>
    <p:extLst>
      <p:ext uri="{BB962C8B-B14F-4D97-AF65-F5344CB8AC3E}">
        <p14:creationId xmlns:p14="http://schemas.microsoft.com/office/powerpoint/2010/main" val="861559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p:cNvSpPr>
          <p:nvPr>
            <p:ph type="sldImg"/>
          </p:nvPr>
        </p:nvSpPr>
        <p:spPr>
          <a:ln/>
        </p:spPr>
      </p:sp>
      <p:sp>
        <p:nvSpPr>
          <p:cNvPr id="52227" name="Rectangle 3"/>
          <p:cNvSpPr>
            <a:spLocks noGrp="1" noChangeArrowheads="1"/>
          </p:cNvSpPr>
          <p:nvPr>
            <p:ph type="body" idx="1"/>
          </p:nvPr>
        </p:nvSpPr>
        <p:spPr>
          <a:noFill/>
          <a:ln/>
        </p:spPr>
        <p:txBody>
          <a:bodyPr/>
          <a:lstStyle/>
          <a:p>
            <a:r>
              <a:rPr lang="en-US" altLang="zh-CN" dirty="0" smtClean="0">
                <a:latin typeface="Comic Sans MS" pitchFamily="66" charset="0"/>
              </a:rPr>
              <a:t> void sort(vector&lt;</a:t>
            </a:r>
            <a:r>
              <a:rPr lang="en-US" altLang="zh-CN" dirty="0" err="1" smtClean="0">
                <a:latin typeface="Comic Sans MS" pitchFamily="66" charset="0"/>
              </a:rPr>
              <a:t>int</a:t>
            </a:r>
            <a:r>
              <a:rPr lang="en-US" altLang="zh-CN" dirty="0" smtClean="0">
                <a:latin typeface="Comic Sans MS" pitchFamily="66" charset="0"/>
              </a:rPr>
              <a:t>&gt;&amp; </a:t>
            </a:r>
            <a:r>
              <a:rPr lang="en-US" altLang="zh-CN" dirty="0" err="1" smtClean="0">
                <a:latin typeface="Comic Sans MS" pitchFamily="66" charset="0"/>
              </a:rPr>
              <a:t>nums</a:t>
            </a:r>
            <a:r>
              <a:rPr lang="en-US" altLang="zh-CN" dirty="0" smtClean="0">
                <a:latin typeface="Comic Sans MS" pitchFamily="66" charset="0"/>
              </a:rPr>
              <a:t>, </a:t>
            </a:r>
            <a:r>
              <a:rPr lang="en-US" altLang="zh-CN" dirty="0" err="1" smtClean="0">
                <a:latin typeface="Comic Sans MS" pitchFamily="66" charset="0"/>
              </a:rPr>
              <a:t>int</a:t>
            </a:r>
            <a:r>
              <a:rPr lang="en-US" altLang="zh-CN" dirty="0" smtClean="0">
                <a:latin typeface="Comic Sans MS" pitchFamily="66" charset="0"/>
              </a:rPr>
              <a:t> l, </a:t>
            </a:r>
            <a:r>
              <a:rPr lang="en-US" altLang="zh-CN" dirty="0" err="1" smtClean="0">
                <a:latin typeface="Comic Sans MS" pitchFamily="66" charset="0"/>
              </a:rPr>
              <a:t>int</a:t>
            </a:r>
            <a:r>
              <a:rPr lang="en-US" altLang="zh-CN" dirty="0" smtClean="0">
                <a:latin typeface="Comic Sans MS" pitchFamily="66" charset="0"/>
              </a:rPr>
              <a:t> r){     </a:t>
            </a:r>
          </a:p>
          <a:p>
            <a:r>
              <a:rPr lang="en-US" altLang="zh-CN" dirty="0" smtClean="0">
                <a:latin typeface="Comic Sans MS" pitchFamily="66" charset="0"/>
              </a:rPr>
              <a:t>   if (r &lt;= l)            return;       </a:t>
            </a:r>
          </a:p>
          <a:p>
            <a:r>
              <a:rPr lang="en-US" altLang="zh-CN" dirty="0" smtClean="0">
                <a:latin typeface="Comic Sans MS" pitchFamily="66" charset="0"/>
              </a:rPr>
              <a:t> </a:t>
            </a:r>
            <a:r>
              <a:rPr lang="en-US" altLang="zh-CN" dirty="0" err="1" smtClean="0">
                <a:latin typeface="Comic Sans MS" pitchFamily="66" charset="0"/>
              </a:rPr>
              <a:t>int</a:t>
            </a:r>
            <a:r>
              <a:rPr lang="en-US" altLang="zh-CN" dirty="0" smtClean="0">
                <a:latin typeface="Comic Sans MS" pitchFamily="66" charset="0"/>
              </a:rPr>
              <a:t> m = (l + r) &gt;&gt; 1;        </a:t>
            </a:r>
          </a:p>
          <a:p>
            <a:r>
              <a:rPr lang="en-US" altLang="zh-CN" dirty="0" smtClean="0">
                <a:latin typeface="Comic Sans MS" pitchFamily="66" charset="0"/>
              </a:rPr>
              <a:t>sort(</a:t>
            </a:r>
            <a:r>
              <a:rPr lang="en-US" altLang="zh-CN" dirty="0" err="1" smtClean="0">
                <a:latin typeface="Comic Sans MS" pitchFamily="66" charset="0"/>
              </a:rPr>
              <a:t>nums</a:t>
            </a:r>
            <a:r>
              <a:rPr lang="en-US" altLang="zh-CN" dirty="0" smtClean="0">
                <a:latin typeface="Comic Sans MS" pitchFamily="66" charset="0"/>
              </a:rPr>
              <a:t>, l, m);        </a:t>
            </a:r>
          </a:p>
          <a:p>
            <a:r>
              <a:rPr lang="en-US" altLang="zh-CN" dirty="0" smtClean="0">
                <a:latin typeface="Comic Sans MS" pitchFamily="66" charset="0"/>
              </a:rPr>
              <a:t>sort(</a:t>
            </a:r>
            <a:r>
              <a:rPr lang="en-US" altLang="zh-CN" dirty="0" err="1" smtClean="0">
                <a:latin typeface="Comic Sans MS" pitchFamily="66" charset="0"/>
              </a:rPr>
              <a:t>nums</a:t>
            </a:r>
            <a:r>
              <a:rPr lang="en-US" altLang="zh-CN" dirty="0" smtClean="0">
                <a:latin typeface="Comic Sans MS" pitchFamily="66" charset="0"/>
              </a:rPr>
              <a:t>, m + 1, r);       </a:t>
            </a:r>
          </a:p>
          <a:p>
            <a:r>
              <a:rPr lang="en-US" altLang="zh-CN" dirty="0" smtClean="0">
                <a:latin typeface="Comic Sans MS" pitchFamily="66" charset="0"/>
              </a:rPr>
              <a:t> </a:t>
            </a:r>
            <a:r>
              <a:rPr lang="en-US" altLang="zh-CN" dirty="0" err="1" smtClean="0">
                <a:latin typeface="Comic Sans MS" pitchFamily="66" charset="0"/>
              </a:rPr>
              <a:t>int</a:t>
            </a:r>
            <a:r>
              <a:rPr lang="en-US" altLang="zh-CN" dirty="0" smtClean="0">
                <a:latin typeface="Comic Sans MS" pitchFamily="66" charset="0"/>
              </a:rPr>
              <a:t> </a:t>
            </a:r>
            <a:r>
              <a:rPr lang="en-US" altLang="zh-CN" dirty="0" err="1" smtClean="0">
                <a:latin typeface="Comic Sans MS" pitchFamily="66" charset="0"/>
              </a:rPr>
              <a:t>i</a:t>
            </a:r>
            <a:r>
              <a:rPr lang="en-US" altLang="zh-CN" dirty="0" smtClean="0">
                <a:latin typeface="Comic Sans MS" pitchFamily="66" charset="0"/>
              </a:rPr>
              <a:t> = l, j = m + 1;        </a:t>
            </a:r>
          </a:p>
          <a:p>
            <a:r>
              <a:rPr lang="en-US" altLang="zh-CN" dirty="0" smtClean="0">
                <a:latin typeface="Comic Sans MS" pitchFamily="66" charset="0"/>
              </a:rPr>
              <a:t>while(j &lt;= r){            </a:t>
            </a:r>
          </a:p>
          <a:p>
            <a:r>
              <a:rPr lang="en-US" altLang="zh-CN" dirty="0" smtClean="0">
                <a:latin typeface="Comic Sans MS" pitchFamily="66" charset="0"/>
              </a:rPr>
              <a:t>    while(</a:t>
            </a:r>
            <a:r>
              <a:rPr lang="en-US" altLang="zh-CN" dirty="0" err="1" smtClean="0">
                <a:latin typeface="Comic Sans MS" pitchFamily="66" charset="0"/>
              </a:rPr>
              <a:t>i</a:t>
            </a:r>
            <a:r>
              <a:rPr lang="en-US" altLang="zh-CN" dirty="0" smtClean="0">
                <a:latin typeface="Comic Sans MS" pitchFamily="66" charset="0"/>
              </a:rPr>
              <a:t> &lt;= m &amp;&amp; (double)</a:t>
            </a:r>
            <a:r>
              <a:rPr lang="en-US" altLang="zh-CN" dirty="0" err="1" smtClean="0">
                <a:latin typeface="Comic Sans MS" pitchFamily="66" charset="0"/>
              </a:rPr>
              <a:t>nums</a:t>
            </a:r>
            <a:r>
              <a:rPr lang="en-US" altLang="zh-CN" dirty="0" smtClean="0">
                <a:latin typeface="Comic Sans MS" pitchFamily="66" charset="0"/>
              </a:rPr>
              <a:t>[</a:t>
            </a:r>
            <a:r>
              <a:rPr lang="en-US" altLang="zh-CN" dirty="0" err="1" smtClean="0">
                <a:latin typeface="Comic Sans MS" pitchFamily="66" charset="0"/>
              </a:rPr>
              <a:t>i</a:t>
            </a:r>
            <a:r>
              <a:rPr lang="en-US" altLang="zh-CN" dirty="0" smtClean="0">
                <a:latin typeface="Comic Sans MS" pitchFamily="66" charset="0"/>
              </a:rPr>
              <a:t>] / 2 &lt;= </a:t>
            </a:r>
            <a:r>
              <a:rPr lang="en-US" altLang="zh-CN" dirty="0" err="1" smtClean="0">
                <a:latin typeface="Comic Sans MS" pitchFamily="66" charset="0"/>
              </a:rPr>
              <a:t>nums</a:t>
            </a:r>
            <a:r>
              <a:rPr lang="en-US" altLang="zh-CN" dirty="0" smtClean="0">
                <a:latin typeface="Comic Sans MS" pitchFamily="66" charset="0"/>
              </a:rPr>
              <a:t>[j])       </a:t>
            </a:r>
          </a:p>
          <a:p>
            <a:r>
              <a:rPr lang="en-US" altLang="zh-CN" dirty="0" smtClean="0">
                <a:latin typeface="Comic Sans MS" pitchFamily="66" charset="0"/>
              </a:rPr>
              <a:t>          </a:t>
            </a:r>
            <a:r>
              <a:rPr lang="en-US" altLang="zh-CN" dirty="0" err="1" smtClean="0">
                <a:latin typeface="Comic Sans MS" pitchFamily="66" charset="0"/>
              </a:rPr>
              <a:t>i</a:t>
            </a:r>
            <a:r>
              <a:rPr lang="en-US" altLang="zh-CN" dirty="0" smtClean="0">
                <a:latin typeface="Comic Sans MS" pitchFamily="66" charset="0"/>
              </a:rPr>
              <a:t>++;          </a:t>
            </a:r>
          </a:p>
          <a:p>
            <a:r>
              <a:rPr lang="en-US" altLang="zh-CN" dirty="0" smtClean="0">
                <a:latin typeface="Comic Sans MS" pitchFamily="66" charset="0"/>
              </a:rPr>
              <a:t>    res += m - </a:t>
            </a:r>
            <a:r>
              <a:rPr lang="en-US" altLang="zh-CN" dirty="0" err="1" smtClean="0">
                <a:latin typeface="Comic Sans MS" pitchFamily="66" charset="0"/>
              </a:rPr>
              <a:t>i</a:t>
            </a:r>
            <a:r>
              <a:rPr lang="en-US" altLang="zh-CN" dirty="0" smtClean="0">
                <a:latin typeface="Comic Sans MS" pitchFamily="66" charset="0"/>
              </a:rPr>
              <a:t> + 1;       </a:t>
            </a:r>
          </a:p>
          <a:p>
            <a:r>
              <a:rPr lang="en-US" altLang="zh-CN" dirty="0" smtClean="0">
                <a:latin typeface="Comic Sans MS" pitchFamily="66" charset="0"/>
              </a:rPr>
              <a:t>    j++;    </a:t>
            </a:r>
          </a:p>
          <a:p>
            <a:r>
              <a:rPr lang="en-US" altLang="zh-CN" dirty="0" smtClean="0">
                <a:latin typeface="Comic Sans MS" pitchFamily="66" charset="0"/>
              </a:rPr>
              <a:t>  }    </a:t>
            </a:r>
          </a:p>
          <a:p>
            <a:r>
              <a:rPr lang="en-US" altLang="zh-CN" dirty="0" smtClean="0">
                <a:latin typeface="Comic Sans MS" pitchFamily="66" charset="0"/>
              </a:rPr>
              <a:t>  merge(</a:t>
            </a:r>
            <a:r>
              <a:rPr lang="en-US" altLang="zh-CN" dirty="0" err="1" smtClean="0">
                <a:latin typeface="Comic Sans MS" pitchFamily="66" charset="0"/>
              </a:rPr>
              <a:t>nums</a:t>
            </a:r>
            <a:r>
              <a:rPr lang="en-US" altLang="zh-CN" dirty="0" smtClean="0">
                <a:latin typeface="Comic Sans MS" pitchFamily="66" charset="0"/>
              </a:rPr>
              <a:t>, l, m, r);   </a:t>
            </a:r>
          </a:p>
          <a:p>
            <a:r>
              <a:rPr lang="en-US" altLang="zh-CN" dirty="0" smtClean="0">
                <a:latin typeface="Comic Sans MS" pitchFamily="66" charset="0"/>
              </a:rPr>
              <a:t> }</a:t>
            </a:r>
          </a:p>
        </p:txBody>
      </p:sp>
    </p:spTree>
    <p:extLst>
      <p:ext uri="{BB962C8B-B14F-4D97-AF65-F5344CB8AC3E}">
        <p14:creationId xmlns:p14="http://schemas.microsoft.com/office/powerpoint/2010/main" val="243646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p:cNvSpPr>
          <p:nvPr>
            <p:ph type="sldImg"/>
          </p:nvPr>
        </p:nvSpPr>
        <p:spPr>
          <a:ln/>
        </p:spPr>
      </p:sp>
      <p:sp>
        <p:nvSpPr>
          <p:cNvPr id="54275" name="Rectangle 3"/>
          <p:cNvSpPr>
            <a:spLocks noGrp="1" noChangeArrowheads="1"/>
          </p:cNvSpPr>
          <p:nvPr>
            <p:ph type="body" idx="1"/>
          </p:nvPr>
        </p:nvSpPr>
        <p:spPr>
          <a:noFill/>
          <a:ln/>
        </p:spPr>
        <p:txBody>
          <a:bodyPr/>
          <a:lstStyle/>
          <a:p>
            <a:endParaRPr lang="zh-CN" altLang="zh-CN" dirty="0" smtClean="0">
              <a:latin typeface="Comic Sans MS" pitchFamily="66" charset="0"/>
            </a:endParaRPr>
          </a:p>
        </p:txBody>
      </p:sp>
    </p:spTree>
    <p:extLst>
      <p:ext uri="{BB962C8B-B14F-4D97-AF65-F5344CB8AC3E}">
        <p14:creationId xmlns:p14="http://schemas.microsoft.com/office/powerpoint/2010/main" val="889498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endParaRPr lang="zh-CN" altLang="zh-CN" smtClean="0"/>
          </a:p>
        </p:txBody>
      </p:sp>
      <p:sp>
        <p:nvSpPr>
          <p:cNvPr id="137220" name="Slide Number Placeholder 3"/>
          <p:cNvSpPr>
            <a:spLocks noGrp="1"/>
          </p:cNvSpPr>
          <p:nvPr>
            <p:ph type="sldNum" sz="quarter" idx="5"/>
          </p:nvPr>
        </p:nvSpPr>
        <p:spPr>
          <a:noFill/>
        </p:spPr>
        <p:txBody>
          <a:bodyPr/>
          <a:lstStyle/>
          <a:p>
            <a:fld id="{AF4BF55C-A607-4661-AE0A-DBE1196494F2}" type="slidenum">
              <a:rPr lang="en-US" altLang="zh-CN"/>
              <a:pPr/>
              <a:t>81</a:t>
            </a:fld>
            <a:endParaRPr lang="en-US" altLang="zh-CN"/>
          </a:p>
        </p:txBody>
      </p:sp>
    </p:spTree>
    <p:extLst>
      <p:ext uri="{BB962C8B-B14F-4D97-AF65-F5344CB8AC3E}">
        <p14:creationId xmlns:p14="http://schemas.microsoft.com/office/powerpoint/2010/main" val="215924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zh-CN" altLang="zh-CN" smtClean="0"/>
          </a:p>
        </p:txBody>
      </p:sp>
      <p:sp>
        <p:nvSpPr>
          <p:cNvPr id="138244" name="Slide Number Placeholder 3"/>
          <p:cNvSpPr>
            <a:spLocks noGrp="1"/>
          </p:cNvSpPr>
          <p:nvPr>
            <p:ph type="sldNum" sz="quarter" idx="5"/>
          </p:nvPr>
        </p:nvSpPr>
        <p:spPr>
          <a:noFill/>
        </p:spPr>
        <p:txBody>
          <a:bodyPr/>
          <a:lstStyle/>
          <a:p>
            <a:fld id="{7CA8B08B-2954-4FE2-8237-21257194C80F}" type="slidenum">
              <a:rPr lang="en-US" altLang="zh-CN"/>
              <a:pPr/>
              <a:t>82</a:t>
            </a:fld>
            <a:endParaRPr lang="en-US" altLang="zh-CN"/>
          </a:p>
        </p:txBody>
      </p:sp>
    </p:spTree>
    <p:extLst>
      <p:ext uri="{BB962C8B-B14F-4D97-AF65-F5344CB8AC3E}">
        <p14:creationId xmlns:p14="http://schemas.microsoft.com/office/powerpoint/2010/main" val="229113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endParaRPr lang="zh-CN" altLang="zh-CN" smtClean="0"/>
          </a:p>
        </p:txBody>
      </p:sp>
      <p:sp>
        <p:nvSpPr>
          <p:cNvPr id="99332" name="Slide Number Placeholder 3"/>
          <p:cNvSpPr>
            <a:spLocks noGrp="1"/>
          </p:cNvSpPr>
          <p:nvPr>
            <p:ph type="sldNum" sz="quarter" idx="5"/>
          </p:nvPr>
        </p:nvSpPr>
        <p:spPr>
          <a:noFill/>
        </p:spPr>
        <p:txBody>
          <a:bodyPr/>
          <a:lstStyle/>
          <a:p>
            <a:fld id="{66AAD363-11C6-4B09-8974-7D7C4B4B5586}" type="slidenum">
              <a:rPr lang="en-US" altLang="zh-CN"/>
              <a:pPr/>
              <a:t>5</a:t>
            </a:fld>
            <a:endParaRPr lang="en-US" altLang="zh-CN"/>
          </a:p>
        </p:txBody>
      </p:sp>
    </p:spTree>
    <p:extLst>
      <p:ext uri="{BB962C8B-B14F-4D97-AF65-F5344CB8AC3E}">
        <p14:creationId xmlns:p14="http://schemas.microsoft.com/office/powerpoint/2010/main" val="1964524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endParaRPr lang="zh-CN" altLang="zh-CN" smtClean="0"/>
          </a:p>
        </p:txBody>
      </p:sp>
      <p:sp>
        <p:nvSpPr>
          <p:cNvPr id="139268" name="Slide Number Placeholder 3"/>
          <p:cNvSpPr>
            <a:spLocks noGrp="1"/>
          </p:cNvSpPr>
          <p:nvPr>
            <p:ph type="sldNum" sz="quarter" idx="5"/>
          </p:nvPr>
        </p:nvSpPr>
        <p:spPr>
          <a:noFill/>
        </p:spPr>
        <p:txBody>
          <a:bodyPr/>
          <a:lstStyle/>
          <a:p>
            <a:fld id="{910F8387-F519-4363-94BE-BCCF08D690DA}" type="slidenum">
              <a:rPr lang="en-US" altLang="zh-CN"/>
              <a:pPr/>
              <a:t>83</a:t>
            </a:fld>
            <a:endParaRPr lang="en-US" altLang="zh-CN"/>
          </a:p>
        </p:txBody>
      </p:sp>
    </p:spTree>
    <p:extLst>
      <p:ext uri="{BB962C8B-B14F-4D97-AF65-F5344CB8AC3E}">
        <p14:creationId xmlns:p14="http://schemas.microsoft.com/office/powerpoint/2010/main" val="132264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endParaRPr lang="zh-CN" altLang="zh-CN" smtClean="0"/>
          </a:p>
        </p:txBody>
      </p:sp>
      <p:sp>
        <p:nvSpPr>
          <p:cNvPr id="140292" name="Slide Number Placeholder 3"/>
          <p:cNvSpPr>
            <a:spLocks noGrp="1"/>
          </p:cNvSpPr>
          <p:nvPr>
            <p:ph type="sldNum" sz="quarter" idx="5"/>
          </p:nvPr>
        </p:nvSpPr>
        <p:spPr>
          <a:noFill/>
        </p:spPr>
        <p:txBody>
          <a:bodyPr/>
          <a:lstStyle/>
          <a:p>
            <a:fld id="{305997CB-07F2-48F7-B6FA-6BF20A058B5C}" type="slidenum">
              <a:rPr lang="en-US" altLang="zh-CN"/>
              <a:pPr/>
              <a:t>84</a:t>
            </a:fld>
            <a:endParaRPr lang="en-US" altLang="zh-CN"/>
          </a:p>
        </p:txBody>
      </p:sp>
    </p:spTree>
    <p:extLst>
      <p:ext uri="{BB962C8B-B14F-4D97-AF65-F5344CB8AC3E}">
        <p14:creationId xmlns:p14="http://schemas.microsoft.com/office/powerpoint/2010/main" val="2635205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p:spPr>
        <p:txBody>
          <a:bodyPr/>
          <a:lstStyle/>
          <a:p>
            <a:endParaRPr lang="zh-CN" altLang="zh-CN" smtClean="0"/>
          </a:p>
        </p:txBody>
      </p:sp>
      <p:sp>
        <p:nvSpPr>
          <p:cNvPr id="141316" name="Slide Number Placeholder 3"/>
          <p:cNvSpPr>
            <a:spLocks noGrp="1"/>
          </p:cNvSpPr>
          <p:nvPr>
            <p:ph type="sldNum" sz="quarter" idx="5"/>
          </p:nvPr>
        </p:nvSpPr>
        <p:spPr>
          <a:noFill/>
        </p:spPr>
        <p:txBody>
          <a:bodyPr/>
          <a:lstStyle/>
          <a:p>
            <a:fld id="{553CF5F7-0923-4ADD-8214-5E6C8B3E4F34}" type="slidenum">
              <a:rPr lang="en-US" altLang="zh-CN"/>
              <a:pPr/>
              <a:t>85</a:t>
            </a:fld>
            <a:endParaRPr lang="en-US" altLang="zh-CN"/>
          </a:p>
        </p:txBody>
      </p:sp>
    </p:spTree>
    <p:extLst>
      <p:ext uri="{BB962C8B-B14F-4D97-AF65-F5344CB8AC3E}">
        <p14:creationId xmlns:p14="http://schemas.microsoft.com/office/powerpoint/2010/main" val="1380947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p:spPr>
        <p:txBody>
          <a:bodyPr/>
          <a:lstStyle/>
          <a:p>
            <a:endParaRPr lang="zh-CN" altLang="zh-CN" smtClean="0"/>
          </a:p>
        </p:txBody>
      </p:sp>
      <p:sp>
        <p:nvSpPr>
          <p:cNvPr id="142340" name="Slide Number Placeholder 3"/>
          <p:cNvSpPr>
            <a:spLocks noGrp="1"/>
          </p:cNvSpPr>
          <p:nvPr>
            <p:ph type="sldNum" sz="quarter" idx="5"/>
          </p:nvPr>
        </p:nvSpPr>
        <p:spPr>
          <a:noFill/>
        </p:spPr>
        <p:txBody>
          <a:bodyPr/>
          <a:lstStyle/>
          <a:p>
            <a:fld id="{826E1E83-4E7D-49BF-92D4-A90A4A2AA328}" type="slidenum">
              <a:rPr lang="en-US" altLang="zh-CN"/>
              <a:pPr/>
              <a:t>86</a:t>
            </a:fld>
            <a:endParaRPr lang="en-US" altLang="zh-CN"/>
          </a:p>
        </p:txBody>
      </p:sp>
    </p:spTree>
    <p:extLst>
      <p:ext uri="{BB962C8B-B14F-4D97-AF65-F5344CB8AC3E}">
        <p14:creationId xmlns:p14="http://schemas.microsoft.com/office/powerpoint/2010/main" val="102692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zh-CN" altLang="zh-CN" smtClean="0"/>
          </a:p>
        </p:txBody>
      </p:sp>
      <p:sp>
        <p:nvSpPr>
          <p:cNvPr id="143364" name="Slide Number Placeholder 3"/>
          <p:cNvSpPr>
            <a:spLocks noGrp="1"/>
          </p:cNvSpPr>
          <p:nvPr>
            <p:ph type="sldNum" sz="quarter" idx="5"/>
          </p:nvPr>
        </p:nvSpPr>
        <p:spPr>
          <a:noFill/>
        </p:spPr>
        <p:txBody>
          <a:bodyPr/>
          <a:lstStyle/>
          <a:p>
            <a:fld id="{053C6FE9-6504-4048-8AA3-DC0BBE152472}" type="slidenum">
              <a:rPr lang="en-US" altLang="zh-CN"/>
              <a:pPr/>
              <a:t>87</a:t>
            </a:fld>
            <a:endParaRPr lang="en-US" altLang="zh-CN"/>
          </a:p>
        </p:txBody>
      </p:sp>
    </p:spTree>
    <p:extLst>
      <p:ext uri="{BB962C8B-B14F-4D97-AF65-F5344CB8AC3E}">
        <p14:creationId xmlns:p14="http://schemas.microsoft.com/office/powerpoint/2010/main" val="2945607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p:spPr>
        <p:txBody>
          <a:bodyPr/>
          <a:lstStyle/>
          <a:p>
            <a:endParaRPr lang="zh-CN" altLang="zh-CN" smtClean="0"/>
          </a:p>
        </p:txBody>
      </p:sp>
      <p:sp>
        <p:nvSpPr>
          <p:cNvPr id="144388" name="Slide Number Placeholder 3"/>
          <p:cNvSpPr>
            <a:spLocks noGrp="1"/>
          </p:cNvSpPr>
          <p:nvPr>
            <p:ph type="sldNum" sz="quarter" idx="5"/>
          </p:nvPr>
        </p:nvSpPr>
        <p:spPr>
          <a:noFill/>
        </p:spPr>
        <p:txBody>
          <a:bodyPr/>
          <a:lstStyle/>
          <a:p>
            <a:fld id="{6824B0C8-E37B-4369-A5E7-DB429F7D3A45}" type="slidenum">
              <a:rPr lang="en-US" altLang="zh-CN"/>
              <a:pPr/>
              <a:t>88</a:t>
            </a:fld>
            <a:endParaRPr lang="en-US" altLang="zh-CN"/>
          </a:p>
        </p:txBody>
      </p:sp>
    </p:spTree>
    <p:extLst>
      <p:ext uri="{BB962C8B-B14F-4D97-AF65-F5344CB8AC3E}">
        <p14:creationId xmlns:p14="http://schemas.microsoft.com/office/powerpoint/2010/main" val="3758650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p:spPr>
        <p:txBody>
          <a:bodyPr/>
          <a:lstStyle/>
          <a:p>
            <a:endParaRPr lang="zh-CN" altLang="zh-CN" smtClean="0"/>
          </a:p>
        </p:txBody>
      </p:sp>
      <p:sp>
        <p:nvSpPr>
          <p:cNvPr id="145412" name="Slide Number Placeholder 3"/>
          <p:cNvSpPr>
            <a:spLocks noGrp="1"/>
          </p:cNvSpPr>
          <p:nvPr>
            <p:ph type="sldNum" sz="quarter" idx="5"/>
          </p:nvPr>
        </p:nvSpPr>
        <p:spPr>
          <a:noFill/>
        </p:spPr>
        <p:txBody>
          <a:bodyPr/>
          <a:lstStyle/>
          <a:p>
            <a:fld id="{810F16FD-EAD1-46B2-AFE6-C4763D0EA55A}" type="slidenum">
              <a:rPr lang="en-US" altLang="zh-CN"/>
              <a:pPr/>
              <a:t>89</a:t>
            </a:fld>
            <a:endParaRPr lang="en-US" altLang="zh-CN"/>
          </a:p>
        </p:txBody>
      </p:sp>
    </p:spTree>
    <p:extLst>
      <p:ext uri="{BB962C8B-B14F-4D97-AF65-F5344CB8AC3E}">
        <p14:creationId xmlns:p14="http://schemas.microsoft.com/office/powerpoint/2010/main" val="244227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endParaRPr lang="zh-CN" altLang="zh-CN" smtClean="0"/>
          </a:p>
        </p:txBody>
      </p:sp>
      <p:sp>
        <p:nvSpPr>
          <p:cNvPr id="150532" name="Slide Number Placeholder 3"/>
          <p:cNvSpPr>
            <a:spLocks noGrp="1"/>
          </p:cNvSpPr>
          <p:nvPr>
            <p:ph type="sldNum" sz="quarter" idx="5"/>
          </p:nvPr>
        </p:nvSpPr>
        <p:spPr>
          <a:noFill/>
        </p:spPr>
        <p:txBody>
          <a:bodyPr/>
          <a:lstStyle/>
          <a:p>
            <a:fld id="{D2929B16-806B-4ECE-8E88-668867722E36}" type="slidenum">
              <a:rPr lang="en-US" altLang="zh-CN"/>
              <a:pPr/>
              <a:t>90</a:t>
            </a:fld>
            <a:endParaRPr lang="en-US" altLang="zh-CN"/>
          </a:p>
        </p:txBody>
      </p:sp>
    </p:spTree>
    <p:extLst>
      <p:ext uri="{BB962C8B-B14F-4D97-AF65-F5344CB8AC3E}">
        <p14:creationId xmlns:p14="http://schemas.microsoft.com/office/powerpoint/2010/main" val="2830890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endParaRPr lang="zh-CN" altLang="zh-CN" smtClean="0"/>
          </a:p>
        </p:txBody>
      </p:sp>
      <p:sp>
        <p:nvSpPr>
          <p:cNvPr id="151556" name="Slide Number Placeholder 3"/>
          <p:cNvSpPr>
            <a:spLocks noGrp="1"/>
          </p:cNvSpPr>
          <p:nvPr>
            <p:ph type="sldNum" sz="quarter" idx="5"/>
          </p:nvPr>
        </p:nvSpPr>
        <p:spPr>
          <a:noFill/>
        </p:spPr>
        <p:txBody>
          <a:bodyPr/>
          <a:lstStyle/>
          <a:p>
            <a:fld id="{77FA05E5-BD5F-4CEC-B8F0-274A086A3BE4}" type="slidenum">
              <a:rPr lang="en-US" altLang="zh-CN"/>
              <a:pPr/>
              <a:t>91</a:t>
            </a:fld>
            <a:endParaRPr lang="en-US" altLang="zh-CN"/>
          </a:p>
        </p:txBody>
      </p:sp>
    </p:spTree>
    <p:extLst>
      <p:ext uri="{BB962C8B-B14F-4D97-AF65-F5344CB8AC3E}">
        <p14:creationId xmlns:p14="http://schemas.microsoft.com/office/powerpoint/2010/main" val="640659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p:spPr>
        <p:txBody>
          <a:bodyPr/>
          <a:lstStyle/>
          <a:p>
            <a:endParaRPr lang="zh-CN" altLang="zh-CN" smtClean="0"/>
          </a:p>
        </p:txBody>
      </p:sp>
      <p:sp>
        <p:nvSpPr>
          <p:cNvPr id="152580" name="Slide Number Placeholder 3"/>
          <p:cNvSpPr>
            <a:spLocks noGrp="1"/>
          </p:cNvSpPr>
          <p:nvPr>
            <p:ph type="sldNum" sz="quarter" idx="5"/>
          </p:nvPr>
        </p:nvSpPr>
        <p:spPr>
          <a:noFill/>
        </p:spPr>
        <p:txBody>
          <a:bodyPr/>
          <a:lstStyle/>
          <a:p>
            <a:fld id="{4DFB0395-FF5C-4010-B002-735958E9D30F}" type="slidenum">
              <a:rPr lang="en-US" altLang="zh-CN"/>
              <a:pPr/>
              <a:t>92</a:t>
            </a:fld>
            <a:endParaRPr lang="en-US" altLang="zh-CN"/>
          </a:p>
        </p:txBody>
      </p:sp>
    </p:spTree>
    <p:extLst>
      <p:ext uri="{BB962C8B-B14F-4D97-AF65-F5344CB8AC3E}">
        <p14:creationId xmlns:p14="http://schemas.microsoft.com/office/powerpoint/2010/main" val="353996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zh-CN" altLang="zh-CN" smtClean="0"/>
          </a:p>
        </p:txBody>
      </p:sp>
      <p:sp>
        <p:nvSpPr>
          <p:cNvPr id="100356" name="Slide Number Placeholder 3"/>
          <p:cNvSpPr>
            <a:spLocks noGrp="1"/>
          </p:cNvSpPr>
          <p:nvPr>
            <p:ph type="sldNum" sz="quarter" idx="5"/>
          </p:nvPr>
        </p:nvSpPr>
        <p:spPr>
          <a:noFill/>
        </p:spPr>
        <p:txBody>
          <a:bodyPr/>
          <a:lstStyle/>
          <a:p>
            <a:fld id="{ACDF0410-2451-429C-893F-43C8F1CD96AC}" type="slidenum">
              <a:rPr lang="en-US" altLang="zh-CN"/>
              <a:pPr/>
              <a:t>6</a:t>
            </a:fld>
            <a:endParaRPr lang="en-US" altLang="zh-CN"/>
          </a:p>
        </p:txBody>
      </p:sp>
    </p:spTree>
    <p:extLst>
      <p:ext uri="{BB962C8B-B14F-4D97-AF65-F5344CB8AC3E}">
        <p14:creationId xmlns:p14="http://schemas.microsoft.com/office/powerpoint/2010/main" val="1739979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p:spPr>
        <p:txBody>
          <a:bodyPr/>
          <a:lstStyle/>
          <a:p>
            <a:endParaRPr lang="zh-CN" altLang="zh-CN" smtClean="0"/>
          </a:p>
        </p:txBody>
      </p:sp>
      <p:sp>
        <p:nvSpPr>
          <p:cNvPr id="146436" name="Slide Number Placeholder 3"/>
          <p:cNvSpPr>
            <a:spLocks noGrp="1"/>
          </p:cNvSpPr>
          <p:nvPr>
            <p:ph type="sldNum" sz="quarter" idx="5"/>
          </p:nvPr>
        </p:nvSpPr>
        <p:spPr>
          <a:noFill/>
        </p:spPr>
        <p:txBody>
          <a:bodyPr/>
          <a:lstStyle/>
          <a:p>
            <a:fld id="{AA64648A-D41F-4883-AF45-DA23A3B47970}" type="slidenum">
              <a:rPr lang="en-US" altLang="zh-CN"/>
              <a:pPr/>
              <a:t>93</a:t>
            </a:fld>
            <a:endParaRPr lang="en-US" altLang="zh-CN"/>
          </a:p>
        </p:txBody>
      </p:sp>
    </p:spTree>
    <p:extLst>
      <p:ext uri="{BB962C8B-B14F-4D97-AF65-F5344CB8AC3E}">
        <p14:creationId xmlns:p14="http://schemas.microsoft.com/office/powerpoint/2010/main" val="2799071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zh-CN" altLang="zh-CN" smtClean="0"/>
          </a:p>
        </p:txBody>
      </p:sp>
      <p:sp>
        <p:nvSpPr>
          <p:cNvPr id="147460" name="Slide Number Placeholder 3"/>
          <p:cNvSpPr>
            <a:spLocks noGrp="1"/>
          </p:cNvSpPr>
          <p:nvPr>
            <p:ph type="sldNum" sz="quarter" idx="5"/>
          </p:nvPr>
        </p:nvSpPr>
        <p:spPr>
          <a:noFill/>
        </p:spPr>
        <p:txBody>
          <a:bodyPr/>
          <a:lstStyle/>
          <a:p>
            <a:fld id="{E6046BA2-6D6D-47BB-9BC0-2D697B13BE8A}" type="slidenum">
              <a:rPr lang="en-US" altLang="zh-CN"/>
              <a:pPr/>
              <a:t>94</a:t>
            </a:fld>
            <a:endParaRPr lang="en-US" altLang="zh-CN"/>
          </a:p>
        </p:txBody>
      </p:sp>
    </p:spTree>
    <p:extLst>
      <p:ext uri="{BB962C8B-B14F-4D97-AF65-F5344CB8AC3E}">
        <p14:creationId xmlns:p14="http://schemas.microsoft.com/office/powerpoint/2010/main" val="30217207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endParaRPr lang="zh-CN" altLang="zh-CN" smtClean="0"/>
          </a:p>
        </p:txBody>
      </p:sp>
      <p:sp>
        <p:nvSpPr>
          <p:cNvPr id="148484" name="Slide Number Placeholder 3"/>
          <p:cNvSpPr>
            <a:spLocks noGrp="1"/>
          </p:cNvSpPr>
          <p:nvPr>
            <p:ph type="sldNum" sz="quarter" idx="5"/>
          </p:nvPr>
        </p:nvSpPr>
        <p:spPr>
          <a:noFill/>
        </p:spPr>
        <p:txBody>
          <a:bodyPr/>
          <a:lstStyle/>
          <a:p>
            <a:fld id="{2A55FF2D-900D-494E-95BE-24A4ABBD0D8E}" type="slidenum">
              <a:rPr lang="en-US" altLang="zh-CN"/>
              <a:pPr/>
              <a:t>95</a:t>
            </a:fld>
            <a:endParaRPr lang="en-US" altLang="zh-CN"/>
          </a:p>
        </p:txBody>
      </p:sp>
    </p:spTree>
    <p:extLst>
      <p:ext uri="{BB962C8B-B14F-4D97-AF65-F5344CB8AC3E}">
        <p14:creationId xmlns:p14="http://schemas.microsoft.com/office/powerpoint/2010/main" val="1118353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zh-CN" altLang="zh-CN" smtClean="0"/>
          </a:p>
        </p:txBody>
      </p:sp>
      <p:sp>
        <p:nvSpPr>
          <p:cNvPr id="149508" name="Slide Number Placeholder 3"/>
          <p:cNvSpPr>
            <a:spLocks noGrp="1"/>
          </p:cNvSpPr>
          <p:nvPr>
            <p:ph type="sldNum" sz="quarter" idx="5"/>
          </p:nvPr>
        </p:nvSpPr>
        <p:spPr>
          <a:noFill/>
        </p:spPr>
        <p:txBody>
          <a:bodyPr/>
          <a:lstStyle/>
          <a:p>
            <a:fld id="{D937DF57-A8D8-4584-8C29-A2CFC2B11296}" type="slidenum">
              <a:rPr lang="en-US" altLang="zh-CN"/>
              <a:pPr/>
              <a:t>96</a:t>
            </a:fld>
            <a:endParaRPr lang="en-US" altLang="zh-CN"/>
          </a:p>
        </p:txBody>
      </p:sp>
    </p:spTree>
    <p:extLst>
      <p:ext uri="{BB962C8B-B14F-4D97-AF65-F5344CB8AC3E}">
        <p14:creationId xmlns:p14="http://schemas.microsoft.com/office/powerpoint/2010/main" val="4126379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zh-CN" altLang="zh-CN" smtClean="0"/>
          </a:p>
        </p:txBody>
      </p:sp>
      <p:sp>
        <p:nvSpPr>
          <p:cNvPr id="154628" name="Slide Number Placeholder 3"/>
          <p:cNvSpPr>
            <a:spLocks noGrp="1"/>
          </p:cNvSpPr>
          <p:nvPr>
            <p:ph type="sldNum" sz="quarter" idx="5"/>
          </p:nvPr>
        </p:nvSpPr>
        <p:spPr>
          <a:noFill/>
        </p:spPr>
        <p:txBody>
          <a:bodyPr/>
          <a:lstStyle/>
          <a:p>
            <a:fld id="{C4706285-8C64-4EC8-AD12-A4132F41DF42}" type="slidenum">
              <a:rPr lang="en-US" altLang="zh-CN"/>
              <a:pPr/>
              <a:t>97</a:t>
            </a:fld>
            <a:endParaRPr lang="en-US" altLang="zh-CN"/>
          </a:p>
        </p:txBody>
      </p:sp>
    </p:spTree>
    <p:extLst>
      <p:ext uri="{BB962C8B-B14F-4D97-AF65-F5344CB8AC3E}">
        <p14:creationId xmlns:p14="http://schemas.microsoft.com/office/powerpoint/2010/main" val="519051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A090D2-8529-451C-A008-C97C203E7464}" type="slidenum">
              <a:rPr lang="en-US" altLang="zh-TW"/>
              <a:pPr/>
              <a:t>98</a:t>
            </a:fld>
            <a:endParaRPr lang="en-US" altLang="zh-TW"/>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3695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r>
              <a:rPr lang="en-US" altLang="zh-CN" sz="1200" b="0" i="0" kern="1200" dirty="0" smtClean="0">
                <a:solidFill>
                  <a:schemeClr val="tx1"/>
                </a:solidFill>
                <a:effectLst/>
                <a:latin typeface="Arial" charset="0"/>
                <a:ea typeface="宋体" pitchFamily="2" charset="-122"/>
                <a:cs typeface="+mn-cs"/>
              </a:rPr>
              <a:t>1. </a:t>
            </a:r>
            <a:r>
              <a:rPr lang="zh-CN" altLang="en-US" sz="1200" b="0" i="0" kern="1200" dirty="0" smtClean="0">
                <a:solidFill>
                  <a:schemeClr val="tx1"/>
                </a:solidFill>
                <a:effectLst/>
                <a:latin typeface="Arial" charset="0"/>
                <a:ea typeface="宋体" pitchFamily="2" charset="-122"/>
                <a:cs typeface="+mn-cs"/>
              </a:rPr>
              <a:t>在所有点中选取</a:t>
            </a:r>
            <a:r>
              <a:rPr lang="en-US" altLang="zh-CN" sz="1200" b="0" i="0" kern="1200" dirty="0" smtClean="0">
                <a:solidFill>
                  <a:schemeClr val="tx1"/>
                </a:solidFill>
                <a:effectLst/>
                <a:latin typeface="Arial" charset="0"/>
                <a:ea typeface="宋体" pitchFamily="2" charset="-122"/>
                <a:cs typeface="+mn-cs"/>
              </a:rPr>
              <a:t>y</a:t>
            </a:r>
            <a:r>
              <a:rPr lang="zh-CN" altLang="en-US" sz="1200" b="0" i="0" kern="1200" dirty="0" smtClean="0">
                <a:solidFill>
                  <a:schemeClr val="tx1"/>
                </a:solidFill>
                <a:effectLst/>
                <a:latin typeface="Arial" charset="0"/>
                <a:ea typeface="宋体" pitchFamily="2" charset="-122"/>
                <a:cs typeface="+mn-cs"/>
              </a:rPr>
              <a:t>坐标最小的一点</a:t>
            </a:r>
            <a:r>
              <a:rPr lang="en-US" altLang="zh-CN" sz="1200" b="0" i="0" kern="1200" dirty="0" smtClean="0">
                <a:solidFill>
                  <a:schemeClr val="tx1"/>
                </a:solidFill>
                <a:effectLst/>
                <a:latin typeface="Arial" charset="0"/>
                <a:ea typeface="宋体" pitchFamily="2" charset="-122"/>
                <a:cs typeface="+mn-cs"/>
              </a:rPr>
              <a:t>H</a:t>
            </a:r>
            <a:r>
              <a:rPr lang="zh-CN" altLang="en-US" sz="1200" b="0" i="0" kern="1200" dirty="0" smtClean="0">
                <a:solidFill>
                  <a:schemeClr val="tx1"/>
                </a:solidFill>
                <a:effectLst/>
                <a:latin typeface="Arial" charset="0"/>
                <a:ea typeface="宋体" pitchFamily="2" charset="-122"/>
                <a:cs typeface="+mn-cs"/>
              </a:rPr>
              <a:t>，当作基点。如果存在多个点的</a:t>
            </a:r>
            <a:r>
              <a:rPr lang="en-US" altLang="zh-CN" sz="1200" b="0" i="0" kern="1200" dirty="0" smtClean="0">
                <a:solidFill>
                  <a:schemeClr val="tx1"/>
                </a:solidFill>
                <a:effectLst/>
                <a:latin typeface="Arial" charset="0"/>
                <a:ea typeface="宋体" pitchFamily="2" charset="-122"/>
                <a:cs typeface="+mn-cs"/>
              </a:rPr>
              <a:t>y</a:t>
            </a:r>
            <a:r>
              <a:rPr lang="zh-CN" altLang="en-US" sz="1200" b="0" i="0" kern="1200" dirty="0" smtClean="0">
                <a:solidFill>
                  <a:schemeClr val="tx1"/>
                </a:solidFill>
                <a:effectLst/>
                <a:latin typeface="Arial" charset="0"/>
                <a:ea typeface="宋体" pitchFamily="2" charset="-122"/>
                <a:cs typeface="+mn-cs"/>
              </a:rPr>
              <a:t>坐标都为最小值，则选取</a:t>
            </a:r>
            <a:r>
              <a:rPr lang="en-US" altLang="zh-CN" sz="1200" b="0" i="0" kern="1200" dirty="0" smtClean="0">
                <a:solidFill>
                  <a:schemeClr val="tx1"/>
                </a:solidFill>
                <a:effectLst/>
                <a:latin typeface="Arial" charset="0"/>
                <a:ea typeface="宋体" pitchFamily="2" charset="-122"/>
                <a:cs typeface="+mn-cs"/>
              </a:rPr>
              <a:t>x</a:t>
            </a:r>
            <a:r>
              <a:rPr lang="zh-CN" altLang="en-US" sz="1200" b="0" i="0" kern="1200" dirty="0" smtClean="0">
                <a:solidFill>
                  <a:schemeClr val="tx1"/>
                </a:solidFill>
                <a:effectLst/>
                <a:latin typeface="Arial" charset="0"/>
                <a:ea typeface="宋体" pitchFamily="2" charset="-122"/>
                <a:cs typeface="+mn-cs"/>
              </a:rPr>
              <a:t>坐标最小的一点。坐标相同的点应排除。然后按照其它各点</a:t>
            </a:r>
            <a:r>
              <a:rPr lang="en-US" altLang="zh-CN" sz="1200" b="0" i="0" kern="1200" dirty="0" smtClean="0">
                <a:solidFill>
                  <a:schemeClr val="tx1"/>
                </a:solidFill>
                <a:effectLst/>
                <a:latin typeface="Arial" charset="0"/>
                <a:ea typeface="宋体" pitchFamily="2" charset="-122"/>
                <a:cs typeface="+mn-cs"/>
              </a:rPr>
              <a:t>p</a:t>
            </a:r>
            <a:r>
              <a:rPr lang="zh-CN" altLang="en-US" sz="1200" b="0" i="0" kern="1200" dirty="0" smtClean="0">
                <a:solidFill>
                  <a:schemeClr val="tx1"/>
                </a:solidFill>
                <a:effectLst/>
                <a:latin typeface="Arial" charset="0"/>
                <a:ea typeface="宋体" pitchFamily="2" charset="-122"/>
                <a:cs typeface="+mn-cs"/>
              </a:rPr>
              <a:t>和基点构成的向量</a:t>
            </a:r>
            <a:r>
              <a:rPr lang="en-US" altLang="zh-CN" sz="1200" b="0" i="0" kern="1200" dirty="0" smtClean="0">
                <a:solidFill>
                  <a:schemeClr val="tx1"/>
                </a:solidFill>
                <a:effectLst/>
                <a:latin typeface="Arial" charset="0"/>
                <a:ea typeface="宋体" pitchFamily="2" charset="-122"/>
                <a:cs typeface="+mn-cs"/>
              </a:rPr>
              <a:t>&lt;</a:t>
            </a:r>
            <a:r>
              <a:rPr lang="en-US" altLang="zh-CN" sz="1200" b="0" i="0" kern="1200" dirty="0" err="1" smtClean="0">
                <a:solidFill>
                  <a:schemeClr val="tx1"/>
                </a:solidFill>
                <a:effectLst/>
                <a:latin typeface="Arial" charset="0"/>
                <a:ea typeface="宋体" pitchFamily="2" charset="-122"/>
                <a:cs typeface="+mn-cs"/>
              </a:rPr>
              <a:t>H,p</a:t>
            </a:r>
            <a:r>
              <a:rPr lang="en-US" altLang="zh-CN" sz="1200" b="0" i="0" kern="1200" dirty="0" smtClean="0">
                <a:solidFill>
                  <a:schemeClr val="tx1"/>
                </a:solidFill>
                <a:effectLst/>
                <a:latin typeface="Arial" charset="0"/>
                <a:ea typeface="宋体" pitchFamily="2" charset="-122"/>
                <a:cs typeface="+mn-cs"/>
              </a:rPr>
              <a:t>&gt;</a:t>
            </a:r>
            <a:r>
              <a:rPr lang="zh-CN" altLang="en-US" sz="1200" b="0" i="0" kern="1200" dirty="0" smtClean="0">
                <a:solidFill>
                  <a:schemeClr val="tx1"/>
                </a:solidFill>
                <a:effectLst/>
                <a:latin typeface="Arial" charset="0"/>
                <a:ea typeface="宋体" pitchFamily="2" charset="-122"/>
                <a:cs typeface="+mn-cs"/>
              </a:rPr>
              <a:t>与</a:t>
            </a:r>
            <a:r>
              <a:rPr lang="en-US" altLang="zh-CN" sz="1200" b="0" i="0" kern="1200" dirty="0" smtClean="0">
                <a:solidFill>
                  <a:schemeClr val="tx1"/>
                </a:solidFill>
                <a:effectLst/>
                <a:latin typeface="Arial" charset="0"/>
                <a:ea typeface="宋体" pitchFamily="2" charset="-122"/>
                <a:cs typeface="+mn-cs"/>
              </a:rPr>
              <a:t>x</a:t>
            </a:r>
            <a:r>
              <a:rPr lang="zh-CN" altLang="en-US" sz="1200" b="0" i="0" kern="1200" dirty="0" smtClean="0">
                <a:solidFill>
                  <a:schemeClr val="tx1"/>
                </a:solidFill>
                <a:effectLst/>
                <a:latin typeface="Arial" charset="0"/>
                <a:ea typeface="宋体" pitchFamily="2" charset="-122"/>
                <a:cs typeface="+mn-cs"/>
              </a:rPr>
              <a:t>轴的夹角进行排序，夹角由大至小进行顺时针扫描，反之则进行逆时针扫描。实现中无需求得夹角，只需根据向量的内积公式求出向量的模即可。以下图为例，基点为</a:t>
            </a:r>
            <a:r>
              <a:rPr lang="en-US" altLang="zh-CN" sz="1200" b="0" i="0" kern="1200" dirty="0" smtClean="0">
                <a:solidFill>
                  <a:schemeClr val="tx1"/>
                </a:solidFill>
                <a:effectLst/>
                <a:latin typeface="Arial" charset="0"/>
                <a:ea typeface="宋体" pitchFamily="2" charset="-122"/>
                <a:cs typeface="+mn-cs"/>
              </a:rPr>
              <a:t>H</a:t>
            </a:r>
            <a:r>
              <a:rPr lang="zh-CN" altLang="en-US" sz="1200" b="0" i="0" kern="1200" dirty="0" smtClean="0">
                <a:solidFill>
                  <a:schemeClr val="tx1"/>
                </a:solidFill>
                <a:effectLst/>
                <a:latin typeface="Arial" charset="0"/>
                <a:ea typeface="宋体" pitchFamily="2" charset="-122"/>
                <a:cs typeface="+mn-cs"/>
              </a:rPr>
              <a:t>，根据夹角由小至大排序后依次为</a:t>
            </a:r>
            <a:r>
              <a:rPr lang="en-US" altLang="zh-CN" sz="1200" b="0" i="0" kern="1200" dirty="0" smtClean="0">
                <a:solidFill>
                  <a:schemeClr val="tx1"/>
                </a:solidFill>
                <a:effectLst/>
                <a:latin typeface="Arial" charset="0"/>
                <a:ea typeface="宋体" pitchFamily="2" charset="-122"/>
                <a:cs typeface="+mn-cs"/>
              </a:rPr>
              <a:t>H</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K</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D</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L</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F</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G</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E</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I</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B</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A</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J</a:t>
            </a:r>
            <a:r>
              <a:rPr lang="zh-CN" altLang="en-US" sz="1200" b="0" i="0" kern="1200" dirty="0" smtClean="0">
                <a:solidFill>
                  <a:schemeClr val="tx1"/>
                </a:solidFill>
                <a:effectLst/>
                <a:latin typeface="Arial" charset="0"/>
                <a:ea typeface="宋体" pitchFamily="2" charset="-122"/>
                <a:cs typeface="+mn-cs"/>
              </a:rPr>
              <a:t>。下面进行逆时针扫描。</a:t>
            </a:r>
          </a:p>
          <a:p>
            <a:r>
              <a:rPr lang="zh-CN" altLang="en-US" sz="1200" b="0" i="0" kern="1200" dirty="0" smtClean="0">
                <a:solidFill>
                  <a:schemeClr val="tx1"/>
                </a:solidFill>
                <a:effectLst/>
                <a:latin typeface="Arial" charset="0"/>
                <a:ea typeface="宋体" pitchFamily="2" charset="-122"/>
                <a:cs typeface="+mn-cs"/>
              </a:rPr>
              <a:t> </a:t>
            </a:r>
          </a:p>
          <a:p>
            <a:r>
              <a:rPr lang="zh-CN" altLang="en-US" sz="1200" b="0" i="0" kern="1200" dirty="0" smtClean="0">
                <a:solidFill>
                  <a:schemeClr val="tx1"/>
                </a:solidFill>
                <a:effectLst/>
                <a:latin typeface="Arial" charset="0"/>
                <a:ea typeface="宋体" pitchFamily="2" charset="-122"/>
                <a:cs typeface="+mn-cs"/>
              </a:rPr>
              <a:t> </a:t>
            </a:r>
          </a:p>
          <a:p>
            <a:r>
              <a:rPr lang="en-US" altLang="zh-CN" sz="1200" b="0" i="0" kern="1200" dirty="0" smtClean="0">
                <a:solidFill>
                  <a:schemeClr val="tx1"/>
                </a:solidFill>
                <a:effectLst/>
                <a:latin typeface="Arial" charset="0"/>
                <a:ea typeface="宋体" pitchFamily="2" charset="-122"/>
                <a:cs typeface="+mn-cs"/>
              </a:rPr>
              <a:t>2. </a:t>
            </a:r>
            <a:r>
              <a:rPr lang="zh-CN" altLang="en-US" sz="1200" b="0" i="0" kern="1200" dirty="0" smtClean="0">
                <a:solidFill>
                  <a:schemeClr val="tx1"/>
                </a:solidFill>
                <a:effectLst/>
                <a:latin typeface="Arial" charset="0"/>
                <a:ea typeface="宋体" pitchFamily="2" charset="-122"/>
                <a:cs typeface="+mn-cs"/>
              </a:rPr>
              <a:t>线段</a:t>
            </a:r>
            <a:r>
              <a:rPr lang="en-US" altLang="zh-CN" sz="1200" b="0" i="0" kern="1200" dirty="0" smtClean="0">
                <a:solidFill>
                  <a:schemeClr val="tx1"/>
                </a:solidFill>
                <a:effectLst/>
                <a:latin typeface="Arial" charset="0"/>
                <a:ea typeface="宋体" pitchFamily="2" charset="-122"/>
                <a:cs typeface="+mn-cs"/>
              </a:rPr>
              <a:t>&lt;H, K&gt;</a:t>
            </a:r>
            <a:r>
              <a:rPr lang="zh-CN" altLang="en-US" sz="1200" b="0" i="0" kern="1200" dirty="0" smtClean="0">
                <a:solidFill>
                  <a:schemeClr val="tx1"/>
                </a:solidFill>
                <a:effectLst/>
                <a:latin typeface="Arial" charset="0"/>
                <a:ea typeface="宋体" pitchFamily="2" charset="-122"/>
                <a:cs typeface="+mn-cs"/>
              </a:rPr>
              <a:t>一定在凸包上，接着加入</a:t>
            </a:r>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。假设线段</a:t>
            </a:r>
            <a:r>
              <a:rPr lang="en-US" altLang="zh-CN" sz="1200" b="0" i="0" kern="1200" dirty="0" smtClean="0">
                <a:solidFill>
                  <a:schemeClr val="tx1"/>
                </a:solidFill>
                <a:effectLst/>
                <a:latin typeface="Arial" charset="0"/>
                <a:ea typeface="宋体" pitchFamily="2" charset="-122"/>
                <a:cs typeface="+mn-cs"/>
              </a:rPr>
              <a:t>&lt;K, C&gt;</a:t>
            </a:r>
            <a:r>
              <a:rPr lang="zh-CN" altLang="en-US" sz="1200" b="0" i="0" kern="1200" dirty="0" smtClean="0">
                <a:solidFill>
                  <a:schemeClr val="tx1"/>
                </a:solidFill>
                <a:effectLst/>
                <a:latin typeface="Arial" charset="0"/>
                <a:ea typeface="宋体" pitchFamily="2" charset="-122"/>
                <a:cs typeface="+mn-cs"/>
              </a:rPr>
              <a:t>也在凸包上，因为就</a:t>
            </a:r>
            <a:r>
              <a:rPr lang="en-US" altLang="zh-CN" sz="1200" b="0" i="0" kern="1200" dirty="0" smtClean="0">
                <a:solidFill>
                  <a:schemeClr val="tx1"/>
                </a:solidFill>
                <a:effectLst/>
                <a:latin typeface="Arial" charset="0"/>
                <a:ea typeface="宋体" pitchFamily="2" charset="-122"/>
                <a:cs typeface="+mn-cs"/>
              </a:rPr>
              <a:t>H</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K</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三点而言，它们的凸包就是由此三点所组成。但是接下来加入</a:t>
            </a:r>
            <a:r>
              <a:rPr lang="en-US" altLang="zh-CN" sz="1200" b="0" i="0" kern="1200" dirty="0" smtClean="0">
                <a:solidFill>
                  <a:schemeClr val="tx1"/>
                </a:solidFill>
                <a:effectLst/>
                <a:latin typeface="Arial" charset="0"/>
                <a:ea typeface="宋体" pitchFamily="2" charset="-122"/>
                <a:cs typeface="+mn-cs"/>
              </a:rPr>
              <a:t>D</a:t>
            </a:r>
            <a:r>
              <a:rPr lang="zh-CN" altLang="en-US" sz="1200" b="0" i="0" kern="1200" dirty="0" smtClean="0">
                <a:solidFill>
                  <a:schemeClr val="tx1"/>
                </a:solidFill>
                <a:effectLst/>
                <a:latin typeface="Arial" charset="0"/>
                <a:ea typeface="宋体" pitchFamily="2" charset="-122"/>
                <a:cs typeface="+mn-cs"/>
              </a:rPr>
              <a:t>时会发现，线段</a:t>
            </a:r>
            <a:r>
              <a:rPr lang="en-US" altLang="zh-CN" sz="1200" b="0" i="0" kern="1200" dirty="0" smtClean="0">
                <a:solidFill>
                  <a:schemeClr val="tx1"/>
                </a:solidFill>
                <a:effectLst/>
                <a:latin typeface="Arial" charset="0"/>
                <a:ea typeface="宋体" pitchFamily="2" charset="-122"/>
                <a:cs typeface="+mn-cs"/>
              </a:rPr>
              <a:t>&lt;K, D&gt;</a:t>
            </a:r>
            <a:r>
              <a:rPr lang="zh-CN" altLang="en-US" sz="1200" b="0" i="0" kern="1200" dirty="0" smtClean="0">
                <a:solidFill>
                  <a:schemeClr val="tx1"/>
                </a:solidFill>
                <a:effectLst/>
                <a:latin typeface="Arial" charset="0"/>
                <a:ea typeface="宋体" pitchFamily="2" charset="-122"/>
                <a:cs typeface="+mn-cs"/>
              </a:rPr>
              <a:t>才会在凸包上，所以将线段</a:t>
            </a:r>
            <a:r>
              <a:rPr lang="en-US" altLang="zh-CN" sz="1200" b="0" i="0" kern="1200" dirty="0" smtClean="0">
                <a:solidFill>
                  <a:schemeClr val="tx1"/>
                </a:solidFill>
                <a:effectLst/>
                <a:latin typeface="Arial" charset="0"/>
                <a:ea typeface="宋体" pitchFamily="2" charset="-122"/>
                <a:cs typeface="+mn-cs"/>
              </a:rPr>
              <a:t>&lt;K, C&gt;</a:t>
            </a:r>
            <a:r>
              <a:rPr lang="zh-CN" altLang="en-US" sz="1200" b="0" i="0" kern="1200" dirty="0" smtClean="0">
                <a:solidFill>
                  <a:schemeClr val="tx1"/>
                </a:solidFill>
                <a:effectLst/>
                <a:latin typeface="Arial" charset="0"/>
                <a:ea typeface="宋体" pitchFamily="2" charset="-122"/>
                <a:cs typeface="+mn-cs"/>
              </a:rPr>
              <a:t>排除，</a:t>
            </a:r>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点不可能是凸包。</a:t>
            </a:r>
          </a:p>
          <a:p>
            <a:r>
              <a:rPr lang="en-US" altLang="zh-CN" sz="1200" b="0" i="0" kern="1200" dirty="0" smtClean="0">
                <a:solidFill>
                  <a:schemeClr val="tx1"/>
                </a:solidFill>
                <a:effectLst/>
                <a:latin typeface="Arial" charset="0"/>
                <a:ea typeface="宋体" pitchFamily="2" charset="-122"/>
                <a:cs typeface="+mn-cs"/>
              </a:rPr>
              <a:t>3. </a:t>
            </a:r>
            <a:r>
              <a:rPr lang="zh-CN" altLang="en-US" sz="1200" b="0" i="0" kern="1200" dirty="0" smtClean="0">
                <a:solidFill>
                  <a:schemeClr val="tx1"/>
                </a:solidFill>
                <a:effectLst/>
                <a:latin typeface="Arial" charset="0"/>
                <a:ea typeface="宋体" pitchFamily="2" charset="-122"/>
                <a:cs typeface="+mn-cs"/>
              </a:rPr>
              <a:t>即当加入一点时，必须考虑到前面的线段是否会出现在凸包上。从基点开始，凸包上每条相临的线段的旋转方向应该一致，并与扫描的方向相反。如果发现新加的点使得新线段与上线段的旋转方向发生变化，则可判定上一点必然不在凸包上。实现时可用向量叉积进行判断，设新加入的点为</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baseline="-25000" dirty="0" smtClean="0">
                <a:solidFill>
                  <a:schemeClr val="tx1"/>
                </a:solidFill>
                <a:effectLst/>
                <a:latin typeface="Arial" charset="0"/>
                <a:ea typeface="宋体" pitchFamily="2" charset="-122"/>
                <a:cs typeface="+mn-cs"/>
              </a:rPr>
              <a:t> + 1</a:t>
            </a:r>
            <a:r>
              <a:rPr lang="zh-CN" altLang="en-US" sz="1200" b="0" i="0" kern="1200" dirty="0" smtClean="0">
                <a:solidFill>
                  <a:schemeClr val="tx1"/>
                </a:solidFill>
                <a:effectLst/>
                <a:latin typeface="Arial" charset="0"/>
                <a:ea typeface="宋体" pitchFamily="2" charset="-122"/>
                <a:cs typeface="+mn-cs"/>
              </a:rPr>
              <a:t>，上一点为</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zh-CN" altLang="en-US" sz="1200" b="0" i="0" kern="1200" dirty="0" smtClean="0">
                <a:solidFill>
                  <a:schemeClr val="tx1"/>
                </a:solidFill>
                <a:effectLst/>
                <a:latin typeface="Arial" charset="0"/>
                <a:ea typeface="宋体" pitchFamily="2" charset="-122"/>
                <a:cs typeface="+mn-cs"/>
              </a:rPr>
              <a:t>，再上一点为</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baseline="-25000" dirty="0" smtClean="0">
                <a:solidFill>
                  <a:schemeClr val="tx1"/>
                </a:solidFill>
                <a:effectLst/>
                <a:latin typeface="Arial" charset="0"/>
                <a:ea typeface="宋体" pitchFamily="2" charset="-122"/>
                <a:cs typeface="+mn-cs"/>
              </a:rPr>
              <a:t> - 1</a:t>
            </a:r>
            <a:r>
              <a:rPr lang="zh-CN" altLang="en-US" sz="1200" b="0" i="0" kern="1200" dirty="0" smtClean="0">
                <a:solidFill>
                  <a:schemeClr val="tx1"/>
                </a:solidFill>
                <a:effectLst/>
                <a:latin typeface="Arial" charset="0"/>
                <a:ea typeface="宋体" pitchFamily="2" charset="-122"/>
                <a:cs typeface="+mn-cs"/>
              </a:rPr>
              <a:t>。顺时针扫描时，如果向量</a:t>
            </a:r>
            <a:r>
              <a:rPr lang="en-US" altLang="zh-CN" sz="1200" b="0" i="0" kern="1200" dirty="0" smtClean="0">
                <a:solidFill>
                  <a:schemeClr val="tx1"/>
                </a:solidFill>
                <a:effectLst/>
                <a:latin typeface="Arial" charset="0"/>
                <a:ea typeface="宋体" pitchFamily="2" charset="-122"/>
                <a:cs typeface="+mn-cs"/>
              </a:rPr>
              <a:t>&lt;</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baseline="-25000" dirty="0" smtClean="0">
                <a:solidFill>
                  <a:schemeClr val="tx1"/>
                </a:solidFill>
                <a:effectLst/>
                <a:latin typeface="Arial" charset="0"/>
                <a:ea typeface="宋体" pitchFamily="2" charset="-122"/>
                <a:cs typeface="+mn-cs"/>
              </a:rPr>
              <a:t> - 1</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&gt;</a:t>
            </a:r>
            <a:r>
              <a:rPr lang="zh-CN" altLang="en-US" sz="1200" b="0" i="0" kern="1200" dirty="0" smtClean="0">
                <a:solidFill>
                  <a:schemeClr val="tx1"/>
                </a:solidFill>
                <a:effectLst/>
                <a:latin typeface="Arial" charset="0"/>
                <a:ea typeface="宋体" pitchFamily="2" charset="-122"/>
                <a:cs typeface="+mn-cs"/>
              </a:rPr>
              <a:t>与</a:t>
            </a:r>
            <a:r>
              <a:rPr lang="en-US" altLang="zh-CN" sz="1200" b="0" i="0" kern="1200" dirty="0" smtClean="0">
                <a:solidFill>
                  <a:schemeClr val="tx1"/>
                </a:solidFill>
                <a:effectLst/>
                <a:latin typeface="Arial" charset="0"/>
                <a:ea typeface="宋体" pitchFamily="2" charset="-122"/>
                <a:cs typeface="+mn-cs"/>
              </a:rPr>
              <a:t>&lt;</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p</a:t>
            </a:r>
            <a:r>
              <a:rPr lang="en-US" altLang="zh-CN" sz="1200" b="0" i="0" kern="1200" baseline="-25000" dirty="0" err="1" smtClean="0">
                <a:solidFill>
                  <a:schemeClr val="tx1"/>
                </a:solidFill>
                <a:effectLst/>
                <a:latin typeface="Arial" charset="0"/>
                <a:ea typeface="宋体" pitchFamily="2" charset="-122"/>
                <a:cs typeface="+mn-cs"/>
              </a:rPr>
              <a:t>n</a:t>
            </a:r>
            <a:r>
              <a:rPr lang="en-US" altLang="zh-CN" sz="1200" b="0" i="0" kern="1200" baseline="-25000" dirty="0" smtClean="0">
                <a:solidFill>
                  <a:schemeClr val="tx1"/>
                </a:solidFill>
                <a:effectLst/>
                <a:latin typeface="Arial" charset="0"/>
                <a:ea typeface="宋体" pitchFamily="2" charset="-122"/>
                <a:cs typeface="+mn-cs"/>
              </a:rPr>
              <a:t> + 1</a:t>
            </a:r>
            <a:r>
              <a:rPr lang="en-US" altLang="zh-CN" sz="1200" b="0" i="0" kern="1200" dirty="0" smtClean="0">
                <a:solidFill>
                  <a:schemeClr val="tx1"/>
                </a:solidFill>
                <a:effectLst/>
                <a:latin typeface="Arial" charset="0"/>
                <a:ea typeface="宋体" pitchFamily="2" charset="-122"/>
                <a:cs typeface="+mn-cs"/>
              </a:rPr>
              <a:t>&gt;</a:t>
            </a:r>
            <a:r>
              <a:rPr lang="zh-CN" altLang="en-US" sz="1200" b="0" i="0" kern="1200" dirty="0" smtClean="0">
                <a:solidFill>
                  <a:schemeClr val="tx1"/>
                </a:solidFill>
                <a:effectLst/>
                <a:latin typeface="Arial" charset="0"/>
                <a:ea typeface="宋体" pitchFamily="2" charset="-122"/>
                <a:cs typeface="+mn-cs"/>
              </a:rPr>
              <a:t>的叉积为正（逆时针扫描判断是否为负），则将上一点删除。删除过程需要回溯，将之前所有叉积符号相反的点都删除，然后将新点加入凸包。</a:t>
            </a:r>
          </a:p>
          <a:p>
            <a:r>
              <a:rPr lang="zh-CN" altLang="en-US" sz="1200" b="0" i="0" kern="1200" dirty="0" smtClean="0">
                <a:solidFill>
                  <a:schemeClr val="tx1"/>
                </a:solidFill>
                <a:effectLst/>
                <a:latin typeface="Arial" charset="0"/>
                <a:ea typeface="宋体" pitchFamily="2" charset="-122"/>
                <a:cs typeface="+mn-cs"/>
              </a:rPr>
              <a:t> </a:t>
            </a:r>
          </a:p>
          <a:p>
            <a:r>
              <a:rPr lang="zh-CN" altLang="en-US" sz="1200" b="0" i="0" kern="1200" dirty="0" smtClean="0">
                <a:solidFill>
                  <a:schemeClr val="tx1"/>
                </a:solidFill>
                <a:effectLst/>
                <a:latin typeface="Arial" charset="0"/>
                <a:ea typeface="宋体" pitchFamily="2" charset="-122"/>
                <a:cs typeface="+mn-cs"/>
              </a:rPr>
              <a:t> </a:t>
            </a:r>
          </a:p>
          <a:p>
            <a:r>
              <a:rPr lang="zh-CN" altLang="en-US" sz="1200" b="0" i="0" kern="1200" dirty="0" smtClean="0">
                <a:solidFill>
                  <a:schemeClr val="tx1"/>
                </a:solidFill>
                <a:effectLst/>
                <a:latin typeface="Arial" charset="0"/>
                <a:ea typeface="宋体" pitchFamily="2" charset="-122"/>
                <a:cs typeface="+mn-cs"/>
              </a:rPr>
              <a:t>在上图中，加入</a:t>
            </a:r>
            <a:r>
              <a:rPr lang="en-US" altLang="zh-CN" sz="1200" b="0" i="0" kern="1200" dirty="0" smtClean="0">
                <a:solidFill>
                  <a:schemeClr val="tx1"/>
                </a:solidFill>
                <a:effectLst/>
                <a:latin typeface="Arial" charset="0"/>
                <a:ea typeface="宋体" pitchFamily="2" charset="-122"/>
                <a:cs typeface="+mn-cs"/>
              </a:rPr>
              <a:t>K</a:t>
            </a:r>
            <a:r>
              <a:rPr lang="zh-CN" altLang="en-US" sz="1200" b="0" i="0" kern="1200" dirty="0" smtClean="0">
                <a:solidFill>
                  <a:schemeClr val="tx1"/>
                </a:solidFill>
                <a:effectLst/>
                <a:latin typeface="Arial" charset="0"/>
                <a:ea typeface="宋体" pitchFamily="2" charset="-122"/>
                <a:cs typeface="+mn-cs"/>
              </a:rPr>
              <a:t>点时，由于线段</a:t>
            </a:r>
            <a:r>
              <a:rPr lang="en-US" altLang="zh-CN" sz="1200" b="0" i="0" kern="1200" dirty="0" smtClean="0">
                <a:solidFill>
                  <a:schemeClr val="tx1"/>
                </a:solidFill>
                <a:effectLst/>
                <a:latin typeface="Arial" charset="0"/>
                <a:ea typeface="宋体" pitchFamily="2" charset="-122"/>
                <a:cs typeface="+mn-cs"/>
              </a:rPr>
              <a:t>&lt;H,K&gt;</a:t>
            </a:r>
            <a:r>
              <a:rPr lang="zh-CN" altLang="en-US" sz="1200" b="0" i="0" kern="1200" dirty="0" smtClean="0">
                <a:solidFill>
                  <a:schemeClr val="tx1"/>
                </a:solidFill>
                <a:effectLst/>
                <a:latin typeface="Arial" charset="0"/>
                <a:ea typeface="宋体" pitchFamily="2" charset="-122"/>
                <a:cs typeface="+mn-cs"/>
              </a:rPr>
              <a:t>相对于</a:t>
            </a:r>
            <a:r>
              <a:rPr lang="en-US" altLang="zh-CN" sz="1200" b="0" i="0" kern="1200" dirty="0" smtClean="0">
                <a:solidFill>
                  <a:schemeClr val="tx1"/>
                </a:solidFill>
                <a:effectLst/>
                <a:latin typeface="Arial" charset="0"/>
                <a:ea typeface="宋体" pitchFamily="2" charset="-122"/>
                <a:cs typeface="+mn-cs"/>
              </a:rPr>
              <a:t>&lt;H,C&gt;</a:t>
            </a:r>
            <a:r>
              <a:rPr lang="zh-CN" altLang="en-US" sz="1200" b="0" i="0" kern="1200" dirty="0" smtClean="0">
                <a:solidFill>
                  <a:schemeClr val="tx1"/>
                </a:solidFill>
                <a:effectLst/>
                <a:latin typeface="Arial" charset="0"/>
                <a:ea typeface="宋体" pitchFamily="2" charset="-122"/>
                <a:cs typeface="+mn-cs"/>
              </a:rPr>
              <a:t>为顺时针旋转，所以</a:t>
            </a:r>
            <a:r>
              <a:rPr lang="en-US" altLang="zh-CN" sz="1200" b="0" i="0" kern="1200" dirty="0" smtClean="0">
                <a:solidFill>
                  <a:schemeClr val="tx1"/>
                </a:solidFill>
                <a:effectLst/>
                <a:latin typeface="Arial" charset="0"/>
                <a:ea typeface="宋体" pitchFamily="2" charset="-122"/>
                <a:cs typeface="+mn-cs"/>
              </a:rPr>
              <a:t>C</a:t>
            </a:r>
            <a:r>
              <a:rPr lang="zh-CN" altLang="en-US" sz="1200" b="0" i="0" kern="1200" dirty="0" smtClean="0">
                <a:solidFill>
                  <a:schemeClr val="tx1"/>
                </a:solidFill>
                <a:effectLst/>
                <a:latin typeface="Arial" charset="0"/>
                <a:ea typeface="宋体" pitchFamily="2" charset="-122"/>
                <a:cs typeface="+mn-cs"/>
              </a:rPr>
              <a:t>点不在凸包上，应该删除，保留</a:t>
            </a:r>
            <a:r>
              <a:rPr lang="en-US" altLang="zh-CN" sz="1200" b="0" i="0" kern="1200" dirty="0" smtClean="0">
                <a:solidFill>
                  <a:schemeClr val="tx1"/>
                </a:solidFill>
                <a:effectLst/>
                <a:latin typeface="Arial" charset="0"/>
                <a:ea typeface="宋体" pitchFamily="2" charset="-122"/>
                <a:cs typeface="+mn-cs"/>
              </a:rPr>
              <a:t>K</a:t>
            </a:r>
            <a:r>
              <a:rPr lang="zh-CN" altLang="en-US" sz="1200" b="0" i="0" kern="1200" dirty="0" smtClean="0">
                <a:solidFill>
                  <a:schemeClr val="tx1"/>
                </a:solidFill>
                <a:effectLst/>
                <a:latin typeface="Arial" charset="0"/>
                <a:ea typeface="宋体" pitchFamily="2" charset="-122"/>
                <a:cs typeface="+mn-cs"/>
              </a:rPr>
              <a:t>点。接着加入</a:t>
            </a:r>
            <a:r>
              <a:rPr lang="en-US" altLang="zh-CN" sz="1200" b="0" i="0" kern="1200" dirty="0" smtClean="0">
                <a:solidFill>
                  <a:schemeClr val="tx1"/>
                </a:solidFill>
                <a:effectLst/>
                <a:latin typeface="Arial" charset="0"/>
                <a:ea typeface="宋体" pitchFamily="2" charset="-122"/>
                <a:cs typeface="+mn-cs"/>
              </a:rPr>
              <a:t>D</a:t>
            </a:r>
            <a:r>
              <a:rPr lang="zh-CN" altLang="en-US" sz="1200" b="0" i="0" kern="1200" dirty="0" smtClean="0">
                <a:solidFill>
                  <a:schemeClr val="tx1"/>
                </a:solidFill>
                <a:effectLst/>
                <a:latin typeface="Arial" charset="0"/>
                <a:ea typeface="宋体" pitchFamily="2" charset="-122"/>
                <a:cs typeface="+mn-cs"/>
              </a:rPr>
              <a:t>点，由于线段</a:t>
            </a:r>
            <a:r>
              <a:rPr lang="en-US" altLang="zh-CN" sz="1200" b="0" i="0" kern="1200" dirty="0" smtClean="0">
                <a:solidFill>
                  <a:schemeClr val="tx1"/>
                </a:solidFill>
                <a:effectLst/>
                <a:latin typeface="Arial" charset="0"/>
                <a:ea typeface="宋体" pitchFamily="2" charset="-122"/>
                <a:cs typeface="+mn-cs"/>
              </a:rPr>
              <a:t>&lt;K, D&gt;</a:t>
            </a:r>
            <a:r>
              <a:rPr lang="zh-CN" altLang="en-US" sz="1200" b="0" i="0" kern="1200" dirty="0" smtClean="0">
                <a:solidFill>
                  <a:schemeClr val="tx1"/>
                </a:solidFill>
                <a:effectLst/>
                <a:latin typeface="Arial" charset="0"/>
                <a:ea typeface="宋体" pitchFamily="2" charset="-122"/>
                <a:cs typeface="+mn-cs"/>
              </a:rPr>
              <a:t>相对</a:t>
            </a:r>
            <a:r>
              <a:rPr lang="en-US" altLang="zh-CN" sz="1200" b="0" i="0" kern="1200" dirty="0" smtClean="0">
                <a:solidFill>
                  <a:schemeClr val="tx1"/>
                </a:solidFill>
                <a:effectLst/>
                <a:latin typeface="Arial" charset="0"/>
                <a:ea typeface="宋体" pitchFamily="2" charset="-122"/>
                <a:cs typeface="+mn-cs"/>
              </a:rPr>
              <a:t>&lt;H, K&gt;</a:t>
            </a:r>
            <a:r>
              <a:rPr lang="zh-CN" altLang="en-US" sz="1200" b="0" i="0" kern="1200" dirty="0" smtClean="0">
                <a:solidFill>
                  <a:schemeClr val="tx1"/>
                </a:solidFill>
                <a:effectLst/>
                <a:latin typeface="Arial" charset="0"/>
                <a:ea typeface="宋体" pitchFamily="2" charset="-122"/>
                <a:cs typeface="+mn-cs"/>
              </a:rPr>
              <a:t>为逆时针旋转，故</a:t>
            </a:r>
            <a:r>
              <a:rPr lang="en-US" altLang="zh-CN" sz="1200" b="0" i="0" kern="1200" dirty="0" smtClean="0">
                <a:solidFill>
                  <a:schemeClr val="tx1"/>
                </a:solidFill>
                <a:effectLst/>
                <a:latin typeface="Arial" charset="0"/>
                <a:ea typeface="宋体" pitchFamily="2" charset="-122"/>
                <a:cs typeface="+mn-cs"/>
              </a:rPr>
              <a:t>D</a:t>
            </a:r>
            <a:r>
              <a:rPr lang="zh-CN" altLang="en-US" sz="1200" b="0" i="0" kern="1200" dirty="0" smtClean="0">
                <a:solidFill>
                  <a:schemeClr val="tx1"/>
                </a:solidFill>
                <a:effectLst/>
                <a:latin typeface="Arial" charset="0"/>
                <a:ea typeface="宋体" pitchFamily="2" charset="-122"/>
                <a:cs typeface="+mn-cs"/>
              </a:rPr>
              <a:t>点保留。按照上述步骤进行扫描，直到点集中所有的点都遍例完成，即得到凸包。</a:t>
            </a:r>
          </a:p>
          <a:p>
            <a:r>
              <a:rPr lang="zh-CN" altLang="en-US" sz="1200" b="0" i="0" kern="1200" dirty="0" smtClean="0">
                <a:solidFill>
                  <a:schemeClr val="tx1"/>
                </a:solidFill>
                <a:effectLst/>
                <a:latin typeface="Arial" charset="0"/>
                <a:ea typeface="宋体" pitchFamily="2" charset="-122"/>
                <a:cs typeface="+mn-cs"/>
              </a:rPr>
              <a:t> </a:t>
            </a:r>
          </a:p>
          <a:p>
            <a:r>
              <a:rPr lang="zh-CN" altLang="en-US" sz="1200" b="1" i="0" kern="1200" dirty="0" smtClean="0">
                <a:solidFill>
                  <a:schemeClr val="tx1"/>
                </a:solidFill>
                <a:effectLst/>
                <a:latin typeface="Arial" charset="0"/>
                <a:ea typeface="宋体" pitchFamily="2" charset="-122"/>
                <a:cs typeface="+mn-cs"/>
              </a:rPr>
              <a:t>复杂度</a:t>
            </a:r>
          </a:p>
          <a:p>
            <a:r>
              <a:rPr lang="zh-CN" altLang="en-US" sz="1200" b="0" i="0" kern="1200" dirty="0" smtClean="0">
                <a:solidFill>
                  <a:schemeClr val="tx1"/>
                </a:solidFill>
                <a:effectLst/>
                <a:latin typeface="Arial" charset="0"/>
                <a:ea typeface="宋体" pitchFamily="2" charset="-122"/>
                <a:cs typeface="+mn-cs"/>
              </a:rPr>
              <a:t>这个算法可以直接在原数据上进行运算，因此空间复杂度为</a:t>
            </a:r>
            <a:r>
              <a:rPr lang="en-US" altLang="zh-CN" sz="1200" b="0" i="0" kern="1200" dirty="0" smtClean="0">
                <a:solidFill>
                  <a:schemeClr val="tx1"/>
                </a:solidFill>
                <a:effectLst/>
                <a:latin typeface="Arial" charset="0"/>
                <a:ea typeface="宋体" pitchFamily="2" charset="-122"/>
                <a:cs typeface="+mn-cs"/>
              </a:rPr>
              <a:t>O(1)</a:t>
            </a:r>
            <a:r>
              <a:rPr lang="zh-CN" altLang="en-US" sz="1200" b="0" i="0" kern="1200" dirty="0" smtClean="0">
                <a:solidFill>
                  <a:schemeClr val="tx1"/>
                </a:solidFill>
                <a:effectLst/>
                <a:latin typeface="Arial" charset="0"/>
                <a:ea typeface="宋体" pitchFamily="2" charset="-122"/>
                <a:cs typeface="+mn-cs"/>
              </a:rPr>
              <a:t>。但如果将凸包的结果存储到另一数组中，则可能在代码级别进行优化。由于在扫描凸包前要进行排序，因此时间复杂度至少为快速排序的</a:t>
            </a:r>
            <a:r>
              <a:rPr lang="en-US" altLang="zh-CN" sz="1200" b="0" i="0" kern="1200" dirty="0" smtClean="0">
                <a:solidFill>
                  <a:schemeClr val="tx1"/>
                </a:solidFill>
                <a:effectLst/>
                <a:latin typeface="Arial" charset="0"/>
                <a:ea typeface="宋体" pitchFamily="2" charset="-122"/>
                <a:cs typeface="+mn-cs"/>
              </a:rPr>
              <a:t>O(</a:t>
            </a:r>
            <a:r>
              <a:rPr lang="en-US" altLang="zh-CN" sz="1200" b="0" i="0" kern="1200" dirty="0" err="1" smtClean="0">
                <a:solidFill>
                  <a:schemeClr val="tx1"/>
                </a:solidFill>
                <a:effectLst/>
                <a:latin typeface="Arial" charset="0"/>
                <a:ea typeface="宋体" pitchFamily="2" charset="-122"/>
                <a:cs typeface="+mn-cs"/>
              </a:rPr>
              <a:t>nlgn</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。后面的扫描过程复杂度为</a:t>
            </a:r>
            <a:r>
              <a:rPr lang="en-US" altLang="zh-CN" sz="1200" b="0" i="0" kern="1200" dirty="0" smtClean="0">
                <a:solidFill>
                  <a:schemeClr val="tx1"/>
                </a:solidFill>
                <a:effectLst/>
                <a:latin typeface="Arial" charset="0"/>
                <a:ea typeface="宋体" pitchFamily="2" charset="-122"/>
                <a:cs typeface="+mn-cs"/>
              </a:rPr>
              <a:t>O(n)</a:t>
            </a:r>
            <a:r>
              <a:rPr lang="zh-CN" altLang="en-US" sz="1200" b="0" i="0" kern="1200" dirty="0" smtClean="0">
                <a:solidFill>
                  <a:schemeClr val="tx1"/>
                </a:solidFill>
                <a:effectLst/>
                <a:latin typeface="Arial" charset="0"/>
                <a:ea typeface="宋体" pitchFamily="2" charset="-122"/>
                <a:cs typeface="+mn-cs"/>
              </a:rPr>
              <a:t>，因此整个算法的复杂度为</a:t>
            </a:r>
            <a:r>
              <a:rPr lang="en-US" altLang="zh-CN" sz="1200" b="0" i="0" kern="1200" dirty="0" smtClean="0">
                <a:solidFill>
                  <a:schemeClr val="tx1"/>
                </a:solidFill>
                <a:effectLst/>
                <a:latin typeface="Arial" charset="0"/>
                <a:ea typeface="宋体" pitchFamily="2" charset="-122"/>
                <a:cs typeface="+mn-cs"/>
              </a:rPr>
              <a:t>O(</a:t>
            </a:r>
            <a:r>
              <a:rPr lang="en-US" altLang="zh-CN" sz="1200" b="0" i="0" kern="1200" dirty="0" err="1" smtClean="0">
                <a:solidFill>
                  <a:schemeClr val="tx1"/>
                </a:solidFill>
                <a:effectLst/>
                <a:latin typeface="Arial" charset="0"/>
                <a:ea typeface="宋体" pitchFamily="2" charset="-122"/>
                <a:cs typeface="+mn-cs"/>
              </a:rPr>
              <a:t>nlgn</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a:t>
            </a:r>
          </a:p>
          <a:p>
            <a:endParaRPr lang="zh-CN" altLang="zh-CN" dirty="0" smtClean="0"/>
          </a:p>
        </p:txBody>
      </p:sp>
      <p:sp>
        <p:nvSpPr>
          <p:cNvPr id="155652" name="Slide Number Placeholder 3"/>
          <p:cNvSpPr>
            <a:spLocks noGrp="1"/>
          </p:cNvSpPr>
          <p:nvPr>
            <p:ph type="sldNum" sz="quarter" idx="5"/>
          </p:nvPr>
        </p:nvSpPr>
        <p:spPr>
          <a:noFill/>
        </p:spPr>
        <p:txBody>
          <a:bodyPr/>
          <a:lstStyle/>
          <a:p>
            <a:fld id="{F761F6CF-4602-4D20-ACA1-227023613F1A}" type="slidenum">
              <a:rPr lang="en-US" altLang="zh-CN"/>
              <a:pPr/>
              <a:t>99</a:t>
            </a:fld>
            <a:endParaRPr lang="en-US" altLang="zh-CN"/>
          </a:p>
        </p:txBody>
      </p:sp>
    </p:spTree>
    <p:extLst>
      <p:ext uri="{BB962C8B-B14F-4D97-AF65-F5344CB8AC3E}">
        <p14:creationId xmlns:p14="http://schemas.microsoft.com/office/powerpoint/2010/main" val="1672342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D4252C-DAD0-409B-9E3A-9BD962DA73B1}" type="slidenum">
              <a:rPr lang="en-US" altLang="zh-TW"/>
              <a:pPr/>
              <a:t>100</a:t>
            </a:fld>
            <a:endParaRPr lang="en-US" altLang="zh-TW"/>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512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EFB782-4C82-49E9-A963-4F2CFA75986E}" type="slidenum">
              <a:rPr lang="en-US" altLang="zh-TW"/>
              <a:pPr/>
              <a:t>101</a:t>
            </a:fld>
            <a:endParaRPr lang="en-US" altLang="zh-TW"/>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80670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F6E451-4320-45C3-8A70-7302B4097B73}" type="slidenum">
              <a:rPr lang="en-US" altLang="zh-TW"/>
              <a:pPr/>
              <a:t>102</a:t>
            </a:fld>
            <a:endParaRPr lang="en-US" altLang="zh-TW"/>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sz="1200" b="0" i="0" kern="1200" dirty="0" smtClean="0">
                <a:solidFill>
                  <a:schemeClr val="tx1"/>
                </a:solidFill>
                <a:latin typeface="Arial" charset="0"/>
                <a:ea typeface="宋体" pitchFamily="2" charset="-122"/>
                <a:cs typeface="+mn-cs"/>
              </a:rPr>
              <a:t>#include &lt;</a:t>
            </a:r>
            <a:r>
              <a:rPr lang="en-US" sz="1200" b="0" i="0" kern="1200" dirty="0" err="1" smtClean="0">
                <a:solidFill>
                  <a:schemeClr val="tx1"/>
                </a:solidFill>
                <a:latin typeface="Arial" charset="0"/>
                <a:ea typeface="宋体" pitchFamily="2" charset="-122"/>
                <a:cs typeface="+mn-cs"/>
              </a:rPr>
              <a:t>iostream</a:t>
            </a:r>
            <a:r>
              <a:rPr lang="en-US" sz="1200" b="0" i="0" kern="1200" dirty="0" smtClean="0">
                <a:solidFill>
                  <a:schemeClr val="tx1"/>
                </a:solidFill>
                <a:latin typeface="Arial" charset="0"/>
                <a:ea typeface="宋体" pitchFamily="2" charset="-122"/>
                <a:cs typeface="+mn-cs"/>
              </a:rPr>
              <a:t>&gt;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#include &lt;</a:t>
            </a:r>
            <a:r>
              <a:rPr lang="en-US" sz="1200" b="0" i="0" kern="1200" dirty="0" err="1" smtClean="0">
                <a:solidFill>
                  <a:schemeClr val="tx1"/>
                </a:solidFill>
                <a:latin typeface="Arial" charset="0"/>
                <a:ea typeface="宋体" pitchFamily="2" charset="-122"/>
                <a:cs typeface="+mn-cs"/>
              </a:rPr>
              <a:t>math.h</a:t>
            </a:r>
            <a:r>
              <a:rPr lang="en-US" sz="1200" b="0" i="0" kern="1200" dirty="0" smtClean="0">
                <a:solidFill>
                  <a:schemeClr val="tx1"/>
                </a:solidFill>
                <a:latin typeface="Arial" charset="0"/>
                <a:ea typeface="宋体" pitchFamily="2" charset="-122"/>
                <a:cs typeface="+mn-cs"/>
              </a:rPr>
              <a:t>&gt;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using namespace std;</a:t>
            </a:r>
            <a:br>
              <a:rPr lang="en-US" sz="1200" b="0" i="0" kern="1200" dirty="0" smtClean="0">
                <a:solidFill>
                  <a:schemeClr val="tx1"/>
                </a:solidFill>
                <a:latin typeface="Arial" charset="0"/>
                <a:ea typeface="宋体" pitchFamily="2" charset="-122"/>
                <a:cs typeface="+mn-cs"/>
              </a:rPr>
            </a:br>
            <a:r>
              <a:rPr lang="en-US" sz="1200" b="0" i="0" kern="1200" dirty="0" err="1" smtClean="0">
                <a:solidFill>
                  <a:schemeClr val="tx1"/>
                </a:solidFill>
                <a:latin typeface="Arial" charset="0"/>
                <a:ea typeface="宋体" pitchFamily="2" charset="-122"/>
                <a:cs typeface="+mn-cs"/>
              </a:rPr>
              <a:t>typedef</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struct</a:t>
            </a:r>
            <a:r>
              <a:rPr lang="en-US" sz="1200" b="0" i="0" kern="1200" dirty="0" smtClean="0">
                <a:solidFill>
                  <a:schemeClr val="tx1"/>
                </a:solidFill>
                <a:latin typeface="Arial" charset="0"/>
                <a:ea typeface="宋体" pitchFamily="2" charset="-122"/>
                <a:cs typeface="+mn-cs"/>
              </a:rPr>
              <a:t>{double </a:t>
            </a:r>
            <a:r>
              <a:rPr lang="en-US" sz="1200" b="0" i="0" kern="1200" dirty="0" err="1" smtClean="0">
                <a:solidFill>
                  <a:schemeClr val="tx1"/>
                </a:solidFill>
                <a:latin typeface="Arial" charset="0"/>
                <a:ea typeface="宋体" pitchFamily="2" charset="-122"/>
                <a:cs typeface="+mn-cs"/>
              </a:rPr>
              <a:t>x,y</a:t>
            </a:r>
            <a:r>
              <a:rPr lang="en-US" sz="1200" b="0" i="0" kern="1200" dirty="0" smtClean="0">
                <a:solidFill>
                  <a:schemeClr val="tx1"/>
                </a:solidFill>
                <a:latin typeface="Arial" charset="0"/>
                <a:ea typeface="宋体" pitchFamily="2" charset="-122"/>
                <a:cs typeface="+mn-cs"/>
              </a:rPr>
              <a:t>;} Point;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qsortpoint</a:t>
            </a:r>
            <a:r>
              <a:rPr lang="en-US" sz="1200" b="0" i="0" kern="1200" dirty="0" smtClean="0">
                <a:solidFill>
                  <a:schemeClr val="tx1"/>
                </a:solidFill>
                <a:latin typeface="Arial" charset="0"/>
                <a:ea typeface="宋体" pitchFamily="2" charset="-122"/>
                <a:cs typeface="+mn-cs"/>
              </a:rPr>
              <a:t>(Point s[],Point </a:t>
            </a:r>
            <a:r>
              <a:rPr lang="en-US" sz="1200" b="0" i="0" kern="1200" dirty="0" err="1" smtClean="0">
                <a:solidFill>
                  <a:schemeClr val="tx1"/>
                </a:solidFill>
                <a:latin typeface="Arial" charset="0"/>
                <a:ea typeface="宋体" pitchFamily="2" charset="-122"/>
                <a:cs typeface="+mn-cs"/>
              </a:rPr>
              <a:t>base,int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start,int</a:t>
            </a:r>
            <a:r>
              <a:rPr lang="en-US" sz="1200" b="0" i="0" kern="1200" dirty="0" smtClean="0">
                <a:solidFill>
                  <a:schemeClr val="tx1"/>
                </a:solidFill>
                <a:latin typeface="Arial" charset="0"/>
                <a:ea typeface="宋体" pitchFamily="2" charset="-122"/>
                <a:cs typeface="+mn-cs"/>
              </a:rPr>
              <a:t> end);</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sortstartedge</a:t>
            </a:r>
            <a:r>
              <a:rPr lang="en-US" sz="1200" b="0" i="0" kern="1200" dirty="0" smtClean="0">
                <a:solidFill>
                  <a:schemeClr val="tx1"/>
                </a:solidFill>
                <a:latin typeface="Arial" charset="0"/>
                <a:ea typeface="宋体" pitchFamily="2" charset="-122"/>
                <a:cs typeface="+mn-cs"/>
              </a:rPr>
              <a:t>(Point s[],</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向量（</a:t>
            </a:r>
            <a:r>
              <a:rPr lang="en-US" sz="1200" b="0" i="0" kern="1200" dirty="0" smtClean="0">
                <a:solidFill>
                  <a:schemeClr val="tx1"/>
                </a:solidFill>
                <a:latin typeface="Arial" charset="0"/>
                <a:ea typeface="宋体" pitchFamily="2" charset="-122"/>
                <a:cs typeface="+mn-cs"/>
              </a:rPr>
              <a:t>x1,y1）,(x2,y2)</a:t>
            </a:r>
            <a:r>
              <a:rPr lang="zh-CN" altLang="en-US" sz="1200" b="0" i="0" kern="1200" dirty="0" smtClean="0">
                <a:solidFill>
                  <a:schemeClr val="tx1"/>
                </a:solidFill>
                <a:latin typeface="Arial" charset="0"/>
                <a:ea typeface="宋体" pitchFamily="2" charset="-122"/>
                <a:cs typeface="+mn-cs"/>
              </a:rPr>
              <a:t>的叉积</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double </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(double x1,double y1,double x2,double y2)</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x1*y2-x2*y1;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向量（</a:t>
            </a:r>
            <a:r>
              <a:rPr lang="en-US" sz="1200" b="0" i="0" kern="1200" dirty="0" smtClean="0">
                <a:solidFill>
                  <a:schemeClr val="tx1"/>
                </a:solidFill>
                <a:latin typeface="Arial" charset="0"/>
                <a:ea typeface="宋体" pitchFamily="2" charset="-122"/>
                <a:cs typeface="+mn-cs"/>
              </a:rPr>
              <a:t>x1,y1）,(x2,y2)</a:t>
            </a:r>
            <a:r>
              <a:rPr lang="zh-CN" altLang="en-US" sz="1200" b="0" i="0" kern="1200" dirty="0" smtClean="0">
                <a:solidFill>
                  <a:schemeClr val="tx1"/>
                </a:solidFill>
                <a:latin typeface="Arial" charset="0"/>
                <a:ea typeface="宋体" pitchFamily="2" charset="-122"/>
                <a:cs typeface="+mn-cs"/>
              </a:rPr>
              <a:t>的点积</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double </a:t>
            </a:r>
            <a:r>
              <a:rPr lang="en-US" sz="1200" b="0" i="0" kern="1200" dirty="0" err="1" smtClean="0">
                <a:solidFill>
                  <a:schemeClr val="tx1"/>
                </a:solidFill>
                <a:latin typeface="Arial" charset="0"/>
                <a:ea typeface="宋体" pitchFamily="2" charset="-122"/>
                <a:cs typeface="+mn-cs"/>
              </a:rPr>
              <a:t>DotMul</a:t>
            </a:r>
            <a:r>
              <a:rPr lang="en-US" sz="1200" b="0" i="0" kern="1200" dirty="0" smtClean="0">
                <a:solidFill>
                  <a:schemeClr val="tx1"/>
                </a:solidFill>
                <a:latin typeface="Arial" charset="0"/>
                <a:ea typeface="宋体" pitchFamily="2" charset="-122"/>
                <a:cs typeface="+mn-cs"/>
              </a:rPr>
              <a:t>(double x1,double y1,double x2,double y2)</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x1*x2+y1*y2;</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跨立判断</a:t>
            </a:r>
            <a:br>
              <a:rPr lang="zh-CN" altLang="en-US" sz="1200" b="0" i="0" kern="1200" dirty="0" smtClean="0">
                <a:solidFill>
                  <a:schemeClr val="tx1"/>
                </a:solidFill>
                <a:latin typeface="Arial" charset="0"/>
                <a:ea typeface="宋体" pitchFamily="2" charset="-122"/>
                <a:cs typeface="+mn-cs"/>
              </a:rPr>
            </a:b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判断点</a:t>
            </a:r>
            <a:r>
              <a:rPr lang="en-US" sz="1200" b="0" i="0" kern="1200" dirty="0" smtClean="0">
                <a:solidFill>
                  <a:schemeClr val="tx1"/>
                </a:solidFill>
                <a:latin typeface="Arial" charset="0"/>
                <a:ea typeface="宋体" pitchFamily="2" charset="-122"/>
                <a:cs typeface="+mn-cs"/>
              </a:rPr>
              <a:t>c</a:t>
            </a:r>
            <a:r>
              <a:rPr lang="zh-CN" altLang="en-US" sz="1200" b="0" i="0" kern="1200" dirty="0" smtClean="0">
                <a:solidFill>
                  <a:schemeClr val="tx1"/>
                </a:solidFill>
                <a:latin typeface="Arial" charset="0"/>
                <a:ea typeface="宋体" pitchFamily="2" charset="-122"/>
                <a:cs typeface="+mn-cs"/>
              </a:rPr>
              <a:t>是在向量</a:t>
            </a:r>
            <a:r>
              <a:rPr lang="en-US" sz="1200" b="0" i="0" kern="1200" dirty="0" err="1" smtClean="0">
                <a:solidFill>
                  <a:schemeClr val="tx1"/>
                </a:solidFill>
                <a:latin typeface="Arial" charset="0"/>
                <a:ea typeface="宋体" pitchFamily="2" charset="-122"/>
                <a:cs typeface="+mn-cs"/>
              </a:rPr>
              <a:t>ab</a:t>
            </a:r>
            <a:r>
              <a:rPr lang="zh-CN" altLang="en-US" sz="1200" b="0" i="0" kern="1200" dirty="0" smtClean="0">
                <a:solidFill>
                  <a:schemeClr val="tx1"/>
                </a:solidFill>
                <a:latin typeface="Arial" charset="0"/>
                <a:ea typeface="宋体" pitchFamily="2" charset="-122"/>
                <a:cs typeface="+mn-cs"/>
              </a:rPr>
              <a:t>的逆时针方向还是顺时针方向，大于零逆时针，等于</a:t>
            </a:r>
            <a:r>
              <a:rPr lang="en-US" altLang="zh-CN" sz="1200" b="0" i="0" kern="1200" dirty="0" smtClean="0">
                <a:solidFill>
                  <a:schemeClr val="tx1"/>
                </a:solidFill>
                <a:latin typeface="Arial" charset="0"/>
                <a:ea typeface="宋体" pitchFamily="2" charset="-122"/>
                <a:cs typeface="+mn-cs"/>
              </a:rPr>
              <a:t>0</a:t>
            </a:r>
            <a:r>
              <a:rPr lang="zh-CN" altLang="en-US" sz="1200" b="0" i="0" kern="1200" dirty="0" smtClean="0">
                <a:solidFill>
                  <a:schemeClr val="tx1"/>
                </a:solidFill>
                <a:latin typeface="Arial" charset="0"/>
                <a:ea typeface="宋体" pitchFamily="2" charset="-122"/>
                <a:cs typeface="+mn-cs"/>
              </a:rPr>
              <a:t>则共线</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double </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(Point </a:t>
            </a:r>
            <a:r>
              <a:rPr lang="en-US" sz="1200" b="0" i="0" kern="1200" dirty="0" err="1" smtClean="0">
                <a:solidFill>
                  <a:schemeClr val="tx1"/>
                </a:solidFill>
                <a:latin typeface="Arial" charset="0"/>
                <a:ea typeface="宋体" pitchFamily="2" charset="-122"/>
                <a:cs typeface="+mn-cs"/>
              </a:rPr>
              <a:t>a,Point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b,Point</a:t>
            </a:r>
            <a:r>
              <a:rPr lang="en-US" sz="1200" b="0" i="0" kern="1200" dirty="0" smtClean="0">
                <a:solidFill>
                  <a:schemeClr val="tx1"/>
                </a:solidFill>
                <a:latin typeface="Arial" charset="0"/>
                <a:ea typeface="宋体" pitchFamily="2" charset="-122"/>
                <a:cs typeface="+mn-cs"/>
              </a:rPr>
              <a:t> c)</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b.x-a.x,b.y-a.y,c.x-a.x,c.y-a.y</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计算向量</a:t>
            </a:r>
            <a:r>
              <a:rPr lang="en-US" sz="1200" b="0" i="0" kern="1200" dirty="0" err="1" smtClean="0">
                <a:solidFill>
                  <a:schemeClr val="tx1"/>
                </a:solidFill>
                <a:latin typeface="Arial" charset="0"/>
                <a:ea typeface="宋体" pitchFamily="2" charset="-122"/>
                <a:cs typeface="+mn-cs"/>
              </a:rPr>
              <a:t>ab</a:t>
            </a:r>
            <a:r>
              <a:rPr lang="zh-CN" altLang="en-US" sz="1200" b="0" i="0" kern="1200" dirty="0" smtClean="0">
                <a:solidFill>
                  <a:schemeClr val="tx1"/>
                </a:solidFill>
                <a:latin typeface="Arial" charset="0"/>
                <a:ea typeface="宋体" pitchFamily="2" charset="-122"/>
                <a:cs typeface="+mn-cs"/>
              </a:rPr>
              <a:t>和</a:t>
            </a:r>
            <a:r>
              <a:rPr lang="en-US" sz="1200" b="0" i="0" kern="1200" dirty="0" smtClean="0">
                <a:solidFill>
                  <a:schemeClr val="tx1"/>
                </a:solidFill>
                <a:latin typeface="Arial" charset="0"/>
                <a:ea typeface="宋体" pitchFamily="2" charset="-122"/>
                <a:cs typeface="+mn-cs"/>
              </a:rPr>
              <a:t>ac</a:t>
            </a:r>
            <a:r>
              <a:rPr lang="zh-CN" altLang="en-US" sz="1200" b="0" i="0" kern="1200" dirty="0" smtClean="0">
                <a:solidFill>
                  <a:schemeClr val="tx1"/>
                </a:solidFill>
                <a:latin typeface="Arial" charset="0"/>
                <a:ea typeface="宋体" pitchFamily="2" charset="-122"/>
                <a:cs typeface="+mn-cs"/>
              </a:rPr>
              <a:t>点积</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double </a:t>
            </a:r>
            <a:r>
              <a:rPr lang="en-US" sz="1200" b="0" i="0" kern="1200" dirty="0" err="1" smtClean="0">
                <a:solidFill>
                  <a:schemeClr val="tx1"/>
                </a:solidFill>
                <a:latin typeface="Arial" charset="0"/>
                <a:ea typeface="宋体" pitchFamily="2" charset="-122"/>
                <a:cs typeface="+mn-cs"/>
              </a:rPr>
              <a:t>DotMul</a:t>
            </a:r>
            <a:r>
              <a:rPr lang="en-US" sz="1200" b="0" i="0" kern="1200" dirty="0" smtClean="0">
                <a:solidFill>
                  <a:schemeClr val="tx1"/>
                </a:solidFill>
                <a:latin typeface="Arial" charset="0"/>
                <a:ea typeface="宋体" pitchFamily="2" charset="-122"/>
                <a:cs typeface="+mn-cs"/>
              </a:rPr>
              <a:t>(Point </a:t>
            </a:r>
            <a:r>
              <a:rPr lang="en-US" sz="1200" b="0" i="0" kern="1200" dirty="0" err="1" smtClean="0">
                <a:solidFill>
                  <a:schemeClr val="tx1"/>
                </a:solidFill>
                <a:latin typeface="Arial" charset="0"/>
                <a:ea typeface="宋体" pitchFamily="2" charset="-122"/>
                <a:cs typeface="+mn-cs"/>
              </a:rPr>
              <a:t>a,Point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b,Point</a:t>
            </a:r>
            <a:r>
              <a:rPr lang="en-US" sz="1200" b="0" i="0" kern="1200" dirty="0" smtClean="0">
                <a:solidFill>
                  <a:schemeClr val="tx1"/>
                </a:solidFill>
                <a:latin typeface="Arial" charset="0"/>
                <a:ea typeface="宋体" pitchFamily="2" charset="-122"/>
                <a:cs typeface="+mn-cs"/>
              </a:rPr>
              <a:t> c)</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a:t>
            </a:r>
            <a:r>
              <a:rPr lang="en-US" sz="1200" b="0" i="0" kern="1200" dirty="0" err="1" smtClean="0">
                <a:solidFill>
                  <a:schemeClr val="tx1"/>
                </a:solidFill>
                <a:latin typeface="Arial" charset="0"/>
                <a:ea typeface="宋体" pitchFamily="2" charset="-122"/>
                <a:cs typeface="+mn-cs"/>
              </a:rPr>
              <a:t>DotMul</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b.x-a.x,b.y-a.y,c.x-a.x,c.y-a.y</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判断浮点数符号</a:t>
            </a:r>
            <a:br>
              <a:rPr lang="zh-CN" altLang="en-US" sz="1200" b="0" i="0" kern="1200" dirty="0" smtClean="0">
                <a:solidFill>
                  <a:schemeClr val="tx1"/>
                </a:solidFill>
                <a:latin typeface="Arial" charset="0"/>
                <a:ea typeface="宋体" pitchFamily="2" charset="-122"/>
                <a:cs typeface="+mn-cs"/>
              </a:rPr>
            </a:b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doublecmp</a:t>
            </a:r>
            <a:r>
              <a:rPr lang="en-US" sz="1200" b="0" i="0" kern="1200" dirty="0" smtClean="0">
                <a:solidFill>
                  <a:schemeClr val="tx1"/>
                </a:solidFill>
                <a:latin typeface="Arial" charset="0"/>
                <a:ea typeface="宋体" pitchFamily="2" charset="-122"/>
                <a:cs typeface="+mn-cs"/>
              </a:rPr>
              <a:t>(double d)</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fabs</a:t>
            </a:r>
            <a:r>
              <a:rPr lang="en-US" sz="1200" b="0" i="0" kern="1200" dirty="0" smtClean="0">
                <a:solidFill>
                  <a:schemeClr val="tx1"/>
                </a:solidFill>
                <a:latin typeface="Arial" charset="0"/>
                <a:ea typeface="宋体" pitchFamily="2" charset="-122"/>
                <a:cs typeface="+mn-cs"/>
              </a:rPr>
              <a:t>(d)&lt;10e-6)</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d&gt;0?1:-1;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判断同一直线上的三个点位置，点</a:t>
            </a:r>
            <a:r>
              <a:rPr lang="en-US" sz="1200" b="0" i="0" kern="1200" dirty="0" smtClean="0">
                <a:solidFill>
                  <a:schemeClr val="tx1"/>
                </a:solidFill>
                <a:latin typeface="Arial" charset="0"/>
                <a:ea typeface="宋体" pitchFamily="2" charset="-122"/>
                <a:cs typeface="+mn-cs"/>
              </a:rPr>
              <a:t>c</a:t>
            </a:r>
            <a:r>
              <a:rPr lang="zh-CN" altLang="en-US" sz="1200" b="0" i="0" kern="1200" dirty="0" smtClean="0">
                <a:solidFill>
                  <a:schemeClr val="tx1"/>
                </a:solidFill>
                <a:latin typeface="Arial" charset="0"/>
                <a:ea typeface="宋体" pitchFamily="2" charset="-122"/>
                <a:cs typeface="+mn-cs"/>
              </a:rPr>
              <a:t>是否在点</a:t>
            </a:r>
            <a:r>
              <a:rPr lang="en-US" sz="1200" b="0" i="0" kern="1200" dirty="0" err="1" smtClean="0">
                <a:solidFill>
                  <a:schemeClr val="tx1"/>
                </a:solidFill>
                <a:latin typeface="Arial" charset="0"/>
                <a:ea typeface="宋体" pitchFamily="2" charset="-122"/>
                <a:cs typeface="+mn-cs"/>
              </a:rPr>
              <a:t>ab</a:t>
            </a:r>
            <a:r>
              <a:rPr lang="zh-CN" altLang="en-US" sz="1200" b="0" i="0" kern="1200" dirty="0" smtClean="0">
                <a:solidFill>
                  <a:schemeClr val="tx1"/>
                </a:solidFill>
                <a:latin typeface="Arial" charset="0"/>
                <a:ea typeface="宋体" pitchFamily="2" charset="-122"/>
                <a:cs typeface="+mn-cs"/>
              </a:rPr>
              <a:t>之间</a:t>
            </a:r>
            <a:br>
              <a:rPr lang="zh-CN" altLang="en-US" sz="1200" b="0" i="0" kern="1200" dirty="0" smtClean="0">
                <a:solidFill>
                  <a:schemeClr val="tx1"/>
                </a:solidFill>
                <a:latin typeface="Arial" charset="0"/>
                <a:ea typeface="宋体" pitchFamily="2" charset="-122"/>
                <a:cs typeface="+mn-cs"/>
              </a:rPr>
            </a:br>
            <a:r>
              <a:rPr lang="en-US" sz="1200" b="0" i="0" kern="1200" dirty="0" err="1" smtClean="0">
                <a:solidFill>
                  <a:schemeClr val="tx1"/>
                </a:solidFill>
                <a:latin typeface="Arial" charset="0"/>
                <a:ea typeface="宋体" pitchFamily="2" charset="-122"/>
                <a:cs typeface="+mn-cs"/>
              </a:rPr>
              <a:t>bool</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betweenCmp</a:t>
            </a:r>
            <a:r>
              <a:rPr lang="en-US" sz="1200" b="0" i="0" kern="1200" dirty="0" smtClean="0">
                <a:solidFill>
                  <a:schemeClr val="tx1"/>
                </a:solidFill>
                <a:latin typeface="Arial" charset="0"/>
                <a:ea typeface="宋体" pitchFamily="2" charset="-122"/>
                <a:cs typeface="+mn-cs"/>
              </a:rPr>
              <a:t>(Point </a:t>
            </a:r>
            <a:r>
              <a:rPr lang="en-US" sz="1200" b="0" i="0" kern="1200" dirty="0" err="1" smtClean="0">
                <a:solidFill>
                  <a:schemeClr val="tx1"/>
                </a:solidFill>
                <a:latin typeface="Arial" charset="0"/>
                <a:ea typeface="宋体" pitchFamily="2" charset="-122"/>
                <a:cs typeface="+mn-cs"/>
              </a:rPr>
              <a:t>a,Point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b,Point</a:t>
            </a:r>
            <a:r>
              <a:rPr lang="en-US" sz="1200" b="0" i="0" kern="1200" dirty="0" smtClean="0">
                <a:solidFill>
                  <a:schemeClr val="tx1"/>
                </a:solidFill>
                <a:latin typeface="Arial" charset="0"/>
                <a:ea typeface="宋体" pitchFamily="2" charset="-122"/>
                <a:cs typeface="+mn-cs"/>
              </a:rPr>
              <a:t> c)</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doublecmp</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DotMul</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c,a,b</a:t>
            </a:r>
            <a:r>
              <a:rPr lang="en-US" sz="1200" b="0" i="0" kern="1200" dirty="0" smtClean="0">
                <a:solidFill>
                  <a:schemeClr val="tx1"/>
                </a:solidFill>
                <a:latin typeface="Arial" charset="0"/>
                <a:ea typeface="宋体" pitchFamily="2" charset="-122"/>
                <a:cs typeface="+mn-cs"/>
              </a:rPr>
              <a:t>))&lt;=0)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true;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false;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判断</a:t>
            </a:r>
            <a:r>
              <a:rPr lang="en-US" sz="1200" b="0" i="0" kern="1200" dirty="0" smtClean="0">
                <a:solidFill>
                  <a:schemeClr val="tx1"/>
                </a:solidFill>
                <a:latin typeface="Arial" charset="0"/>
                <a:ea typeface="宋体" pitchFamily="2" charset="-122"/>
                <a:cs typeface="+mn-cs"/>
              </a:rPr>
              <a:t>j</a:t>
            </a:r>
            <a:r>
              <a:rPr lang="zh-CN" altLang="en-US" sz="1200" b="0" i="0" kern="1200" dirty="0" smtClean="0">
                <a:solidFill>
                  <a:schemeClr val="tx1"/>
                </a:solidFill>
                <a:latin typeface="Arial" charset="0"/>
                <a:ea typeface="宋体" pitchFamily="2" charset="-122"/>
                <a:cs typeface="+mn-cs"/>
              </a:rPr>
              <a:t>是否在</a:t>
            </a:r>
            <a:r>
              <a:rPr lang="en-US" sz="1200" b="0" i="0" kern="1200" dirty="0" smtClean="0">
                <a:solidFill>
                  <a:schemeClr val="tx1"/>
                </a:solidFill>
                <a:latin typeface="Arial" charset="0"/>
                <a:ea typeface="宋体" pitchFamily="2" charset="-122"/>
                <a:cs typeface="+mn-cs"/>
              </a:rPr>
              <a:t>base-&gt;</a:t>
            </a:r>
            <a:r>
              <a:rPr lang="en-US" sz="1200" b="0" i="0" kern="1200" dirty="0" err="1" smtClean="0">
                <a:solidFill>
                  <a:schemeClr val="tx1"/>
                </a:solidFill>
                <a:latin typeface="Arial" charset="0"/>
                <a:ea typeface="宋体" pitchFamily="2" charset="-122"/>
                <a:cs typeface="+mn-cs"/>
              </a:rPr>
              <a:t>i</a:t>
            </a:r>
            <a:r>
              <a:rPr lang="zh-CN" altLang="en-US" sz="1200" b="0" i="0" kern="1200" dirty="0" smtClean="0">
                <a:solidFill>
                  <a:schemeClr val="tx1"/>
                </a:solidFill>
                <a:latin typeface="Arial" charset="0"/>
                <a:ea typeface="宋体" pitchFamily="2" charset="-122"/>
                <a:cs typeface="+mn-cs"/>
              </a:rPr>
              <a:t>向量的左边或当共线时</a:t>
            </a:r>
            <a:r>
              <a:rPr lang="en-US" sz="1200" b="0" i="0" kern="1200" dirty="0" smtClean="0">
                <a:solidFill>
                  <a:schemeClr val="tx1"/>
                </a:solidFill>
                <a:latin typeface="Arial" charset="0"/>
                <a:ea typeface="宋体" pitchFamily="2" charset="-122"/>
                <a:cs typeface="+mn-cs"/>
              </a:rPr>
              <a:t>j</a:t>
            </a:r>
            <a:r>
              <a:rPr lang="zh-CN" altLang="en-US" sz="1200" b="0" i="0" kern="1200" dirty="0" smtClean="0">
                <a:solidFill>
                  <a:schemeClr val="tx1"/>
                </a:solidFill>
                <a:latin typeface="Arial" charset="0"/>
                <a:ea typeface="宋体" pitchFamily="2" charset="-122"/>
                <a:cs typeface="+mn-cs"/>
              </a:rPr>
              <a:t>是否位于它们的线段之间</a:t>
            </a:r>
            <a:br>
              <a:rPr lang="zh-CN" altLang="en-US" sz="1200" b="0" i="0" kern="1200" dirty="0" smtClean="0">
                <a:solidFill>
                  <a:schemeClr val="tx1"/>
                </a:solidFill>
                <a:latin typeface="Arial" charset="0"/>
                <a:ea typeface="宋体" pitchFamily="2" charset="-122"/>
                <a:cs typeface="+mn-cs"/>
              </a:rPr>
            </a:br>
            <a:r>
              <a:rPr lang="en-US" sz="1200" b="0" i="0" kern="1200" dirty="0" err="1" smtClean="0">
                <a:solidFill>
                  <a:schemeClr val="tx1"/>
                </a:solidFill>
                <a:latin typeface="Arial" charset="0"/>
                <a:ea typeface="宋体" pitchFamily="2" charset="-122"/>
                <a:cs typeface="+mn-cs"/>
              </a:rPr>
              <a:t>bool</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isLeftorNearer</a:t>
            </a:r>
            <a:r>
              <a:rPr lang="en-US" sz="1200" b="0" i="0" kern="1200" dirty="0" smtClean="0">
                <a:solidFill>
                  <a:schemeClr val="tx1"/>
                </a:solidFill>
                <a:latin typeface="Arial" charset="0"/>
                <a:ea typeface="宋体" pitchFamily="2" charset="-122"/>
                <a:cs typeface="+mn-cs"/>
              </a:rPr>
              <a:t>(Point </a:t>
            </a:r>
            <a:r>
              <a:rPr lang="en-US" sz="1200" b="0" i="0" kern="1200" dirty="0" err="1" smtClean="0">
                <a:solidFill>
                  <a:schemeClr val="tx1"/>
                </a:solidFill>
                <a:latin typeface="Arial" charset="0"/>
                <a:ea typeface="宋体" pitchFamily="2" charset="-122"/>
                <a:cs typeface="+mn-cs"/>
              </a:rPr>
              <a:t>base,Point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i,Point</a:t>
            </a:r>
            <a:r>
              <a:rPr lang="en-US" sz="1200" b="0" i="0" kern="1200" dirty="0" smtClean="0">
                <a:solidFill>
                  <a:schemeClr val="tx1"/>
                </a:solidFill>
                <a:latin typeface="Arial" charset="0"/>
                <a:ea typeface="宋体" pitchFamily="2" charset="-122"/>
                <a:cs typeface="+mn-cs"/>
              </a:rPr>
              <a:t> j)</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base,i,j</a:t>
            </a:r>
            <a:r>
              <a:rPr lang="en-US" sz="1200" b="0" i="0" kern="1200" dirty="0" smtClean="0">
                <a:solidFill>
                  <a:schemeClr val="tx1"/>
                </a:solidFill>
                <a:latin typeface="Arial" charset="0"/>
                <a:ea typeface="宋体" pitchFamily="2" charset="-122"/>
                <a:cs typeface="+mn-cs"/>
              </a:rPr>
              <a:t>)&gt;0)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true;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base,i,j</a:t>
            </a:r>
            <a:r>
              <a:rPr lang="en-US" sz="1200" b="0" i="0" kern="1200" dirty="0" smtClean="0">
                <a:solidFill>
                  <a:schemeClr val="tx1"/>
                </a:solidFill>
                <a:latin typeface="Arial" charset="0"/>
                <a:ea typeface="宋体" pitchFamily="2" charset="-122"/>
                <a:cs typeface="+mn-cs"/>
              </a:rPr>
              <a:t>)==0 &amp;&amp; </a:t>
            </a:r>
            <a:r>
              <a:rPr lang="en-US" sz="1200" b="0" i="0" kern="1200" dirty="0" err="1" smtClean="0">
                <a:solidFill>
                  <a:schemeClr val="tx1"/>
                </a:solidFill>
                <a:latin typeface="Arial" charset="0"/>
                <a:ea typeface="宋体" pitchFamily="2" charset="-122"/>
                <a:cs typeface="+mn-cs"/>
              </a:rPr>
              <a:t>betweenCmp</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base,i,j</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true;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false;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swap(Point&amp; </a:t>
            </a:r>
            <a:r>
              <a:rPr lang="en-US" sz="1200" b="0" i="0" kern="1200" dirty="0" err="1" smtClean="0">
                <a:solidFill>
                  <a:schemeClr val="tx1"/>
                </a:solidFill>
                <a:latin typeface="Arial" charset="0"/>
                <a:ea typeface="宋体" pitchFamily="2" charset="-122"/>
                <a:cs typeface="+mn-cs"/>
              </a:rPr>
              <a:t>a,Point</a:t>
            </a:r>
            <a:r>
              <a:rPr lang="en-US" sz="1200" b="0" i="0" kern="1200" dirty="0" smtClean="0">
                <a:solidFill>
                  <a:schemeClr val="tx1"/>
                </a:solidFill>
                <a:latin typeface="Arial" charset="0"/>
                <a:ea typeface="宋体" pitchFamily="2" charset="-122"/>
                <a:cs typeface="+mn-cs"/>
              </a:rPr>
              <a:t>&amp; b)</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Point temp = b;</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b=a;</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a=temp;</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以</a:t>
            </a:r>
            <a:r>
              <a:rPr lang="en-US" sz="1200" b="0" i="0" kern="1200" dirty="0" smtClean="0">
                <a:solidFill>
                  <a:schemeClr val="tx1"/>
                </a:solidFill>
                <a:latin typeface="Arial" charset="0"/>
                <a:ea typeface="宋体" pitchFamily="2" charset="-122"/>
                <a:cs typeface="+mn-cs"/>
              </a:rPr>
              <a:t>s</a:t>
            </a:r>
            <a:r>
              <a:rPr lang="zh-CN" altLang="en-US" sz="1200" b="0" i="0" kern="1200" dirty="0" smtClean="0">
                <a:solidFill>
                  <a:schemeClr val="tx1"/>
                </a:solidFill>
                <a:latin typeface="Arial" charset="0"/>
                <a:ea typeface="宋体" pitchFamily="2" charset="-122"/>
                <a:cs typeface="+mn-cs"/>
              </a:rPr>
              <a:t>中的最低点为参考点，对其他所有点进行极角排序（逆时针）</a:t>
            </a:r>
            <a:br>
              <a:rPr lang="zh-CN" altLang="en-US" sz="1200" b="0" i="0" kern="1200" dirty="0" smtClean="0">
                <a:solidFill>
                  <a:schemeClr val="tx1"/>
                </a:solidFill>
                <a:latin typeface="Arial" charset="0"/>
                <a:ea typeface="宋体" pitchFamily="2" charset="-122"/>
                <a:cs typeface="+mn-cs"/>
              </a:rPr>
            </a:b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共线时离参考点较远的点排在前面，凸包的起始边共线点从近到远排列</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sortpoint</a:t>
            </a:r>
            <a:r>
              <a:rPr lang="en-US" sz="1200" b="0" i="0" kern="1200" dirty="0" smtClean="0">
                <a:solidFill>
                  <a:schemeClr val="tx1"/>
                </a:solidFill>
                <a:latin typeface="Arial" charset="0"/>
                <a:ea typeface="宋体" pitchFamily="2" charset="-122"/>
                <a:cs typeface="+mn-cs"/>
              </a:rPr>
              <a:t>(Point s[],</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找最低点</a:t>
            </a:r>
            <a:br>
              <a:rPr lang="zh-CN" altLang="en-US" sz="1200" b="0" i="0" kern="1200" dirty="0" smtClean="0">
                <a:solidFill>
                  <a:schemeClr val="tx1"/>
                </a:solidFill>
                <a:latin typeface="Arial" charset="0"/>
                <a:ea typeface="宋体" pitchFamily="2" charset="-122"/>
                <a:cs typeface="+mn-cs"/>
              </a:rPr>
            </a:br>
            <a:r>
              <a:rPr lang="zh-CN" altLang="en-US" sz="1200" b="0" i="0" kern="1200" dirty="0" smtClean="0">
                <a:solidFill>
                  <a:schemeClr val="tx1"/>
                </a:solidFill>
                <a:latin typeface="Arial" charset="0"/>
                <a:ea typeface="宋体" pitchFamily="2" charset="-122"/>
                <a:cs typeface="+mn-cs"/>
              </a:rPr>
              <a:t>    </a:t>
            </a:r>
            <a:r>
              <a:rPr lang="en-US" sz="1200" b="0" i="0" kern="1200" dirty="0" smtClean="0">
                <a:solidFill>
                  <a:schemeClr val="tx1"/>
                </a:solidFill>
                <a:latin typeface="Arial" charset="0"/>
                <a:ea typeface="宋体" pitchFamily="2" charset="-122"/>
                <a:cs typeface="+mn-cs"/>
              </a:rPr>
              <a:t>for(</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=1;i&lt;</a:t>
            </a:r>
            <a:r>
              <a:rPr lang="en-US" sz="1200" b="0" i="0" kern="1200" dirty="0" err="1" smtClean="0">
                <a:solidFill>
                  <a:schemeClr val="tx1"/>
                </a:solidFill>
                <a:latin typeface="Arial" charset="0"/>
                <a:ea typeface="宋体" pitchFamily="2" charset="-122"/>
                <a:cs typeface="+mn-cs"/>
              </a:rPr>
              <a:t>nums;i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].y&lt;s[0].y || (s[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].y==s[0].y &amp;&amp; 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].x&lt;s[0].x))</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swap(s[0],s[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qsortpoint</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s,s</a:t>
            </a:r>
            <a:r>
              <a:rPr lang="en-US" sz="1200" b="0" i="0" kern="1200" dirty="0" smtClean="0">
                <a:solidFill>
                  <a:schemeClr val="tx1"/>
                </a:solidFill>
                <a:latin typeface="Arial" charset="0"/>
                <a:ea typeface="宋体" pitchFamily="2" charset="-122"/>
                <a:cs typeface="+mn-cs"/>
              </a:rPr>
              <a:t>[0],1,nums);</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将起始边上的共线点重新排列</a:t>
            </a:r>
            <a:br>
              <a:rPr lang="zh-CN" altLang="en-US" sz="1200" b="0" i="0" kern="1200" dirty="0" smtClean="0">
                <a:solidFill>
                  <a:schemeClr val="tx1"/>
                </a:solidFill>
                <a:latin typeface="Arial" charset="0"/>
                <a:ea typeface="宋体" pitchFamily="2" charset="-122"/>
                <a:cs typeface="+mn-cs"/>
              </a:rPr>
            </a:br>
            <a:r>
              <a:rPr lang="zh-CN" alt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sortstartedge</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s,nums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sortstartedge</a:t>
            </a:r>
            <a:r>
              <a:rPr lang="en-US" sz="1200" b="0" i="0" kern="1200" dirty="0" smtClean="0">
                <a:solidFill>
                  <a:schemeClr val="tx1"/>
                </a:solidFill>
                <a:latin typeface="Arial" charset="0"/>
                <a:ea typeface="宋体" pitchFamily="2" charset="-122"/>
                <a:cs typeface="+mn-cs"/>
              </a:rPr>
              <a:t>(Point s[],</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i,j</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for(</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=2;i&lt;</a:t>
            </a:r>
            <a:r>
              <a:rPr lang="en-US" sz="1200" b="0" i="0" kern="1200" dirty="0" err="1" smtClean="0">
                <a:solidFill>
                  <a:schemeClr val="tx1"/>
                </a:solidFill>
                <a:latin typeface="Arial" charset="0"/>
                <a:ea typeface="宋体" pitchFamily="2" charset="-122"/>
                <a:cs typeface="+mn-cs"/>
              </a:rPr>
              <a:t>nums;i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(s[0],s[1],s[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break;</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for(j=1;j&lt;(i+1)/2;j++)</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swap(s[j],s[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-j]);</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p>
          <a:p>
            <a:r>
              <a:rPr lang="en-US"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将点按极角逆时针排序</a:t>
            </a:r>
            <a:br>
              <a:rPr lang="zh-CN" alt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qsortpoint</a:t>
            </a:r>
            <a:r>
              <a:rPr lang="en-US" sz="1200" b="0" i="0" kern="1200" dirty="0" smtClean="0">
                <a:solidFill>
                  <a:schemeClr val="tx1"/>
                </a:solidFill>
                <a:latin typeface="Arial" charset="0"/>
                <a:ea typeface="宋体" pitchFamily="2" charset="-122"/>
                <a:cs typeface="+mn-cs"/>
              </a:rPr>
              <a:t>(Point s[],Point </a:t>
            </a:r>
            <a:r>
              <a:rPr lang="en-US" sz="1200" b="0" i="0" kern="1200" dirty="0" err="1" smtClean="0">
                <a:solidFill>
                  <a:schemeClr val="tx1"/>
                </a:solidFill>
                <a:latin typeface="Arial" charset="0"/>
                <a:ea typeface="宋体" pitchFamily="2" charset="-122"/>
                <a:cs typeface="+mn-cs"/>
              </a:rPr>
              <a:t>base,int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start,int</a:t>
            </a:r>
            <a:r>
              <a:rPr lang="en-US" sz="1200" b="0" i="0" kern="1200" dirty="0" smtClean="0">
                <a:solidFill>
                  <a:schemeClr val="tx1"/>
                </a:solidFill>
                <a:latin typeface="Arial" charset="0"/>
                <a:ea typeface="宋体" pitchFamily="2" charset="-122"/>
                <a:cs typeface="+mn-cs"/>
              </a:rPr>
              <a:t> end)</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if(start&gt;=end)</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Point partition = s[end-1];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=start-1,j=start-1;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while(++j&lt;end-1)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isLeftorNearer</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base,s</a:t>
            </a:r>
            <a:r>
              <a:rPr lang="en-US" sz="1200" b="0" i="0" kern="1200" dirty="0" smtClean="0">
                <a:solidFill>
                  <a:schemeClr val="tx1"/>
                </a:solidFill>
                <a:latin typeface="Arial" charset="0"/>
                <a:ea typeface="宋体" pitchFamily="2" charset="-122"/>
                <a:cs typeface="+mn-cs"/>
              </a:rPr>
              <a:t>[j],partition))</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swap(s[++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],s[j]);</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swap(s[++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],s[end-1]);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qsortpoint</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s,base,start,i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qsortpoint</a:t>
            </a:r>
            <a:r>
              <a:rPr lang="en-US" sz="1200" b="0" i="0" kern="1200" dirty="0" smtClean="0">
                <a:solidFill>
                  <a:schemeClr val="tx1"/>
                </a:solidFill>
                <a:latin typeface="Arial" charset="0"/>
                <a:ea typeface="宋体" pitchFamily="2" charset="-122"/>
                <a:cs typeface="+mn-cs"/>
              </a:rPr>
              <a:t>(s,base,i+1,end);</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void </a:t>
            </a:r>
            <a:r>
              <a:rPr lang="en-US" sz="1200" b="0" i="0" kern="1200" dirty="0" err="1" smtClean="0">
                <a:solidFill>
                  <a:schemeClr val="tx1"/>
                </a:solidFill>
                <a:latin typeface="Arial" charset="0"/>
                <a:ea typeface="宋体" pitchFamily="2" charset="-122"/>
                <a:cs typeface="+mn-cs"/>
              </a:rPr>
              <a:t>ConvexHull</a:t>
            </a:r>
            <a:r>
              <a:rPr lang="en-US" sz="1200" b="0" i="0" kern="1200" dirty="0" smtClean="0">
                <a:solidFill>
                  <a:schemeClr val="tx1"/>
                </a:solidFill>
                <a:latin typeface="Arial" charset="0"/>
                <a:ea typeface="宋体" pitchFamily="2" charset="-122"/>
                <a:cs typeface="+mn-cs"/>
              </a:rPr>
              <a:t>(Point s[],</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nums,Point</a:t>
            </a:r>
            <a:r>
              <a:rPr lang="en-US" sz="1200" b="0" i="0" kern="1200" dirty="0" smtClean="0">
                <a:solidFill>
                  <a:schemeClr val="tx1"/>
                </a:solidFill>
                <a:latin typeface="Arial" charset="0"/>
                <a:ea typeface="宋体" pitchFamily="2" charset="-122"/>
                <a:cs typeface="+mn-cs"/>
              </a:rPr>
              <a:t> result[],</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&amp; </a:t>
            </a:r>
            <a:r>
              <a:rPr lang="en-US" sz="1200" b="0" i="0" kern="1200" dirty="0" err="1" smtClean="0">
                <a:solidFill>
                  <a:schemeClr val="tx1"/>
                </a:solidFill>
                <a:latin typeface="Arial" charset="0"/>
                <a:ea typeface="宋体" pitchFamily="2" charset="-122"/>
                <a:cs typeface="+mn-cs"/>
              </a:rPr>
              <a:t>resultnums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sortpoint</a:t>
            </a:r>
            <a:r>
              <a:rPr lang="en-US" sz="1200" b="0" i="0" kern="1200" dirty="0" smtClean="0">
                <a:solidFill>
                  <a:schemeClr val="tx1"/>
                </a:solidFill>
                <a:latin typeface="Arial" charset="0"/>
                <a:ea typeface="宋体" pitchFamily="2" charset="-122"/>
                <a:cs typeface="+mn-cs"/>
              </a:rPr>
              <a:t>(</a:t>
            </a:r>
            <a:r>
              <a:rPr lang="en-US" sz="1200" b="0" i="0" kern="1200" dirty="0" err="1" smtClean="0">
                <a:solidFill>
                  <a:schemeClr val="tx1"/>
                </a:solidFill>
                <a:latin typeface="Arial" charset="0"/>
                <a:ea typeface="宋体" pitchFamily="2" charset="-122"/>
                <a:cs typeface="+mn-cs"/>
              </a:rPr>
              <a:t>s,nums</a:t>
            </a:r>
            <a:r>
              <a:rPr lang="en-US" sz="1200" b="0" i="0" kern="1200" dirty="0" smtClean="0">
                <a:solidFill>
                  <a:schemeClr val="tx1"/>
                </a:solidFill>
                <a:latin typeface="Arial" charset="0"/>
                <a:ea typeface="宋体" pitchFamily="2" charset="-122"/>
                <a:cs typeface="+mn-cs"/>
              </a:rPr>
              <a:t>);</a:t>
            </a:r>
          </a:p>
          <a:p>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resultnums</a:t>
            </a:r>
            <a:r>
              <a:rPr lang="en-US" sz="1200" b="0" i="0" kern="1200" dirty="0" smtClean="0">
                <a:solidFill>
                  <a:schemeClr val="tx1"/>
                </a:solidFill>
                <a:latin typeface="Arial" charset="0"/>
                <a:ea typeface="宋体" pitchFamily="2" charset="-122"/>
                <a:cs typeface="+mn-cs"/>
              </a:rPr>
              <a:t> = 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if(</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&lt;=3)</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for(</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=0;i&lt;</a:t>
            </a:r>
            <a:r>
              <a:rPr lang="en-US" sz="1200" b="0" i="0" kern="1200" dirty="0" err="1" smtClean="0">
                <a:solidFill>
                  <a:schemeClr val="tx1"/>
                </a:solidFill>
                <a:latin typeface="Arial" charset="0"/>
                <a:ea typeface="宋体" pitchFamily="2" charset="-122"/>
                <a:cs typeface="+mn-cs"/>
              </a:rPr>
              <a:t>nums;i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result[</a:t>
            </a:r>
            <a:r>
              <a:rPr lang="en-US" sz="1200" b="0" i="0" kern="1200" dirty="0" err="1" smtClean="0">
                <a:solidFill>
                  <a:schemeClr val="tx1"/>
                </a:solidFill>
                <a:latin typeface="Arial" charset="0"/>
                <a:ea typeface="宋体" pitchFamily="2" charset="-122"/>
                <a:cs typeface="+mn-cs"/>
              </a:rPr>
              <a:t>resultnums</a:t>
            </a:r>
            <a:r>
              <a:rPr lang="en-US" sz="1200" b="0" i="0" kern="1200" dirty="0" smtClean="0">
                <a:solidFill>
                  <a:schemeClr val="tx1"/>
                </a:solidFill>
                <a:latin typeface="Arial" charset="0"/>
                <a:ea typeface="宋体" pitchFamily="2" charset="-122"/>
                <a:cs typeface="+mn-cs"/>
              </a:rPr>
              <a:t>++] = 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top=0;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for(</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=0;i&lt;2;i++)</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result[top++] = 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while(</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&lt;</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用</a:t>
            </a:r>
            <a:r>
              <a:rPr lang="en-US" altLang="zh-CN" sz="1200" b="0" i="0" kern="1200" dirty="0" smtClean="0">
                <a:solidFill>
                  <a:schemeClr val="tx1"/>
                </a:solidFill>
                <a:latin typeface="Arial" charset="0"/>
                <a:ea typeface="宋体" pitchFamily="2" charset="-122"/>
                <a:cs typeface="+mn-cs"/>
              </a:rPr>
              <a:t>&lt;</a:t>
            </a:r>
            <a:r>
              <a:rPr lang="zh-CN" altLang="en-US" sz="1200" b="0" i="0" kern="1200" dirty="0" smtClean="0">
                <a:solidFill>
                  <a:schemeClr val="tx1"/>
                </a:solidFill>
                <a:latin typeface="Arial" charset="0"/>
                <a:ea typeface="宋体" pitchFamily="2" charset="-122"/>
                <a:cs typeface="+mn-cs"/>
              </a:rPr>
              <a:t>号判断则包含凸包边上的共线点，</a:t>
            </a:r>
            <a:r>
              <a:rPr lang="en-US" altLang="zh-CN" sz="1200" b="0" i="0" kern="1200" dirty="0" smtClean="0">
                <a:solidFill>
                  <a:schemeClr val="tx1"/>
                </a:solidFill>
                <a:latin typeface="Arial" charset="0"/>
                <a:ea typeface="宋体" pitchFamily="2" charset="-122"/>
                <a:cs typeface="+mn-cs"/>
              </a:rPr>
              <a:t>&lt;=</a:t>
            </a:r>
            <a:r>
              <a:rPr lang="zh-CN" altLang="en-US" sz="1200" b="0" i="0" kern="1200" dirty="0" smtClean="0">
                <a:solidFill>
                  <a:schemeClr val="tx1"/>
                </a:solidFill>
                <a:latin typeface="Arial" charset="0"/>
                <a:ea typeface="宋体" pitchFamily="2" charset="-122"/>
                <a:cs typeface="+mn-cs"/>
              </a:rPr>
              <a:t>号判断则只包含凸包顶点</a:t>
            </a:r>
            <a:br>
              <a:rPr lang="zh-CN" altLang="en-US" sz="1200" b="0" i="0" kern="1200" dirty="0" smtClean="0">
                <a:solidFill>
                  <a:schemeClr val="tx1"/>
                </a:solidFill>
                <a:latin typeface="Arial" charset="0"/>
                <a:ea typeface="宋体" pitchFamily="2" charset="-122"/>
                <a:cs typeface="+mn-cs"/>
              </a:rPr>
            </a:br>
            <a:r>
              <a:rPr lang="zh-CN" altLang="en-US" sz="1200" b="0" i="0" kern="1200" dirty="0" smtClean="0">
                <a:solidFill>
                  <a:schemeClr val="tx1"/>
                </a:solidFill>
                <a:latin typeface="Arial" charset="0"/>
                <a:ea typeface="宋体" pitchFamily="2" charset="-122"/>
                <a:cs typeface="+mn-cs"/>
              </a:rPr>
              <a:t>        </a:t>
            </a:r>
            <a:r>
              <a:rPr lang="en-US" sz="1200" b="0" i="0" kern="1200" dirty="0" smtClean="0">
                <a:solidFill>
                  <a:schemeClr val="tx1"/>
                </a:solidFill>
                <a:latin typeface="Arial" charset="0"/>
                <a:ea typeface="宋体" pitchFamily="2" charset="-122"/>
                <a:cs typeface="+mn-cs"/>
              </a:rPr>
              <a:t>if(</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(result[top-2],result[top-1],s[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])&lt;=0)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top--;</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else</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result[top++] = s[</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最后加入起点形成闭包</a:t>
            </a:r>
            <a:br>
              <a:rPr lang="zh-CN" altLang="en-US" sz="1200" b="0" i="0" kern="1200" dirty="0" smtClean="0">
                <a:solidFill>
                  <a:schemeClr val="tx1"/>
                </a:solidFill>
                <a:latin typeface="Arial" charset="0"/>
                <a:ea typeface="宋体" pitchFamily="2" charset="-122"/>
                <a:cs typeface="+mn-cs"/>
              </a:rPr>
            </a:br>
            <a:r>
              <a:rPr lang="zh-CN" altLang="en-US" sz="1200" b="0" i="0" kern="1200" dirty="0" smtClean="0">
                <a:solidFill>
                  <a:schemeClr val="tx1"/>
                </a:solidFill>
                <a:latin typeface="Arial" charset="0"/>
                <a:ea typeface="宋体" pitchFamily="2" charset="-122"/>
                <a:cs typeface="+mn-cs"/>
              </a:rPr>
              <a:t>    </a:t>
            </a:r>
            <a:r>
              <a:rPr lang="en-US" sz="1200" b="0" i="0" kern="1200" dirty="0" smtClean="0">
                <a:solidFill>
                  <a:schemeClr val="tx1"/>
                </a:solidFill>
                <a:latin typeface="Arial" charset="0"/>
                <a:ea typeface="宋体" pitchFamily="2" charset="-122"/>
                <a:cs typeface="+mn-cs"/>
              </a:rPr>
              <a:t>while(</a:t>
            </a:r>
            <a:r>
              <a:rPr lang="en-US" sz="1200" b="0" i="0" kern="1200" dirty="0" err="1" smtClean="0">
                <a:solidFill>
                  <a:schemeClr val="tx1"/>
                </a:solidFill>
                <a:latin typeface="Arial" charset="0"/>
                <a:ea typeface="宋体" pitchFamily="2" charset="-122"/>
                <a:cs typeface="+mn-cs"/>
              </a:rPr>
              <a:t>CrossMul</a:t>
            </a:r>
            <a:r>
              <a:rPr lang="en-US" sz="1200" b="0" i="0" kern="1200" dirty="0" smtClean="0">
                <a:solidFill>
                  <a:schemeClr val="tx1"/>
                </a:solidFill>
                <a:latin typeface="Arial" charset="0"/>
                <a:ea typeface="宋体" pitchFamily="2" charset="-122"/>
                <a:cs typeface="+mn-cs"/>
              </a:rPr>
              <a:t>(result[top-2],result[top-1],s[0])&lt;=0)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top--;</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result[top++]=s[0];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resultnums</a:t>
            </a:r>
            <a:r>
              <a:rPr lang="en-US" sz="1200" b="0" i="0" kern="1200" dirty="0" smtClean="0">
                <a:solidFill>
                  <a:schemeClr val="tx1"/>
                </a:solidFill>
                <a:latin typeface="Arial" charset="0"/>
                <a:ea typeface="宋体" pitchFamily="2" charset="-122"/>
                <a:cs typeface="+mn-cs"/>
              </a:rPr>
              <a:t> = top;</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main()</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Point pa[] = {{0,0},{1,0},{2,0},{3,0},{4,0},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{4,1},{4,2},{4,3},{4,4},</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{3,4},{2,4},{1,4},{0,4},</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{0,3},{0,2},{0,1},{2,2},{1,1}};</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cout</a:t>
            </a:r>
            <a:r>
              <a:rPr lang="en-US" sz="1200" b="0" i="0" kern="1200" dirty="0" smtClean="0">
                <a:solidFill>
                  <a:schemeClr val="tx1"/>
                </a:solidFill>
                <a:latin typeface="Arial" charset="0"/>
                <a:ea typeface="宋体" pitchFamily="2" charset="-122"/>
                <a:cs typeface="+mn-cs"/>
              </a:rPr>
              <a:t>&lt;&lt;"convex hull is:"&lt;&lt;</a:t>
            </a:r>
            <a:r>
              <a:rPr lang="en-US" sz="1200" b="0" i="0" kern="1200" dirty="0" err="1" smtClean="0">
                <a:solidFill>
                  <a:schemeClr val="tx1"/>
                </a:solidFill>
                <a:latin typeface="Arial" charset="0"/>
                <a:ea typeface="宋体" pitchFamily="2" charset="-122"/>
                <a:cs typeface="+mn-cs"/>
              </a:rPr>
              <a:t>endl</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Point result[18];</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nums</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ConvexHull</a:t>
            </a:r>
            <a:r>
              <a:rPr lang="en-US" sz="1200" b="0" i="0" kern="1200" dirty="0" smtClean="0">
                <a:solidFill>
                  <a:schemeClr val="tx1"/>
                </a:solidFill>
                <a:latin typeface="Arial" charset="0"/>
                <a:ea typeface="宋体" pitchFamily="2" charset="-122"/>
                <a:cs typeface="+mn-cs"/>
              </a:rPr>
              <a:t>(pa,18,result,nums);</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for(</a:t>
            </a:r>
            <a:r>
              <a:rPr lang="en-US" sz="1200" b="0" i="0" kern="1200" dirty="0" err="1" smtClean="0">
                <a:solidFill>
                  <a:schemeClr val="tx1"/>
                </a:solidFill>
                <a:latin typeface="Arial" charset="0"/>
                <a:ea typeface="宋体" pitchFamily="2" charset="-122"/>
                <a:cs typeface="+mn-cs"/>
              </a:rPr>
              <a:t>int</a:t>
            </a: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=0;i&lt;</a:t>
            </a:r>
            <a:r>
              <a:rPr lang="en-US" sz="1200" b="0" i="0" kern="1200" dirty="0" err="1" smtClean="0">
                <a:solidFill>
                  <a:schemeClr val="tx1"/>
                </a:solidFill>
                <a:latin typeface="Arial" charset="0"/>
                <a:ea typeface="宋体" pitchFamily="2" charset="-122"/>
                <a:cs typeface="+mn-cs"/>
              </a:rPr>
              <a:t>nums;i</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a:t>
            </a:r>
            <a:r>
              <a:rPr lang="en-US" sz="1200" b="0" i="0" kern="1200" dirty="0" err="1" smtClean="0">
                <a:solidFill>
                  <a:schemeClr val="tx1"/>
                </a:solidFill>
                <a:latin typeface="Arial" charset="0"/>
                <a:ea typeface="宋体" pitchFamily="2" charset="-122"/>
                <a:cs typeface="+mn-cs"/>
              </a:rPr>
              <a:t>cout</a:t>
            </a:r>
            <a:r>
              <a:rPr lang="en-US" sz="1200" b="0" i="0" kern="1200" dirty="0" smtClean="0">
                <a:solidFill>
                  <a:schemeClr val="tx1"/>
                </a:solidFill>
                <a:latin typeface="Arial" charset="0"/>
                <a:ea typeface="宋体" pitchFamily="2" charset="-122"/>
                <a:cs typeface="+mn-cs"/>
              </a:rPr>
              <a:t>&lt;&lt;result[</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].x &lt;&lt;"," &lt;&lt;result[</a:t>
            </a:r>
            <a:r>
              <a:rPr lang="en-US" sz="1200" b="0" i="0" kern="1200" dirty="0" err="1" smtClean="0">
                <a:solidFill>
                  <a:schemeClr val="tx1"/>
                </a:solidFill>
                <a:latin typeface="Arial" charset="0"/>
                <a:ea typeface="宋体" pitchFamily="2" charset="-122"/>
                <a:cs typeface="+mn-cs"/>
              </a:rPr>
              <a:t>i</a:t>
            </a:r>
            <a:r>
              <a:rPr lang="en-US" sz="1200" b="0" i="0" kern="1200" dirty="0" smtClean="0">
                <a:solidFill>
                  <a:schemeClr val="tx1"/>
                </a:solidFill>
                <a:latin typeface="Arial" charset="0"/>
                <a:ea typeface="宋体" pitchFamily="2" charset="-122"/>
                <a:cs typeface="+mn-cs"/>
              </a:rPr>
              <a:t>].y&lt;&lt;</a:t>
            </a:r>
            <a:r>
              <a:rPr lang="en-US" sz="1200" b="0" i="0" kern="1200" dirty="0" err="1" smtClean="0">
                <a:solidFill>
                  <a:schemeClr val="tx1"/>
                </a:solidFill>
                <a:latin typeface="Arial" charset="0"/>
                <a:ea typeface="宋体" pitchFamily="2" charset="-122"/>
                <a:cs typeface="+mn-cs"/>
              </a:rPr>
              <a:t>endl</a:t>
            </a:r>
            <a:r>
              <a:rPr lang="en-US" sz="1200" b="0" i="0" kern="1200" dirty="0" smtClean="0">
                <a:solidFill>
                  <a:schemeClr val="tx1"/>
                </a:solidFill>
                <a:latin typeface="Arial" charset="0"/>
                <a:ea typeface="宋体" pitchFamily="2" charset="-122"/>
                <a:cs typeface="+mn-cs"/>
              </a:rPr>
              <a:t>;</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    return 0;</a:t>
            </a:r>
            <a:br>
              <a:rPr lang="en-US" sz="1200" b="0" i="0" kern="1200" dirty="0" smtClean="0">
                <a:solidFill>
                  <a:schemeClr val="tx1"/>
                </a:solidFill>
                <a:latin typeface="Arial" charset="0"/>
                <a:ea typeface="宋体" pitchFamily="2" charset="-122"/>
                <a:cs typeface="+mn-cs"/>
              </a:rPr>
            </a:br>
            <a:r>
              <a:rPr lang="en-US" sz="1200" b="0" i="0" kern="1200" dirty="0" smtClean="0">
                <a:solidFill>
                  <a:schemeClr val="tx1"/>
                </a:solidFill>
                <a:latin typeface="Arial" charset="0"/>
                <a:ea typeface="宋体" pitchFamily="2" charset="-122"/>
                <a:cs typeface="+mn-cs"/>
              </a:rPr>
              <a:t>}</a:t>
            </a:r>
          </a:p>
          <a:p>
            <a:endParaRPr lang="zh-CN" altLang="zh-CN" dirty="0"/>
          </a:p>
        </p:txBody>
      </p:sp>
    </p:spTree>
    <p:extLst>
      <p:ext uri="{BB962C8B-B14F-4D97-AF65-F5344CB8AC3E}">
        <p14:creationId xmlns:p14="http://schemas.microsoft.com/office/powerpoint/2010/main" val="47652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zh-CN" altLang="zh-CN" smtClean="0"/>
          </a:p>
        </p:txBody>
      </p:sp>
      <p:sp>
        <p:nvSpPr>
          <p:cNvPr id="101380" name="Slide Number Placeholder 3"/>
          <p:cNvSpPr>
            <a:spLocks noGrp="1"/>
          </p:cNvSpPr>
          <p:nvPr>
            <p:ph type="sldNum" sz="quarter" idx="5"/>
          </p:nvPr>
        </p:nvSpPr>
        <p:spPr>
          <a:noFill/>
        </p:spPr>
        <p:txBody>
          <a:bodyPr/>
          <a:lstStyle/>
          <a:p>
            <a:fld id="{1F6A8790-4324-4A16-AD6C-31782991D463}" type="slidenum">
              <a:rPr lang="en-US" altLang="zh-CN"/>
              <a:pPr/>
              <a:t>7</a:t>
            </a:fld>
            <a:endParaRPr lang="en-US" altLang="zh-CN"/>
          </a:p>
        </p:txBody>
      </p:sp>
    </p:spTree>
    <p:extLst>
      <p:ext uri="{BB962C8B-B14F-4D97-AF65-F5344CB8AC3E}">
        <p14:creationId xmlns:p14="http://schemas.microsoft.com/office/powerpoint/2010/main" val="2622012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1064E2-5574-48DA-B322-B23706657878}" type="slidenum">
              <a:rPr lang="en-US" altLang="zh-TW"/>
              <a:pPr/>
              <a:t>103</a:t>
            </a:fld>
            <a:endParaRPr lang="en-US" altLang="zh-TW"/>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793715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endParaRPr lang="zh-CN" altLang="zh-CN" smtClean="0"/>
          </a:p>
        </p:txBody>
      </p:sp>
      <p:sp>
        <p:nvSpPr>
          <p:cNvPr id="167940" name="Slide Number Placeholder 3"/>
          <p:cNvSpPr>
            <a:spLocks noGrp="1"/>
          </p:cNvSpPr>
          <p:nvPr>
            <p:ph type="sldNum" sz="quarter" idx="5"/>
          </p:nvPr>
        </p:nvSpPr>
        <p:spPr>
          <a:noFill/>
        </p:spPr>
        <p:txBody>
          <a:bodyPr/>
          <a:lstStyle/>
          <a:p>
            <a:fld id="{42C621E2-66DC-4CBA-83FD-3B8266357BA3}" type="slidenum">
              <a:rPr lang="en-US" altLang="zh-CN"/>
              <a:pPr/>
              <a:t>104</a:t>
            </a:fld>
            <a:endParaRPr lang="en-US" altLang="zh-CN"/>
          </a:p>
        </p:txBody>
      </p:sp>
    </p:spTree>
    <p:extLst>
      <p:ext uri="{BB962C8B-B14F-4D97-AF65-F5344CB8AC3E}">
        <p14:creationId xmlns:p14="http://schemas.microsoft.com/office/powerpoint/2010/main" val="1893112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zh-CN" altLang="zh-CN" smtClean="0"/>
          </a:p>
        </p:txBody>
      </p:sp>
      <p:sp>
        <p:nvSpPr>
          <p:cNvPr id="156676" name="Slide Number Placeholder 3"/>
          <p:cNvSpPr>
            <a:spLocks noGrp="1"/>
          </p:cNvSpPr>
          <p:nvPr>
            <p:ph type="sldNum" sz="quarter" idx="5"/>
          </p:nvPr>
        </p:nvSpPr>
        <p:spPr>
          <a:noFill/>
        </p:spPr>
        <p:txBody>
          <a:bodyPr/>
          <a:lstStyle/>
          <a:p>
            <a:fld id="{941CEDB0-2BA5-4F1C-AAA2-8D3384C0F05A}" type="slidenum">
              <a:rPr lang="en-US" altLang="zh-CN"/>
              <a:pPr/>
              <a:t>105</a:t>
            </a:fld>
            <a:endParaRPr lang="en-US" altLang="zh-CN"/>
          </a:p>
        </p:txBody>
      </p:sp>
    </p:spTree>
    <p:extLst>
      <p:ext uri="{BB962C8B-B14F-4D97-AF65-F5344CB8AC3E}">
        <p14:creationId xmlns:p14="http://schemas.microsoft.com/office/powerpoint/2010/main" val="23753955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zh-CN" altLang="zh-CN" smtClean="0"/>
          </a:p>
        </p:txBody>
      </p:sp>
      <p:sp>
        <p:nvSpPr>
          <p:cNvPr id="156676" name="Slide Number Placeholder 3"/>
          <p:cNvSpPr>
            <a:spLocks noGrp="1"/>
          </p:cNvSpPr>
          <p:nvPr>
            <p:ph type="sldNum" sz="quarter" idx="5"/>
          </p:nvPr>
        </p:nvSpPr>
        <p:spPr>
          <a:noFill/>
        </p:spPr>
        <p:txBody>
          <a:bodyPr/>
          <a:lstStyle/>
          <a:p>
            <a:fld id="{941CEDB0-2BA5-4F1C-AAA2-8D3384C0F05A}" type="slidenum">
              <a:rPr lang="en-US" altLang="zh-CN"/>
              <a:pPr/>
              <a:t>106</a:t>
            </a:fld>
            <a:endParaRPr lang="en-US" altLang="zh-CN"/>
          </a:p>
        </p:txBody>
      </p:sp>
    </p:spTree>
    <p:extLst>
      <p:ext uri="{BB962C8B-B14F-4D97-AF65-F5344CB8AC3E}">
        <p14:creationId xmlns:p14="http://schemas.microsoft.com/office/powerpoint/2010/main" val="7357829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zh-CN" altLang="zh-CN" smtClean="0"/>
          </a:p>
        </p:txBody>
      </p:sp>
      <p:sp>
        <p:nvSpPr>
          <p:cNvPr id="156676" name="Slide Number Placeholder 3"/>
          <p:cNvSpPr>
            <a:spLocks noGrp="1"/>
          </p:cNvSpPr>
          <p:nvPr>
            <p:ph type="sldNum" sz="quarter" idx="5"/>
          </p:nvPr>
        </p:nvSpPr>
        <p:spPr>
          <a:noFill/>
        </p:spPr>
        <p:txBody>
          <a:bodyPr/>
          <a:lstStyle/>
          <a:p>
            <a:fld id="{941CEDB0-2BA5-4F1C-AAA2-8D3384C0F05A}" type="slidenum">
              <a:rPr lang="en-US" altLang="zh-CN"/>
              <a:pPr/>
              <a:t>107</a:t>
            </a:fld>
            <a:endParaRPr lang="en-US" altLang="zh-CN"/>
          </a:p>
        </p:txBody>
      </p:sp>
    </p:spTree>
    <p:extLst>
      <p:ext uri="{BB962C8B-B14F-4D97-AF65-F5344CB8AC3E}">
        <p14:creationId xmlns:p14="http://schemas.microsoft.com/office/powerpoint/2010/main" val="385999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pPr fontAlgn="base"/>
            <a:r>
              <a:rPr lang="en-US" altLang="zh-CN" sz="1200" b="0" i="0" kern="1200" dirty="0" smtClean="0">
                <a:solidFill>
                  <a:schemeClr val="tx1"/>
                </a:solidFill>
                <a:effectLst/>
                <a:latin typeface="Arial" charset="0"/>
                <a:ea typeface="宋体" pitchFamily="2" charset="-122"/>
                <a:cs typeface="+mn-cs"/>
              </a:rPr>
              <a:t/>
            </a:r>
            <a:br>
              <a:rPr lang="en-US" altLang="zh-CN" sz="1200" b="0" i="0" kern="1200" dirty="0" smtClean="0">
                <a:solidFill>
                  <a:schemeClr val="tx1"/>
                </a:solidFill>
                <a:effectLst/>
                <a:latin typeface="Arial" charset="0"/>
                <a:ea typeface="宋体" pitchFamily="2" charset="-122"/>
                <a:cs typeface="+mn-cs"/>
              </a:rPr>
            </a:br>
            <a:r>
              <a:rPr lang="en-US" altLang="zh-CN" sz="1200" b="0" i="0" kern="1200" dirty="0" smtClean="0">
                <a:solidFill>
                  <a:schemeClr val="tx1"/>
                </a:solidFill>
                <a:effectLst/>
                <a:latin typeface="Arial" charset="0"/>
                <a:ea typeface="宋体" pitchFamily="2" charset="-122"/>
                <a:cs typeface="+mn-cs"/>
              </a:rPr>
              <a:t>#include &lt;algorithm&gt;</a:t>
            </a:r>
          </a:p>
          <a:p>
            <a:pPr fontAlgn="base"/>
            <a:r>
              <a:rPr lang="en-US" altLang="zh-CN" sz="1200" b="0" i="0" kern="1200" dirty="0" smtClean="0">
                <a:solidFill>
                  <a:schemeClr val="tx1"/>
                </a:solidFill>
                <a:effectLst/>
                <a:latin typeface="Arial" charset="0"/>
                <a:ea typeface="宋体" pitchFamily="2" charset="-122"/>
                <a:cs typeface="+mn-cs"/>
              </a:rPr>
              <a:t>#include &lt;</a:t>
            </a:r>
            <a:r>
              <a:rPr lang="en-US" altLang="zh-CN" sz="1200" b="0" i="0" kern="1200" dirty="0" err="1" smtClean="0">
                <a:solidFill>
                  <a:schemeClr val="tx1"/>
                </a:solidFill>
                <a:effectLst/>
                <a:latin typeface="Arial" charset="0"/>
                <a:ea typeface="宋体" pitchFamily="2" charset="-122"/>
                <a:cs typeface="+mn-cs"/>
              </a:rPr>
              <a:t>iostream</a:t>
            </a:r>
            <a:r>
              <a:rPr lang="en-US" altLang="zh-CN" sz="1200" b="0" i="0" kern="1200" dirty="0" smtClean="0">
                <a:solidFill>
                  <a:schemeClr val="tx1"/>
                </a:solidFill>
                <a:effectLst/>
                <a:latin typeface="Arial" charset="0"/>
                <a:ea typeface="宋体" pitchFamily="2" charset="-122"/>
                <a:cs typeface="+mn-cs"/>
              </a:rPr>
              <a:t>&gt;</a:t>
            </a:r>
          </a:p>
          <a:p>
            <a:pPr fontAlgn="base"/>
            <a:r>
              <a:rPr lang="en-US" altLang="zh-CN" sz="1200" b="0" i="0" kern="1200" dirty="0" smtClean="0">
                <a:solidFill>
                  <a:schemeClr val="tx1"/>
                </a:solidFill>
                <a:effectLst/>
                <a:latin typeface="Arial" charset="0"/>
                <a:ea typeface="宋体" pitchFamily="2" charset="-122"/>
                <a:cs typeface="+mn-cs"/>
              </a:rPr>
              <a:t>#include &lt;vector&gt;</a:t>
            </a:r>
          </a:p>
          <a:p>
            <a:pPr fontAlgn="base"/>
            <a:r>
              <a:rPr lang="en-US" altLang="zh-CN" sz="1200" b="0" i="0" kern="1200" dirty="0" smtClean="0">
                <a:solidFill>
                  <a:schemeClr val="tx1"/>
                </a:solidFill>
                <a:effectLst/>
                <a:latin typeface="Arial" charset="0"/>
                <a:ea typeface="宋体" pitchFamily="2" charset="-122"/>
                <a:cs typeface="+mn-cs"/>
              </a:rPr>
              <a:t>#include &lt;</a:t>
            </a:r>
            <a:r>
              <a:rPr lang="en-US" altLang="zh-CN" sz="1200" b="0" i="0" kern="1200" dirty="0" err="1" smtClean="0">
                <a:solidFill>
                  <a:schemeClr val="tx1"/>
                </a:solidFill>
                <a:effectLst/>
                <a:latin typeface="Arial" charset="0"/>
                <a:ea typeface="宋体" pitchFamily="2" charset="-122"/>
                <a:cs typeface="+mn-cs"/>
              </a:rPr>
              <a:t>math.h</a:t>
            </a:r>
            <a:r>
              <a:rPr lang="en-US" altLang="zh-CN" sz="1200" b="0" i="0" kern="1200" dirty="0" smtClean="0">
                <a:solidFill>
                  <a:schemeClr val="tx1"/>
                </a:solidFill>
                <a:effectLst/>
                <a:latin typeface="Arial" charset="0"/>
                <a:ea typeface="宋体" pitchFamily="2" charset="-122"/>
                <a:cs typeface="+mn-cs"/>
              </a:rPr>
              <a:t>&gt;</a:t>
            </a:r>
          </a:p>
          <a:p>
            <a:pPr fontAlgn="base"/>
            <a:r>
              <a:rPr lang="en-US" altLang="zh-CN" sz="1200" b="0" i="0" kern="1200" dirty="0" smtClean="0">
                <a:solidFill>
                  <a:schemeClr val="tx1"/>
                </a:solidFill>
                <a:effectLst/>
                <a:latin typeface="Arial" charset="0"/>
                <a:ea typeface="宋体" pitchFamily="2" charset="-122"/>
                <a:cs typeface="+mn-cs"/>
              </a:rPr>
              <a:t>using namespace </a:t>
            </a:r>
            <a:r>
              <a:rPr lang="en-US" altLang="zh-CN" sz="1200" b="0" i="0" kern="1200" dirty="0" err="1" smtClean="0">
                <a:solidFill>
                  <a:schemeClr val="tx1"/>
                </a:solidFill>
                <a:effectLst/>
                <a:latin typeface="Arial" charset="0"/>
                <a:ea typeface="宋体" pitchFamily="2" charset="-122"/>
                <a:cs typeface="+mn-cs"/>
              </a:rPr>
              <a:t>std</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二维点</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或向量</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结构体定义</a:t>
            </a:r>
          </a:p>
          <a:p>
            <a:pPr fontAlgn="base"/>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ifndef</a:t>
            </a:r>
            <a:r>
              <a:rPr lang="en-US" altLang="zh-CN" sz="1200" b="0" i="0" kern="1200" dirty="0" smtClean="0">
                <a:solidFill>
                  <a:schemeClr val="tx1"/>
                </a:solidFill>
                <a:effectLst/>
                <a:latin typeface="Arial" charset="0"/>
                <a:ea typeface="宋体" pitchFamily="2" charset="-122"/>
                <a:cs typeface="+mn-cs"/>
              </a:rPr>
              <a:t> _WINDEF_</a:t>
            </a:r>
          </a:p>
          <a:p>
            <a:pPr fontAlgn="base"/>
            <a:r>
              <a:rPr lang="en-US" altLang="zh-CN" sz="1200" b="0" i="0" kern="1200" dirty="0" err="1" smtClean="0">
                <a:solidFill>
                  <a:schemeClr val="tx1"/>
                </a:solidFill>
                <a:effectLst/>
                <a:latin typeface="Arial" charset="0"/>
                <a:ea typeface="宋体" pitchFamily="2" charset="-122"/>
                <a:cs typeface="+mn-cs"/>
              </a:rPr>
              <a:t>struct</a:t>
            </a:r>
            <a:r>
              <a:rPr lang="en-US" altLang="zh-CN" sz="1200" b="0" i="0" kern="1200" dirty="0" smtClean="0">
                <a:solidFill>
                  <a:schemeClr val="tx1"/>
                </a:solidFill>
                <a:effectLst/>
                <a:latin typeface="Arial" charset="0"/>
                <a:ea typeface="宋体" pitchFamily="2" charset="-122"/>
                <a:cs typeface="+mn-cs"/>
              </a:rPr>
              <a:t> POINT { </a:t>
            </a:r>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x; </a:t>
            </a:r>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y; };</a:t>
            </a:r>
          </a:p>
          <a:p>
            <a:pPr fontAlgn="base"/>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endif</a:t>
            </a:r>
            <a:endParaRPr lang="en-US" altLang="zh-CN" sz="1200" b="0" i="0" kern="1200" dirty="0" smtClean="0">
              <a:solidFill>
                <a:schemeClr val="tx1"/>
              </a:solidFill>
              <a:effectLst/>
              <a:latin typeface="Arial" charset="0"/>
              <a:ea typeface="宋体" pitchFamily="2" charset="-122"/>
              <a:cs typeface="+mn-cs"/>
            </a:endParaRPr>
          </a:p>
          <a:p>
            <a:pPr fontAlgn="base"/>
            <a:r>
              <a:rPr lang="en-US" altLang="zh-CN" sz="1200" b="0" i="0" kern="1200" dirty="0" err="1" smtClean="0">
                <a:solidFill>
                  <a:schemeClr val="tx1"/>
                </a:solidFill>
                <a:effectLst/>
                <a:latin typeface="Arial" charset="0"/>
                <a:ea typeface="宋体" pitchFamily="2" charset="-122"/>
                <a:cs typeface="+mn-cs"/>
              </a:rPr>
              <a:t>typedef</a:t>
            </a:r>
            <a:r>
              <a:rPr lang="en-US" altLang="zh-CN" sz="1200" b="0" i="0" kern="1200" dirty="0" smtClean="0">
                <a:solidFill>
                  <a:schemeClr val="tx1"/>
                </a:solidFill>
                <a:effectLst/>
                <a:latin typeface="Arial" charset="0"/>
                <a:ea typeface="宋体" pitchFamily="2" charset="-122"/>
                <a:cs typeface="+mn-cs"/>
              </a:rPr>
              <a:t> vector&lt;POINT&gt; PTARRAY;</a:t>
            </a:r>
          </a:p>
          <a:p>
            <a:pPr fontAlgn="base"/>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判断两个点</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或向量</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是否相等</a:t>
            </a:r>
          </a:p>
          <a:p>
            <a:pPr fontAlgn="base"/>
            <a:r>
              <a:rPr lang="en-US" altLang="zh-CN" sz="1200" b="0" i="0" kern="1200" dirty="0" err="1" smtClean="0">
                <a:solidFill>
                  <a:schemeClr val="tx1"/>
                </a:solidFill>
                <a:effectLst/>
                <a:latin typeface="Arial" charset="0"/>
                <a:ea typeface="宋体" pitchFamily="2" charset="-122"/>
                <a:cs typeface="+mn-cs"/>
              </a:rPr>
              <a:t>bool</a:t>
            </a:r>
            <a:r>
              <a:rPr lang="en-US" altLang="zh-CN" sz="1200" b="0" i="0" kern="1200" dirty="0" smtClean="0">
                <a:solidFill>
                  <a:schemeClr val="tx1"/>
                </a:solidFill>
                <a:effectLst/>
                <a:latin typeface="Arial" charset="0"/>
                <a:ea typeface="宋体" pitchFamily="2" charset="-122"/>
                <a:cs typeface="+mn-cs"/>
              </a:rPr>
              <a:t> operator==(</a:t>
            </a:r>
            <a:r>
              <a:rPr lang="en-US" altLang="zh-CN" sz="1200" b="0" i="0" kern="1200" dirty="0" err="1" smtClean="0">
                <a:solidFill>
                  <a:schemeClr val="tx1"/>
                </a:solidFill>
                <a:effectLst/>
                <a:latin typeface="Arial" charset="0"/>
                <a:ea typeface="宋体" pitchFamily="2" charset="-122"/>
                <a:cs typeface="+mn-cs"/>
              </a:rPr>
              <a:t>const</a:t>
            </a:r>
            <a:r>
              <a:rPr lang="en-US" altLang="zh-CN" sz="1200" b="0" i="0" kern="1200" dirty="0" smtClean="0">
                <a:solidFill>
                  <a:schemeClr val="tx1"/>
                </a:solidFill>
                <a:effectLst/>
                <a:latin typeface="Arial" charset="0"/>
                <a:ea typeface="宋体" pitchFamily="2" charset="-122"/>
                <a:cs typeface="+mn-cs"/>
              </a:rPr>
              <a:t> POINT &amp;pt1, </a:t>
            </a:r>
            <a:r>
              <a:rPr lang="en-US" altLang="zh-CN" sz="1200" b="0" i="0" kern="1200" dirty="0" err="1" smtClean="0">
                <a:solidFill>
                  <a:schemeClr val="tx1"/>
                </a:solidFill>
                <a:effectLst/>
                <a:latin typeface="Arial" charset="0"/>
                <a:ea typeface="宋体" pitchFamily="2" charset="-122"/>
                <a:cs typeface="+mn-cs"/>
              </a:rPr>
              <a:t>const</a:t>
            </a:r>
            <a:r>
              <a:rPr lang="en-US" altLang="zh-CN" sz="1200" b="0" i="0" kern="1200" dirty="0" smtClean="0">
                <a:solidFill>
                  <a:schemeClr val="tx1"/>
                </a:solidFill>
                <a:effectLst/>
                <a:latin typeface="Arial" charset="0"/>
                <a:ea typeface="宋体" pitchFamily="2" charset="-122"/>
                <a:cs typeface="+mn-cs"/>
              </a:rPr>
              <a:t> POINT &amp;pt2) {</a:t>
            </a:r>
          </a:p>
          <a:p>
            <a:pPr fontAlgn="base"/>
            <a:r>
              <a:rPr lang="en-US" altLang="zh-CN" sz="1200" b="0" i="0" kern="1200" dirty="0" smtClean="0">
                <a:solidFill>
                  <a:schemeClr val="tx1"/>
                </a:solidFill>
                <a:effectLst/>
                <a:latin typeface="Arial" charset="0"/>
                <a:ea typeface="宋体" pitchFamily="2" charset="-122"/>
                <a:cs typeface="+mn-cs"/>
              </a:rPr>
              <a:t>    return (pt1.x == pt2.x &amp;&amp; pt1.y == pt2.y);</a:t>
            </a:r>
          </a:p>
          <a:p>
            <a:pPr fontAlgn="base"/>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比较两个向量</a:t>
            </a:r>
            <a:r>
              <a:rPr lang="en-US" altLang="zh-CN" sz="1200" b="0" i="0" kern="1200" dirty="0" smtClean="0">
                <a:solidFill>
                  <a:schemeClr val="tx1"/>
                </a:solidFill>
                <a:effectLst/>
                <a:latin typeface="Arial" charset="0"/>
                <a:ea typeface="宋体" pitchFamily="2" charset="-122"/>
                <a:cs typeface="+mn-cs"/>
              </a:rPr>
              <a:t>pt1</a:t>
            </a:r>
            <a:r>
              <a:rPr lang="zh-CN" altLang="en-US" sz="1200" b="0" i="0" kern="1200" dirty="0" smtClean="0">
                <a:solidFill>
                  <a:schemeClr val="tx1"/>
                </a:solidFill>
                <a:effectLst/>
                <a:latin typeface="Arial" charset="0"/>
                <a:ea typeface="宋体" pitchFamily="2" charset="-122"/>
                <a:cs typeface="+mn-cs"/>
              </a:rPr>
              <a:t>和</a:t>
            </a:r>
            <a:r>
              <a:rPr lang="en-US" altLang="zh-CN" sz="1200" b="0" i="0" kern="1200" dirty="0" smtClean="0">
                <a:solidFill>
                  <a:schemeClr val="tx1"/>
                </a:solidFill>
                <a:effectLst/>
                <a:latin typeface="Arial" charset="0"/>
                <a:ea typeface="宋体" pitchFamily="2" charset="-122"/>
                <a:cs typeface="+mn-cs"/>
              </a:rPr>
              <a:t>pt2</a:t>
            </a:r>
            <a:r>
              <a:rPr lang="zh-CN" altLang="en-US" sz="1200" b="0" i="0" kern="1200" dirty="0" smtClean="0">
                <a:solidFill>
                  <a:schemeClr val="tx1"/>
                </a:solidFill>
                <a:effectLst/>
                <a:latin typeface="Arial" charset="0"/>
                <a:ea typeface="宋体" pitchFamily="2" charset="-122"/>
                <a:cs typeface="+mn-cs"/>
              </a:rPr>
              <a:t>分别与</a:t>
            </a:r>
            <a:r>
              <a:rPr lang="en-US" altLang="zh-CN" sz="1200" b="0" i="0" kern="1200" dirty="0" smtClean="0">
                <a:solidFill>
                  <a:schemeClr val="tx1"/>
                </a:solidFill>
                <a:effectLst/>
                <a:latin typeface="Arial" charset="0"/>
                <a:ea typeface="宋体" pitchFamily="2" charset="-122"/>
                <a:cs typeface="+mn-cs"/>
              </a:rPr>
              <a:t>x</a:t>
            </a:r>
            <a:r>
              <a:rPr lang="zh-CN" altLang="en-US" sz="1200" b="0" i="0" kern="1200" dirty="0" smtClean="0">
                <a:solidFill>
                  <a:schemeClr val="tx1"/>
                </a:solidFill>
                <a:effectLst/>
                <a:latin typeface="Arial" charset="0"/>
                <a:ea typeface="宋体" pitchFamily="2" charset="-122"/>
                <a:cs typeface="+mn-cs"/>
              </a:rPr>
              <a:t>轴向量</a:t>
            </a:r>
            <a:r>
              <a:rPr lang="en-US" altLang="zh-CN" sz="1200" b="0" i="0" kern="1200" dirty="0" smtClean="0">
                <a:solidFill>
                  <a:schemeClr val="tx1"/>
                </a:solidFill>
                <a:effectLst/>
                <a:latin typeface="Arial" charset="0"/>
                <a:ea typeface="宋体" pitchFamily="2" charset="-122"/>
                <a:cs typeface="+mn-cs"/>
              </a:rPr>
              <a:t>(1, 0)</a:t>
            </a:r>
            <a:r>
              <a:rPr lang="zh-CN" altLang="en-US" sz="1200" b="0" i="0" kern="1200" dirty="0" smtClean="0">
                <a:solidFill>
                  <a:schemeClr val="tx1"/>
                </a:solidFill>
                <a:effectLst/>
                <a:latin typeface="Arial" charset="0"/>
                <a:ea typeface="宋体" pitchFamily="2" charset="-122"/>
                <a:cs typeface="+mn-cs"/>
              </a:rPr>
              <a:t>的夹角</a:t>
            </a:r>
          </a:p>
          <a:p>
            <a:pPr fontAlgn="base"/>
            <a:r>
              <a:rPr lang="en-US" altLang="zh-CN" sz="1200" b="0" i="0" kern="1200" dirty="0" err="1" smtClean="0">
                <a:solidFill>
                  <a:schemeClr val="tx1"/>
                </a:solidFill>
                <a:effectLst/>
                <a:latin typeface="Arial" charset="0"/>
                <a:ea typeface="宋体" pitchFamily="2" charset="-122"/>
                <a:cs typeface="+mn-cs"/>
              </a:rPr>
              <a:t>bool</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CompareVector</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const</a:t>
            </a:r>
            <a:r>
              <a:rPr lang="en-US" altLang="zh-CN" sz="1200" b="0" i="0" kern="1200" dirty="0" smtClean="0">
                <a:solidFill>
                  <a:schemeClr val="tx1"/>
                </a:solidFill>
                <a:effectLst/>
                <a:latin typeface="Arial" charset="0"/>
                <a:ea typeface="宋体" pitchFamily="2" charset="-122"/>
                <a:cs typeface="+mn-cs"/>
              </a:rPr>
              <a:t> POINT &amp;pt1, </a:t>
            </a:r>
            <a:r>
              <a:rPr lang="en-US" altLang="zh-CN" sz="1200" b="0" i="0" kern="1200" dirty="0" err="1" smtClean="0">
                <a:solidFill>
                  <a:schemeClr val="tx1"/>
                </a:solidFill>
                <a:effectLst/>
                <a:latin typeface="Arial" charset="0"/>
                <a:ea typeface="宋体" pitchFamily="2" charset="-122"/>
                <a:cs typeface="+mn-cs"/>
              </a:rPr>
              <a:t>const</a:t>
            </a:r>
            <a:r>
              <a:rPr lang="en-US" altLang="zh-CN" sz="1200" b="0" i="0" kern="1200" dirty="0" smtClean="0">
                <a:solidFill>
                  <a:schemeClr val="tx1"/>
                </a:solidFill>
                <a:effectLst/>
                <a:latin typeface="Arial" charset="0"/>
                <a:ea typeface="宋体" pitchFamily="2" charset="-122"/>
                <a:cs typeface="+mn-cs"/>
              </a:rPr>
              <a:t> POINT &amp;pt2)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求向量的模</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float m1 = </a:t>
            </a:r>
            <a:r>
              <a:rPr lang="en-US" altLang="zh-CN" sz="1200" b="0" i="0" kern="1200" dirty="0" err="1" smtClean="0">
                <a:solidFill>
                  <a:schemeClr val="tx1"/>
                </a:solidFill>
                <a:effectLst/>
                <a:latin typeface="Arial" charset="0"/>
                <a:ea typeface="宋体" pitchFamily="2" charset="-122"/>
                <a:cs typeface="+mn-cs"/>
              </a:rPr>
              <a:t>sqrt</a:t>
            </a:r>
            <a:r>
              <a:rPr lang="en-US" altLang="zh-CN" sz="1200" b="0" i="0" kern="1200" dirty="0" smtClean="0">
                <a:solidFill>
                  <a:schemeClr val="tx1"/>
                </a:solidFill>
                <a:effectLst/>
                <a:latin typeface="Arial" charset="0"/>
                <a:ea typeface="宋体" pitchFamily="2" charset="-122"/>
                <a:cs typeface="+mn-cs"/>
              </a:rPr>
              <a:t>((float)(pt1.x * pt1.x + pt1.y * pt1.y));</a:t>
            </a:r>
          </a:p>
          <a:p>
            <a:pPr fontAlgn="base"/>
            <a:r>
              <a:rPr lang="en-US" altLang="zh-CN" sz="1200" b="0" i="0" kern="1200" dirty="0" smtClean="0">
                <a:solidFill>
                  <a:schemeClr val="tx1"/>
                </a:solidFill>
                <a:effectLst/>
                <a:latin typeface="Arial" charset="0"/>
                <a:ea typeface="宋体" pitchFamily="2" charset="-122"/>
                <a:cs typeface="+mn-cs"/>
              </a:rPr>
              <a:t>    float m2 = </a:t>
            </a:r>
            <a:r>
              <a:rPr lang="en-US" altLang="zh-CN" sz="1200" b="0" i="0" kern="1200" dirty="0" err="1" smtClean="0">
                <a:solidFill>
                  <a:schemeClr val="tx1"/>
                </a:solidFill>
                <a:effectLst/>
                <a:latin typeface="Arial" charset="0"/>
                <a:ea typeface="宋体" pitchFamily="2" charset="-122"/>
                <a:cs typeface="+mn-cs"/>
              </a:rPr>
              <a:t>sqrt</a:t>
            </a:r>
            <a:r>
              <a:rPr lang="en-US" altLang="zh-CN" sz="1200" b="0" i="0" kern="1200" dirty="0" smtClean="0">
                <a:solidFill>
                  <a:schemeClr val="tx1"/>
                </a:solidFill>
                <a:effectLst/>
                <a:latin typeface="Arial" charset="0"/>
                <a:ea typeface="宋体" pitchFamily="2" charset="-122"/>
                <a:cs typeface="+mn-cs"/>
              </a:rPr>
              <a:t>((float)(pt2.x * pt2.x + pt2.y * pt2.y));</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两个向量分别与</a:t>
            </a:r>
            <a:r>
              <a:rPr lang="en-US" altLang="zh-CN" sz="1200" b="0" i="0" kern="1200" dirty="0" smtClean="0">
                <a:solidFill>
                  <a:schemeClr val="tx1"/>
                </a:solidFill>
                <a:effectLst/>
                <a:latin typeface="Arial" charset="0"/>
                <a:ea typeface="宋体" pitchFamily="2" charset="-122"/>
                <a:cs typeface="+mn-cs"/>
              </a:rPr>
              <a:t>(1, 0)</a:t>
            </a:r>
            <a:r>
              <a:rPr lang="zh-CN" altLang="en-US" sz="1200" b="0" i="0" kern="1200" dirty="0" smtClean="0">
                <a:solidFill>
                  <a:schemeClr val="tx1"/>
                </a:solidFill>
                <a:effectLst/>
                <a:latin typeface="Arial" charset="0"/>
                <a:ea typeface="宋体" pitchFamily="2" charset="-122"/>
                <a:cs typeface="+mn-cs"/>
              </a:rPr>
              <a:t>求内积</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float v1 = pt1.x / m1, v2 = pt2.x / m2;</a:t>
            </a:r>
          </a:p>
          <a:p>
            <a:pPr fontAlgn="base"/>
            <a:r>
              <a:rPr lang="en-US" altLang="zh-CN" sz="1200" b="0" i="0" kern="1200" dirty="0" smtClean="0">
                <a:solidFill>
                  <a:schemeClr val="tx1"/>
                </a:solidFill>
                <a:effectLst/>
                <a:latin typeface="Arial" charset="0"/>
                <a:ea typeface="宋体" pitchFamily="2" charset="-122"/>
                <a:cs typeface="+mn-cs"/>
              </a:rPr>
              <a:t>    return (v1 &gt; v2 || (v1 == v2 &amp;&amp; m1 &lt; m2));</a:t>
            </a:r>
          </a:p>
          <a:p>
            <a:pPr fontAlgn="base"/>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计算凸包</a:t>
            </a:r>
          </a:p>
          <a:p>
            <a:pPr fontAlgn="base"/>
            <a:r>
              <a:rPr lang="en-US" altLang="zh-CN" sz="1200" b="0" i="0" kern="1200" dirty="0" smtClean="0">
                <a:solidFill>
                  <a:schemeClr val="tx1"/>
                </a:solidFill>
                <a:effectLst/>
                <a:latin typeface="Arial" charset="0"/>
                <a:ea typeface="宋体" pitchFamily="2" charset="-122"/>
                <a:cs typeface="+mn-cs"/>
              </a:rPr>
              <a:t>void </a:t>
            </a:r>
            <a:r>
              <a:rPr lang="en-US" altLang="zh-CN" sz="1200" b="0" i="0" kern="1200" dirty="0" err="1" smtClean="0">
                <a:solidFill>
                  <a:schemeClr val="tx1"/>
                </a:solidFill>
                <a:effectLst/>
                <a:latin typeface="Arial" charset="0"/>
                <a:ea typeface="宋体" pitchFamily="2" charset="-122"/>
                <a:cs typeface="+mn-cs"/>
              </a:rPr>
              <a:t>CalcConvexHull</a:t>
            </a:r>
            <a:r>
              <a:rPr lang="en-US" altLang="zh-CN" sz="1200" b="0" i="0" kern="1200" dirty="0" smtClean="0">
                <a:solidFill>
                  <a:schemeClr val="tx1"/>
                </a:solidFill>
                <a:effectLst/>
                <a:latin typeface="Arial" charset="0"/>
                <a:ea typeface="宋体" pitchFamily="2" charset="-122"/>
                <a:cs typeface="+mn-cs"/>
              </a:rPr>
              <a:t>(PTARRAY &amp;</a:t>
            </a:r>
            <a:r>
              <a:rPr lang="en-US" altLang="zh-CN" sz="1200" b="0" i="0" kern="1200" dirty="0" err="1" smtClean="0">
                <a:solidFill>
                  <a:schemeClr val="tx1"/>
                </a:solidFill>
                <a:effectLst/>
                <a:latin typeface="Arial" charset="0"/>
                <a:ea typeface="宋体" pitchFamily="2" charset="-122"/>
                <a:cs typeface="+mn-cs"/>
              </a:rPr>
              <a:t>vecSrc</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点集中至少应有</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个点，才能构成多边形</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if (</a:t>
            </a:r>
            <a:r>
              <a:rPr lang="en-US" altLang="zh-CN" sz="1200" b="0" i="0" kern="1200" dirty="0" err="1" smtClean="0">
                <a:solidFill>
                  <a:schemeClr val="tx1"/>
                </a:solidFill>
                <a:effectLst/>
                <a:latin typeface="Arial" charset="0"/>
                <a:ea typeface="宋体" pitchFamily="2" charset="-122"/>
                <a:cs typeface="+mn-cs"/>
              </a:rPr>
              <a:t>vecSrc.size</a:t>
            </a:r>
            <a:r>
              <a:rPr lang="en-US" altLang="zh-CN" sz="1200" b="0" i="0" kern="1200" dirty="0" smtClean="0">
                <a:solidFill>
                  <a:schemeClr val="tx1"/>
                </a:solidFill>
                <a:effectLst/>
                <a:latin typeface="Arial" charset="0"/>
                <a:ea typeface="宋体" pitchFamily="2" charset="-122"/>
                <a:cs typeface="+mn-cs"/>
              </a:rPr>
              <a:t>() &lt; 3) {</a:t>
            </a:r>
          </a:p>
          <a:p>
            <a:pPr fontAlgn="base"/>
            <a:r>
              <a:rPr lang="en-US" altLang="zh-CN" sz="1200" b="0" i="0" kern="1200" dirty="0" smtClean="0">
                <a:solidFill>
                  <a:schemeClr val="tx1"/>
                </a:solidFill>
                <a:effectLst/>
                <a:latin typeface="Arial" charset="0"/>
                <a:ea typeface="宋体" pitchFamily="2" charset="-122"/>
                <a:cs typeface="+mn-cs"/>
              </a:rPr>
              <a:t>        return;</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查找基点</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POINT </a:t>
            </a:r>
            <a:r>
              <a:rPr lang="en-US" altLang="zh-CN" sz="1200" b="0" i="0" kern="1200" dirty="0" err="1" smtClean="0">
                <a:solidFill>
                  <a:schemeClr val="tx1"/>
                </a:solidFill>
                <a:effectLst/>
                <a:latin typeface="Arial" charset="0"/>
                <a:ea typeface="宋体" pitchFamily="2" charset="-122"/>
                <a:cs typeface="+mn-cs"/>
              </a:rPr>
              <a:t>ptBase</a:t>
            </a:r>
            <a:r>
              <a:rPr lang="en-US" altLang="zh-CN" sz="1200" b="0" i="0" kern="1200" dirty="0" smtClean="0">
                <a:solidFill>
                  <a:schemeClr val="tx1"/>
                </a:solidFill>
                <a:effectLst/>
                <a:latin typeface="Arial" charset="0"/>
                <a:ea typeface="宋体" pitchFamily="2" charset="-122"/>
                <a:cs typeface="+mn-cs"/>
              </a:rPr>
              <a:t> = </a:t>
            </a:r>
            <a:r>
              <a:rPr lang="en-US" altLang="zh-CN" sz="1200" b="0" i="0" kern="1200" dirty="0" err="1" smtClean="0">
                <a:solidFill>
                  <a:schemeClr val="tx1"/>
                </a:solidFill>
                <a:effectLst/>
                <a:latin typeface="Arial" charset="0"/>
                <a:ea typeface="宋体" pitchFamily="2" charset="-122"/>
                <a:cs typeface="+mn-cs"/>
              </a:rPr>
              <a:t>vecSrc.front</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将第</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个点预设为最小点</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for (PTARRAY::iterator i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+ 1; i !=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++i)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如果当前点的</a:t>
            </a:r>
            <a:r>
              <a:rPr lang="en-US" altLang="zh-CN" sz="1200" b="0" i="0" kern="1200" dirty="0" smtClean="0">
                <a:solidFill>
                  <a:schemeClr val="tx1"/>
                </a:solidFill>
                <a:effectLst/>
                <a:latin typeface="Arial" charset="0"/>
                <a:ea typeface="宋体" pitchFamily="2" charset="-122"/>
                <a:cs typeface="+mn-cs"/>
              </a:rPr>
              <a:t>y</a:t>
            </a:r>
            <a:r>
              <a:rPr lang="zh-CN" altLang="en-US" sz="1200" b="0" i="0" kern="1200" dirty="0" smtClean="0">
                <a:solidFill>
                  <a:schemeClr val="tx1"/>
                </a:solidFill>
                <a:effectLst/>
                <a:latin typeface="Arial" charset="0"/>
                <a:ea typeface="宋体" pitchFamily="2" charset="-122"/>
                <a:cs typeface="+mn-cs"/>
              </a:rPr>
              <a:t>值小于最小点，或</a:t>
            </a:r>
            <a:r>
              <a:rPr lang="en-US" altLang="zh-CN" sz="1200" b="0" i="0" kern="1200" dirty="0" smtClean="0">
                <a:solidFill>
                  <a:schemeClr val="tx1"/>
                </a:solidFill>
                <a:effectLst/>
                <a:latin typeface="Arial" charset="0"/>
                <a:ea typeface="宋体" pitchFamily="2" charset="-122"/>
                <a:cs typeface="+mn-cs"/>
              </a:rPr>
              <a:t>y</a:t>
            </a:r>
            <a:r>
              <a:rPr lang="zh-CN" altLang="en-US" sz="1200" b="0" i="0" kern="1200" dirty="0" smtClean="0">
                <a:solidFill>
                  <a:schemeClr val="tx1"/>
                </a:solidFill>
                <a:effectLst/>
                <a:latin typeface="Arial" charset="0"/>
                <a:ea typeface="宋体" pitchFamily="2" charset="-122"/>
                <a:cs typeface="+mn-cs"/>
              </a:rPr>
              <a:t>值相等，</a:t>
            </a:r>
            <a:r>
              <a:rPr lang="en-US" altLang="zh-CN" sz="1200" b="0" i="0" kern="1200" dirty="0" smtClean="0">
                <a:solidFill>
                  <a:schemeClr val="tx1"/>
                </a:solidFill>
                <a:effectLst/>
                <a:latin typeface="Arial" charset="0"/>
                <a:ea typeface="宋体" pitchFamily="2" charset="-122"/>
                <a:cs typeface="+mn-cs"/>
              </a:rPr>
              <a:t>x</a:t>
            </a:r>
            <a:r>
              <a:rPr lang="zh-CN" altLang="en-US" sz="1200" b="0" i="0" kern="1200" dirty="0" smtClean="0">
                <a:solidFill>
                  <a:schemeClr val="tx1"/>
                </a:solidFill>
                <a:effectLst/>
                <a:latin typeface="Arial" charset="0"/>
                <a:ea typeface="宋体" pitchFamily="2" charset="-122"/>
                <a:cs typeface="+mn-cs"/>
              </a:rPr>
              <a:t>值较小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if (i-&gt;y &lt; </a:t>
            </a:r>
            <a:r>
              <a:rPr lang="en-US" altLang="zh-CN" sz="1200" b="0" i="0" kern="1200" dirty="0" err="1" smtClean="0">
                <a:solidFill>
                  <a:schemeClr val="tx1"/>
                </a:solidFill>
                <a:effectLst/>
                <a:latin typeface="Arial" charset="0"/>
                <a:ea typeface="宋体" pitchFamily="2" charset="-122"/>
                <a:cs typeface="+mn-cs"/>
              </a:rPr>
              <a:t>ptBase.y</a:t>
            </a:r>
            <a:r>
              <a:rPr lang="en-US" altLang="zh-CN" sz="1200" b="0" i="0" kern="1200" dirty="0" smtClean="0">
                <a:solidFill>
                  <a:schemeClr val="tx1"/>
                </a:solidFill>
                <a:effectLst/>
                <a:latin typeface="Arial" charset="0"/>
                <a:ea typeface="宋体" pitchFamily="2" charset="-122"/>
                <a:cs typeface="+mn-cs"/>
              </a:rPr>
              <a:t> || (i-&gt;y == </a:t>
            </a:r>
            <a:r>
              <a:rPr lang="en-US" altLang="zh-CN" sz="1200" b="0" i="0" kern="1200" dirty="0" err="1" smtClean="0">
                <a:solidFill>
                  <a:schemeClr val="tx1"/>
                </a:solidFill>
                <a:effectLst/>
                <a:latin typeface="Arial" charset="0"/>
                <a:ea typeface="宋体" pitchFamily="2" charset="-122"/>
                <a:cs typeface="+mn-cs"/>
              </a:rPr>
              <a:t>ptBase.y</a:t>
            </a:r>
            <a:r>
              <a:rPr lang="en-US" altLang="zh-CN" sz="1200" b="0" i="0" kern="1200" dirty="0" smtClean="0">
                <a:solidFill>
                  <a:schemeClr val="tx1"/>
                </a:solidFill>
                <a:effectLst/>
                <a:latin typeface="Arial" charset="0"/>
                <a:ea typeface="宋体" pitchFamily="2" charset="-122"/>
                <a:cs typeface="+mn-cs"/>
              </a:rPr>
              <a:t> &amp;&amp; i-&gt;x &gt; </a:t>
            </a:r>
            <a:r>
              <a:rPr lang="en-US" altLang="zh-CN" sz="1200" b="0" i="0" kern="1200" dirty="0" err="1" smtClean="0">
                <a:solidFill>
                  <a:schemeClr val="tx1"/>
                </a:solidFill>
                <a:effectLst/>
                <a:latin typeface="Arial" charset="0"/>
                <a:ea typeface="宋体" pitchFamily="2" charset="-122"/>
                <a:cs typeface="+mn-cs"/>
              </a:rPr>
              <a:t>ptBase.x</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将当前点作为最小点</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ptBase</a:t>
            </a:r>
            <a:r>
              <a:rPr lang="en-US" altLang="zh-CN" sz="1200" b="0" i="0" kern="1200" dirty="0" smtClean="0">
                <a:solidFill>
                  <a:schemeClr val="tx1"/>
                </a:solidFill>
                <a:effectLst/>
                <a:latin typeface="Arial" charset="0"/>
                <a:ea typeface="宋体" pitchFamily="2" charset="-122"/>
                <a:cs typeface="+mn-cs"/>
              </a:rPr>
              <a:t> = *i;</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计算出各点与基点构成的向量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for (PTARRAY::iterator i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i !=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排除与基点相同的点，避免后面的排序计算中出现除</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错误</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if (*i == </a:t>
            </a:r>
            <a:r>
              <a:rPr lang="en-US" altLang="zh-CN" sz="1200" b="0" i="0" kern="1200" dirty="0" err="1" smtClean="0">
                <a:solidFill>
                  <a:schemeClr val="tx1"/>
                </a:solidFill>
                <a:effectLst/>
                <a:latin typeface="Arial" charset="0"/>
                <a:ea typeface="宋体" pitchFamily="2" charset="-122"/>
                <a:cs typeface="+mn-cs"/>
              </a:rPr>
              <a:t>ptBase</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i = </a:t>
            </a:r>
            <a:r>
              <a:rPr lang="en-US" altLang="zh-CN" sz="1200" b="0" i="0" kern="1200" dirty="0" err="1" smtClean="0">
                <a:solidFill>
                  <a:schemeClr val="tx1"/>
                </a:solidFill>
                <a:effectLst/>
                <a:latin typeface="Arial" charset="0"/>
                <a:ea typeface="宋体" pitchFamily="2" charset="-122"/>
                <a:cs typeface="+mn-cs"/>
              </a:rPr>
              <a:t>vecSrc.erase</a:t>
            </a:r>
            <a:r>
              <a:rPr lang="en-US" altLang="zh-CN" sz="1200" b="0" i="0" kern="1200" dirty="0" smtClean="0">
                <a:solidFill>
                  <a:schemeClr val="tx1"/>
                </a:solidFill>
                <a:effectLst/>
                <a:latin typeface="Arial" charset="0"/>
                <a:ea typeface="宋体" pitchFamily="2" charset="-122"/>
                <a:cs typeface="+mn-cs"/>
              </a:rPr>
              <a:t>(i);</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else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方向由基点到目标点</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i-&gt;x -= </a:t>
            </a:r>
            <a:r>
              <a:rPr lang="en-US" altLang="zh-CN" sz="1200" b="0" i="0" kern="1200" dirty="0" err="1" smtClean="0">
                <a:solidFill>
                  <a:schemeClr val="tx1"/>
                </a:solidFill>
                <a:effectLst/>
                <a:latin typeface="Arial" charset="0"/>
                <a:ea typeface="宋体" pitchFamily="2" charset="-122"/>
                <a:cs typeface="+mn-cs"/>
              </a:rPr>
              <a:t>ptBase.x</a:t>
            </a:r>
            <a:r>
              <a:rPr lang="en-US" altLang="zh-CN" sz="1200" b="0" i="0" kern="1200" dirty="0" smtClean="0">
                <a:solidFill>
                  <a:schemeClr val="tx1"/>
                </a:solidFill>
                <a:effectLst/>
                <a:latin typeface="Arial" charset="0"/>
                <a:ea typeface="宋体" pitchFamily="2" charset="-122"/>
                <a:cs typeface="+mn-cs"/>
              </a:rPr>
              <a:t>, i-&gt;y -= </a:t>
            </a:r>
            <a:r>
              <a:rPr lang="en-US" altLang="zh-CN" sz="1200" b="0" i="0" kern="1200" dirty="0" err="1" smtClean="0">
                <a:solidFill>
                  <a:schemeClr val="tx1"/>
                </a:solidFill>
                <a:effectLst/>
                <a:latin typeface="Arial" charset="0"/>
                <a:ea typeface="宋体" pitchFamily="2" charset="-122"/>
                <a:cs typeface="+mn-cs"/>
              </a:rPr>
              <a:t>ptBase.y</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++i;</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按各向量与横坐标之间的夹角排序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sort(</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&amp;</a:t>
            </a:r>
            <a:r>
              <a:rPr lang="en-US" altLang="zh-CN" sz="1200" b="0" i="0" kern="1200" dirty="0" err="1" smtClean="0">
                <a:solidFill>
                  <a:schemeClr val="tx1"/>
                </a:solidFill>
                <a:effectLst/>
                <a:latin typeface="Arial" charset="0"/>
                <a:ea typeface="宋体" pitchFamily="2" charset="-122"/>
                <a:cs typeface="+mn-cs"/>
              </a:rPr>
              <a:t>CompareVector</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删除相同的向量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vecSrc.erase</a:t>
            </a:r>
            <a:r>
              <a:rPr lang="en-US" altLang="zh-CN" sz="1200" b="0" i="0" kern="1200" dirty="0" smtClean="0">
                <a:solidFill>
                  <a:schemeClr val="tx1"/>
                </a:solidFill>
                <a:effectLst/>
                <a:latin typeface="Arial" charset="0"/>
                <a:ea typeface="宋体" pitchFamily="2" charset="-122"/>
                <a:cs typeface="+mn-cs"/>
              </a:rPr>
              <a:t>(unique(</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计算得到首尾依次相联的向量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for (PTARRAY::</a:t>
            </a:r>
            <a:r>
              <a:rPr lang="en-US" altLang="zh-CN" sz="1200" b="0" i="0" kern="1200" dirty="0" err="1" smtClean="0">
                <a:solidFill>
                  <a:schemeClr val="tx1"/>
                </a:solidFill>
                <a:effectLst/>
                <a:latin typeface="Arial" charset="0"/>
                <a:ea typeface="宋体" pitchFamily="2" charset="-122"/>
                <a:cs typeface="+mn-cs"/>
              </a:rPr>
              <a:t>reverse_iterator</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 = </a:t>
            </a:r>
            <a:r>
              <a:rPr lang="en-US" altLang="zh-CN" sz="1200" b="0" i="0" kern="1200" dirty="0" err="1" smtClean="0">
                <a:solidFill>
                  <a:schemeClr val="tx1"/>
                </a:solidFill>
                <a:effectLst/>
                <a:latin typeface="Arial" charset="0"/>
                <a:ea typeface="宋体" pitchFamily="2" charset="-122"/>
                <a:cs typeface="+mn-cs"/>
              </a:rPr>
              <a:t>vecSrc.rbegin</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 != </a:t>
            </a:r>
            <a:r>
              <a:rPr lang="en-US" altLang="zh-CN" sz="1200" b="0" i="0" kern="1200" dirty="0" err="1" smtClean="0">
                <a:solidFill>
                  <a:schemeClr val="tx1"/>
                </a:solidFill>
                <a:effectLst/>
                <a:latin typeface="Arial" charset="0"/>
                <a:ea typeface="宋体" pitchFamily="2" charset="-122"/>
                <a:cs typeface="+mn-cs"/>
              </a:rPr>
              <a:t>vecSrc.rend</a:t>
            </a:r>
            <a:r>
              <a:rPr lang="en-US" altLang="zh-CN" sz="1200" b="0" i="0" kern="1200" dirty="0" smtClean="0">
                <a:solidFill>
                  <a:schemeClr val="tx1"/>
                </a:solidFill>
                <a:effectLst/>
                <a:latin typeface="Arial" charset="0"/>
                <a:ea typeface="宋体" pitchFamily="2" charset="-122"/>
                <a:cs typeface="+mn-cs"/>
              </a:rPr>
              <a:t>() - 1;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PTARRAY::</a:t>
            </a:r>
            <a:r>
              <a:rPr lang="en-US" altLang="zh-CN" sz="1200" b="0" i="0" kern="1200" dirty="0" err="1" smtClean="0">
                <a:solidFill>
                  <a:schemeClr val="tx1"/>
                </a:solidFill>
                <a:effectLst/>
                <a:latin typeface="Arial" charset="0"/>
                <a:ea typeface="宋体" pitchFamily="2" charset="-122"/>
                <a:cs typeface="+mn-cs"/>
              </a:rPr>
              <a:t>reverse_iterator</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riNext</a:t>
            </a:r>
            <a:r>
              <a:rPr lang="en-US" altLang="zh-CN" sz="1200" b="0" i="0" kern="1200" dirty="0" smtClean="0">
                <a:solidFill>
                  <a:schemeClr val="tx1"/>
                </a:solidFill>
                <a:effectLst/>
                <a:latin typeface="Arial" charset="0"/>
                <a:ea typeface="宋体" pitchFamily="2" charset="-122"/>
                <a:cs typeface="+mn-cs"/>
              </a:rPr>
              <a:t> =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 + 1;</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向量三角形计算公式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-&gt;x -= </a:t>
            </a:r>
            <a:r>
              <a:rPr lang="en-US" altLang="zh-CN" sz="1200" b="0" i="0" kern="1200" dirty="0" err="1" smtClean="0">
                <a:solidFill>
                  <a:schemeClr val="tx1"/>
                </a:solidFill>
                <a:effectLst/>
                <a:latin typeface="Arial" charset="0"/>
                <a:ea typeface="宋体" pitchFamily="2" charset="-122"/>
                <a:cs typeface="+mn-cs"/>
              </a:rPr>
              <a:t>riNext</a:t>
            </a:r>
            <a:r>
              <a:rPr lang="en-US" altLang="zh-CN" sz="1200" b="0" i="0" kern="1200" dirty="0" smtClean="0">
                <a:solidFill>
                  <a:schemeClr val="tx1"/>
                </a:solidFill>
                <a:effectLst/>
                <a:latin typeface="Arial" charset="0"/>
                <a:ea typeface="宋体" pitchFamily="2" charset="-122"/>
                <a:cs typeface="+mn-cs"/>
              </a:rPr>
              <a:t>-&gt;x, </a:t>
            </a:r>
            <a:r>
              <a:rPr lang="en-US" altLang="zh-CN" sz="1200" b="0" i="0" kern="1200" dirty="0" err="1" smtClean="0">
                <a:solidFill>
                  <a:schemeClr val="tx1"/>
                </a:solidFill>
                <a:effectLst/>
                <a:latin typeface="Arial" charset="0"/>
                <a:ea typeface="宋体" pitchFamily="2" charset="-122"/>
                <a:cs typeface="+mn-cs"/>
              </a:rPr>
              <a:t>ri</a:t>
            </a:r>
            <a:r>
              <a:rPr lang="en-US" altLang="zh-CN" sz="1200" b="0" i="0" kern="1200" dirty="0" smtClean="0">
                <a:solidFill>
                  <a:schemeClr val="tx1"/>
                </a:solidFill>
                <a:effectLst/>
                <a:latin typeface="Arial" charset="0"/>
                <a:ea typeface="宋体" pitchFamily="2" charset="-122"/>
                <a:cs typeface="+mn-cs"/>
              </a:rPr>
              <a:t>-&gt;y -= </a:t>
            </a:r>
            <a:r>
              <a:rPr lang="en-US" altLang="zh-CN" sz="1200" b="0" i="0" kern="1200" dirty="0" err="1" smtClean="0">
                <a:solidFill>
                  <a:schemeClr val="tx1"/>
                </a:solidFill>
                <a:effectLst/>
                <a:latin typeface="Arial" charset="0"/>
                <a:ea typeface="宋体" pitchFamily="2" charset="-122"/>
                <a:cs typeface="+mn-cs"/>
              </a:rPr>
              <a:t>riNext</a:t>
            </a:r>
            <a:r>
              <a:rPr lang="en-US" altLang="zh-CN" sz="1200" b="0" i="0" kern="1200" dirty="0" smtClean="0">
                <a:solidFill>
                  <a:schemeClr val="tx1"/>
                </a:solidFill>
                <a:effectLst/>
                <a:latin typeface="Arial" charset="0"/>
                <a:ea typeface="宋体" pitchFamily="2" charset="-122"/>
                <a:cs typeface="+mn-cs"/>
              </a:rPr>
              <a:t>-&gt;y;</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依次删除不在凸包上的向量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for (PTARRAY::iterator i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+ 1; i !=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++i)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回溯删除旋转方向相反的向量，使用外积判断旋转方向</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for (PTARRAY::iterator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 = i - 1;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v1 = i-&gt;x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-&gt;y, v2 = i-&gt;y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-&gt;x;</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如果叉积小于</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，则无没有逆向旋转</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如果叉积等于</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，还需判断方向是否相逆</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if (v1 &lt; v2 || (v1 == v2 &amp;&amp; i-&gt;x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-&gt;x &gt; 0 &amp;&amp;</a:t>
            </a:r>
          </a:p>
          <a:p>
            <a:pPr fontAlgn="base"/>
            <a:r>
              <a:rPr lang="en-US" altLang="zh-CN" sz="1200" b="0" i="0" kern="1200" dirty="0" smtClean="0">
                <a:solidFill>
                  <a:schemeClr val="tx1"/>
                </a:solidFill>
                <a:effectLst/>
                <a:latin typeface="Arial" charset="0"/>
                <a:ea typeface="宋体" pitchFamily="2" charset="-122"/>
                <a:cs typeface="+mn-cs"/>
              </a:rPr>
              <a:t>                i-&gt;y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-&gt;y &gt; 0)) {</a:t>
            </a:r>
          </a:p>
          <a:p>
            <a:pPr fontAlgn="base"/>
            <a:r>
              <a:rPr lang="en-US" altLang="zh-CN" sz="1200" b="0" i="0" kern="1200" dirty="0" smtClean="0">
                <a:solidFill>
                  <a:schemeClr val="tx1"/>
                </a:solidFill>
                <a:effectLst/>
                <a:latin typeface="Arial" charset="0"/>
                <a:ea typeface="宋体" pitchFamily="2" charset="-122"/>
                <a:cs typeface="+mn-cs"/>
              </a:rPr>
              <a:t>                    break;</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删除前一个向量后，需更新当前向量，与前面的向量首尾相连</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向量三角形计算公式</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i-&gt;x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-&gt;x, i-&gt;y +=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-&gt;y;</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 = (i = </a:t>
            </a:r>
            <a:r>
              <a:rPr lang="en-US" altLang="zh-CN" sz="1200" b="0" i="0" kern="1200" dirty="0" err="1" smtClean="0">
                <a:solidFill>
                  <a:schemeClr val="tx1"/>
                </a:solidFill>
                <a:effectLst/>
                <a:latin typeface="Arial" charset="0"/>
                <a:ea typeface="宋体" pitchFamily="2" charset="-122"/>
                <a:cs typeface="+mn-cs"/>
              </a:rPr>
              <a:t>vecSrc.erase</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iLast</a:t>
            </a:r>
            <a:r>
              <a:rPr lang="en-US" altLang="zh-CN" sz="1200" b="0" i="0" kern="1200" dirty="0" smtClean="0">
                <a:solidFill>
                  <a:schemeClr val="tx1"/>
                </a:solidFill>
                <a:effectLst/>
                <a:latin typeface="Arial" charset="0"/>
                <a:ea typeface="宋体" pitchFamily="2" charset="-122"/>
                <a:cs typeface="+mn-cs"/>
              </a:rPr>
              <a:t>)) - 1;</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将所有首尾相连的向量依次累加，换算成坐标</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vecSrc.front</a:t>
            </a:r>
            <a:r>
              <a:rPr lang="en-US" altLang="zh-CN" sz="1200" b="0" i="0" kern="1200" dirty="0" smtClean="0">
                <a:solidFill>
                  <a:schemeClr val="tx1"/>
                </a:solidFill>
                <a:effectLst/>
                <a:latin typeface="Arial" charset="0"/>
                <a:ea typeface="宋体" pitchFamily="2" charset="-122"/>
                <a:cs typeface="+mn-cs"/>
              </a:rPr>
              <a:t>().x += </a:t>
            </a:r>
            <a:r>
              <a:rPr lang="en-US" altLang="zh-CN" sz="1200" b="0" i="0" kern="1200" dirty="0" err="1" smtClean="0">
                <a:solidFill>
                  <a:schemeClr val="tx1"/>
                </a:solidFill>
                <a:effectLst/>
                <a:latin typeface="Arial" charset="0"/>
                <a:ea typeface="宋体" pitchFamily="2" charset="-122"/>
                <a:cs typeface="+mn-cs"/>
              </a:rPr>
              <a:t>ptBase.x</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vecSrc.front</a:t>
            </a:r>
            <a:r>
              <a:rPr lang="en-US" altLang="zh-CN" sz="1200" b="0" i="0" kern="1200" dirty="0" smtClean="0">
                <a:solidFill>
                  <a:schemeClr val="tx1"/>
                </a:solidFill>
                <a:effectLst/>
                <a:latin typeface="Arial" charset="0"/>
                <a:ea typeface="宋体" pitchFamily="2" charset="-122"/>
                <a:cs typeface="+mn-cs"/>
              </a:rPr>
              <a:t>().y += </a:t>
            </a:r>
            <a:r>
              <a:rPr lang="en-US" altLang="zh-CN" sz="1200" b="0" i="0" kern="1200" dirty="0" err="1" smtClean="0">
                <a:solidFill>
                  <a:schemeClr val="tx1"/>
                </a:solidFill>
                <a:effectLst/>
                <a:latin typeface="Arial" charset="0"/>
                <a:ea typeface="宋体" pitchFamily="2" charset="-122"/>
                <a:cs typeface="+mn-cs"/>
              </a:rPr>
              <a:t>ptBase.y</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for (PTARRAY::iterator i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+ 1; i !=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++i) {</a:t>
            </a:r>
          </a:p>
          <a:p>
            <a:pPr fontAlgn="base"/>
            <a:r>
              <a:rPr lang="en-US" altLang="zh-CN" sz="1200" b="0" i="0" kern="1200" dirty="0" smtClean="0">
                <a:solidFill>
                  <a:schemeClr val="tx1"/>
                </a:solidFill>
                <a:effectLst/>
                <a:latin typeface="Arial" charset="0"/>
                <a:ea typeface="宋体" pitchFamily="2" charset="-122"/>
                <a:cs typeface="+mn-cs"/>
              </a:rPr>
              <a:t>        i-&gt;x += (i - 1)-&gt;x, i-&gt;y += (i - 1)-&gt;y;</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添加基点，全部的凸包计算完成</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vecSrc.push_back</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ptBase</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main(void) {</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nPtCnt</a:t>
            </a:r>
            <a:r>
              <a:rPr lang="en-US" altLang="zh-CN" sz="1200" b="0" i="0" kern="1200" dirty="0" smtClean="0">
                <a:solidFill>
                  <a:schemeClr val="tx1"/>
                </a:solidFill>
                <a:effectLst/>
                <a:latin typeface="Arial" charset="0"/>
                <a:ea typeface="宋体" pitchFamily="2" charset="-122"/>
                <a:cs typeface="+mn-cs"/>
              </a:rPr>
              <a:t> = 100; //</a:t>
            </a:r>
            <a:r>
              <a:rPr lang="zh-CN" altLang="en-US" sz="1200" b="0" i="0" kern="1200" dirty="0" smtClean="0">
                <a:solidFill>
                  <a:schemeClr val="tx1"/>
                </a:solidFill>
                <a:effectLst/>
                <a:latin typeface="Arial" charset="0"/>
                <a:ea typeface="宋体" pitchFamily="2" charset="-122"/>
                <a:cs typeface="+mn-cs"/>
              </a:rPr>
              <a:t>生成的随机点数</a:t>
            </a:r>
          </a:p>
          <a:p>
            <a:pPr fontAlgn="base"/>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PTARRAY </a:t>
            </a:r>
            <a:r>
              <a:rPr lang="en-US" altLang="zh-CN" sz="1200" b="0" i="0" kern="1200" dirty="0" err="1" smtClean="0">
                <a:solidFill>
                  <a:schemeClr val="tx1"/>
                </a:solidFill>
                <a:effectLst/>
                <a:latin typeface="Arial" charset="0"/>
                <a:ea typeface="宋体" pitchFamily="2" charset="-122"/>
                <a:cs typeface="+mn-cs"/>
              </a:rPr>
              <a:t>vecSrc</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vecCH</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for (</a:t>
            </a:r>
            <a:r>
              <a:rPr lang="en-US" altLang="zh-CN" sz="1200" b="0" i="0" kern="1200" dirty="0" err="1" smtClean="0">
                <a:solidFill>
                  <a:schemeClr val="tx1"/>
                </a:solidFill>
                <a:effectLst/>
                <a:latin typeface="Arial" charset="0"/>
                <a:ea typeface="宋体" pitchFamily="2" charset="-122"/>
                <a:cs typeface="+mn-cs"/>
              </a:rPr>
              <a:t>int</a:t>
            </a:r>
            <a:r>
              <a:rPr lang="en-US" altLang="zh-CN" sz="1200" b="0" i="0" kern="1200" dirty="0" smtClean="0">
                <a:solidFill>
                  <a:schemeClr val="tx1"/>
                </a:solidFill>
                <a:effectLst/>
                <a:latin typeface="Arial" charset="0"/>
                <a:ea typeface="宋体" pitchFamily="2" charset="-122"/>
                <a:cs typeface="+mn-cs"/>
              </a:rPr>
              <a:t> i = 0; i &lt; </a:t>
            </a:r>
            <a:r>
              <a:rPr lang="en-US" altLang="zh-CN" sz="1200" b="0" i="0" kern="1200" dirty="0" err="1" smtClean="0">
                <a:solidFill>
                  <a:schemeClr val="tx1"/>
                </a:solidFill>
                <a:effectLst/>
                <a:latin typeface="Arial" charset="0"/>
                <a:ea typeface="宋体" pitchFamily="2" charset="-122"/>
                <a:cs typeface="+mn-cs"/>
              </a:rPr>
              <a:t>nPtCnt</a:t>
            </a:r>
            <a:r>
              <a:rPr lang="en-US" altLang="zh-CN" sz="1200" b="0" i="0" kern="1200" dirty="0" smtClean="0">
                <a:solidFill>
                  <a:schemeClr val="tx1"/>
                </a:solidFill>
                <a:effectLst/>
                <a:latin typeface="Arial" charset="0"/>
                <a:ea typeface="宋体" pitchFamily="2" charset="-122"/>
                <a:cs typeface="+mn-cs"/>
              </a:rPr>
              <a:t>; ++i) {</a:t>
            </a:r>
          </a:p>
          <a:p>
            <a:pPr fontAlgn="base"/>
            <a:r>
              <a:rPr lang="en-US" altLang="zh-CN" sz="1200" b="0" i="0" kern="1200" dirty="0" smtClean="0">
                <a:solidFill>
                  <a:schemeClr val="tx1"/>
                </a:solidFill>
                <a:effectLst/>
                <a:latin typeface="Arial" charset="0"/>
                <a:ea typeface="宋体" pitchFamily="2" charset="-122"/>
                <a:cs typeface="+mn-cs"/>
              </a:rPr>
              <a:t>        POINT </a:t>
            </a:r>
            <a:r>
              <a:rPr lang="en-US" altLang="zh-CN" sz="1200" b="0" i="0" kern="1200" dirty="0" err="1" smtClean="0">
                <a:solidFill>
                  <a:schemeClr val="tx1"/>
                </a:solidFill>
                <a:effectLst/>
                <a:latin typeface="Arial" charset="0"/>
                <a:ea typeface="宋体" pitchFamily="2" charset="-122"/>
                <a:cs typeface="+mn-cs"/>
              </a:rPr>
              <a:t>ptIn</a:t>
            </a:r>
            <a:r>
              <a:rPr lang="en-US" altLang="zh-CN" sz="1200" b="0" i="0" kern="1200" dirty="0" smtClean="0">
                <a:solidFill>
                  <a:schemeClr val="tx1"/>
                </a:solidFill>
                <a:effectLst/>
                <a:latin typeface="Arial" charset="0"/>
                <a:ea typeface="宋体" pitchFamily="2" charset="-122"/>
                <a:cs typeface="+mn-cs"/>
              </a:rPr>
              <a:t> = { rand() % 20, rand() % 20 };</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vecSrc.push_back</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ptIn</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cout</a:t>
            </a:r>
            <a:r>
              <a:rPr lang="en-US" altLang="zh-CN" sz="1200" b="0" i="0" kern="1200" dirty="0" smtClean="0">
                <a:solidFill>
                  <a:schemeClr val="tx1"/>
                </a:solidFill>
                <a:effectLst/>
                <a:latin typeface="Arial" charset="0"/>
                <a:ea typeface="宋体" pitchFamily="2" charset="-122"/>
                <a:cs typeface="+mn-cs"/>
              </a:rPr>
              <a:t> &lt;&lt; </a:t>
            </a:r>
            <a:r>
              <a:rPr lang="en-US" altLang="zh-CN" sz="1200" b="0" i="0" kern="1200" dirty="0" err="1" smtClean="0">
                <a:solidFill>
                  <a:schemeClr val="tx1"/>
                </a:solidFill>
                <a:effectLst/>
                <a:latin typeface="Arial" charset="0"/>
                <a:ea typeface="宋体" pitchFamily="2" charset="-122"/>
                <a:cs typeface="+mn-cs"/>
              </a:rPr>
              <a:t>ptIn.x</a:t>
            </a:r>
            <a:r>
              <a:rPr lang="en-US" altLang="zh-CN" sz="1200" b="0" i="0" kern="1200" dirty="0" smtClean="0">
                <a:solidFill>
                  <a:schemeClr val="tx1"/>
                </a:solidFill>
                <a:effectLst/>
                <a:latin typeface="Arial" charset="0"/>
                <a:ea typeface="宋体" pitchFamily="2" charset="-122"/>
                <a:cs typeface="+mn-cs"/>
              </a:rPr>
              <a:t> &lt;&lt; ", " &lt;&lt; </a:t>
            </a:r>
            <a:r>
              <a:rPr lang="en-US" altLang="zh-CN" sz="1200" b="0" i="0" kern="1200" dirty="0" err="1" smtClean="0">
                <a:solidFill>
                  <a:schemeClr val="tx1"/>
                </a:solidFill>
                <a:effectLst/>
                <a:latin typeface="Arial" charset="0"/>
                <a:ea typeface="宋体" pitchFamily="2" charset="-122"/>
                <a:cs typeface="+mn-cs"/>
              </a:rPr>
              <a:t>ptIn.y</a:t>
            </a:r>
            <a:r>
              <a:rPr lang="en-US" altLang="zh-CN" sz="1200" b="0" i="0" kern="1200" dirty="0" smtClean="0">
                <a:solidFill>
                  <a:schemeClr val="tx1"/>
                </a:solidFill>
                <a:effectLst/>
                <a:latin typeface="Arial" charset="0"/>
                <a:ea typeface="宋体" pitchFamily="2" charset="-122"/>
                <a:cs typeface="+mn-cs"/>
              </a:rPr>
              <a:t> &lt;&lt; </a:t>
            </a:r>
            <a:r>
              <a:rPr lang="en-US" altLang="zh-CN" sz="1200" b="0" i="0" kern="1200" dirty="0" err="1" smtClean="0">
                <a:solidFill>
                  <a:schemeClr val="tx1"/>
                </a:solidFill>
                <a:effectLst/>
                <a:latin typeface="Arial" charset="0"/>
                <a:ea typeface="宋体" pitchFamily="2" charset="-122"/>
                <a:cs typeface="+mn-cs"/>
              </a:rPr>
              <a:t>endl</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CalcConvexHull</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vecSrc</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cout</a:t>
            </a:r>
            <a:r>
              <a:rPr lang="en-US" altLang="zh-CN" sz="1200" b="0" i="0" kern="1200" dirty="0" smtClean="0">
                <a:solidFill>
                  <a:schemeClr val="tx1"/>
                </a:solidFill>
                <a:effectLst/>
                <a:latin typeface="Arial" charset="0"/>
                <a:ea typeface="宋体" pitchFamily="2" charset="-122"/>
                <a:cs typeface="+mn-cs"/>
              </a:rPr>
              <a:t> &lt;&lt; "\</a:t>
            </a:r>
            <a:r>
              <a:rPr lang="en-US" altLang="zh-CN" sz="1200" b="0" i="0" kern="1200" dirty="0" err="1" smtClean="0">
                <a:solidFill>
                  <a:schemeClr val="tx1"/>
                </a:solidFill>
                <a:effectLst/>
                <a:latin typeface="Arial" charset="0"/>
                <a:ea typeface="宋体" pitchFamily="2" charset="-122"/>
                <a:cs typeface="+mn-cs"/>
              </a:rPr>
              <a:t>nConvex</a:t>
            </a:r>
            <a:r>
              <a:rPr lang="en-US" altLang="zh-CN" sz="1200" b="0" i="0" kern="1200" dirty="0" smtClean="0">
                <a:solidFill>
                  <a:schemeClr val="tx1"/>
                </a:solidFill>
                <a:effectLst/>
                <a:latin typeface="Arial" charset="0"/>
                <a:ea typeface="宋体" pitchFamily="2" charset="-122"/>
                <a:cs typeface="+mn-cs"/>
              </a:rPr>
              <a:t> Hull:\n";</a:t>
            </a:r>
          </a:p>
          <a:p>
            <a:pPr fontAlgn="base"/>
            <a:r>
              <a:rPr lang="en-US" altLang="zh-CN" sz="1200" b="0" i="0" kern="1200" dirty="0" smtClean="0">
                <a:solidFill>
                  <a:schemeClr val="tx1"/>
                </a:solidFill>
                <a:effectLst/>
                <a:latin typeface="Arial" charset="0"/>
                <a:ea typeface="宋体" pitchFamily="2" charset="-122"/>
                <a:cs typeface="+mn-cs"/>
              </a:rPr>
              <a:t>    for (PTARRAY::iterator i = </a:t>
            </a:r>
            <a:r>
              <a:rPr lang="en-US" altLang="zh-CN" sz="1200" b="0" i="0" kern="1200" dirty="0" err="1" smtClean="0">
                <a:solidFill>
                  <a:schemeClr val="tx1"/>
                </a:solidFill>
                <a:effectLst/>
                <a:latin typeface="Arial" charset="0"/>
                <a:ea typeface="宋体" pitchFamily="2" charset="-122"/>
                <a:cs typeface="+mn-cs"/>
              </a:rPr>
              <a:t>vecSrc.begin</a:t>
            </a:r>
            <a:r>
              <a:rPr lang="en-US" altLang="zh-CN" sz="1200" b="0" i="0" kern="1200" dirty="0" smtClean="0">
                <a:solidFill>
                  <a:schemeClr val="tx1"/>
                </a:solidFill>
                <a:effectLst/>
                <a:latin typeface="Arial" charset="0"/>
                <a:ea typeface="宋体" pitchFamily="2" charset="-122"/>
                <a:cs typeface="+mn-cs"/>
              </a:rPr>
              <a:t>(); i != </a:t>
            </a:r>
            <a:r>
              <a:rPr lang="en-US" altLang="zh-CN" sz="1200" b="0" i="0" kern="1200" dirty="0" err="1" smtClean="0">
                <a:solidFill>
                  <a:schemeClr val="tx1"/>
                </a:solidFill>
                <a:effectLst/>
                <a:latin typeface="Arial" charset="0"/>
                <a:ea typeface="宋体" pitchFamily="2" charset="-122"/>
                <a:cs typeface="+mn-cs"/>
              </a:rPr>
              <a:t>vecSrc.end</a:t>
            </a:r>
            <a:r>
              <a:rPr lang="en-US" altLang="zh-CN" sz="1200" b="0" i="0" kern="1200" dirty="0" smtClean="0">
                <a:solidFill>
                  <a:schemeClr val="tx1"/>
                </a:solidFill>
                <a:effectLst/>
                <a:latin typeface="Arial" charset="0"/>
                <a:ea typeface="宋体" pitchFamily="2" charset="-122"/>
                <a:cs typeface="+mn-cs"/>
              </a:rPr>
              <a:t>(); ++i) {</a:t>
            </a:r>
          </a:p>
          <a:p>
            <a:pPr fontAlgn="base"/>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cout</a:t>
            </a:r>
            <a:r>
              <a:rPr lang="en-US" altLang="zh-CN" sz="1200" b="0" i="0" kern="1200" dirty="0" smtClean="0">
                <a:solidFill>
                  <a:schemeClr val="tx1"/>
                </a:solidFill>
                <a:effectLst/>
                <a:latin typeface="Arial" charset="0"/>
                <a:ea typeface="宋体" pitchFamily="2" charset="-122"/>
                <a:cs typeface="+mn-cs"/>
              </a:rPr>
              <a:t> &lt;&lt; i-&gt;x &lt;&lt; ", " &lt;&lt; i-&gt;y &lt;&lt; </a:t>
            </a:r>
            <a:r>
              <a:rPr lang="en-US" altLang="zh-CN" sz="1200" b="0" i="0" kern="1200" dirty="0" err="1" smtClean="0">
                <a:solidFill>
                  <a:schemeClr val="tx1"/>
                </a:solidFill>
                <a:effectLst/>
                <a:latin typeface="Arial" charset="0"/>
                <a:ea typeface="宋体" pitchFamily="2" charset="-122"/>
                <a:cs typeface="+mn-cs"/>
              </a:rPr>
              <a:t>endl</a:t>
            </a:r>
            <a:r>
              <a:rPr lang="en-US" altLang="zh-CN" sz="1200" b="0" i="0" kern="1200" dirty="0" smtClean="0">
                <a:solidFill>
                  <a:schemeClr val="tx1"/>
                </a:solidFill>
                <a:effectLst/>
                <a:latin typeface="Arial" charset="0"/>
                <a:ea typeface="宋体" pitchFamily="2" charset="-122"/>
                <a:cs typeface="+mn-cs"/>
              </a:rPr>
              <a:t>;</a:t>
            </a:r>
          </a:p>
          <a:p>
            <a:pPr fontAlgn="base"/>
            <a:r>
              <a:rPr lang="en-US" altLang="zh-CN" sz="1200" b="0" i="0" kern="1200" dirty="0" smtClean="0">
                <a:solidFill>
                  <a:schemeClr val="tx1"/>
                </a:solidFill>
                <a:effectLst/>
                <a:latin typeface="Arial" charset="0"/>
                <a:ea typeface="宋体" pitchFamily="2" charset="-122"/>
                <a:cs typeface="+mn-cs"/>
              </a:rPr>
              <a:t>    }</a:t>
            </a:r>
          </a:p>
          <a:p>
            <a:pPr fontAlgn="base"/>
            <a:r>
              <a:rPr lang="en-US" altLang="zh-CN" sz="1200" b="0" i="0" kern="1200" dirty="0" smtClean="0">
                <a:solidFill>
                  <a:schemeClr val="tx1"/>
                </a:solidFill>
                <a:effectLst/>
                <a:latin typeface="Arial" charset="0"/>
                <a:ea typeface="宋体" pitchFamily="2" charset="-122"/>
                <a:cs typeface="+mn-cs"/>
              </a:rPr>
              <a:t>    return 0;</a:t>
            </a:r>
          </a:p>
          <a:p>
            <a:pPr fontAlgn="base"/>
            <a:r>
              <a:rPr lang="en-US" altLang="zh-CN" sz="1200" b="0" i="0" kern="1200" dirty="0" smtClean="0">
                <a:solidFill>
                  <a:schemeClr val="tx1"/>
                </a:solidFill>
                <a:effectLst/>
                <a:latin typeface="Arial" charset="0"/>
                <a:ea typeface="宋体" pitchFamily="2" charset="-122"/>
                <a:cs typeface="+mn-cs"/>
              </a:rPr>
              <a:t>}</a:t>
            </a:r>
          </a:p>
          <a:p>
            <a:endParaRPr lang="zh-CN" altLang="zh-CN" dirty="0" smtClean="0"/>
          </a:p>
        </p:txBody>
      </p:sp>
      <p:sp>
        <p:nvSpPr>
          <p:cNvPr id="168964" name="Slide Number Placeholder 3"/>
          <p:cNvSpPr>
            <a:spLocks noGrp="1"/>
          </p:cNvSpPr>
          <p:nvPr>
            <p:ph type="sldNum" sz="quarter" idx="5"/>
          </p:nvPr>
        </p:nvSpPr>
        <p:spPr>
          <a:noFill/>
        </p:spPr>
        <p:txBody>
          <a:bodyPr/>
          <a:lstStyle/>
          <a:p>
            <a:fld id="{0A5F92C4-5E08-41F9-A570-E73A70D5B330}" type="slidenum">
              <a:rPr lang="en-US" altLang="zh-CN"/>
              <a:pPr/>
              <a:t>108</a:t>
            </a:fld>
            <a:endParaRPr lang="en-US" altLang="zh-CN"/>
          </a:p>
        </p:txBody>
      </p:sp>
    </p:spTree>
    <p:extLst>
      <p:ext uri="{BB962C8B-B14F-4D97-AF65-F5344CB8AC3E}">
        <p14:creationId xmlns:p14="http://schemas.microsoft.com/office/powerpoint/2010/main" val="2040672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zh-CN" altLang="zh-CN" smtClean="0"/>
          </a:p>
        </p:txBody>
      </p:sp>
      <p:sp>
        <p:nvSpPr>
          <p:cNvPr id="169988" name="Slide Number Placeholder 3"/>
          <p:cNvSpPr>
            <a:spLocks noGrp="1"/>
          </p:cNvSpPr>
          <p:nvPr>
            <p:ph type="sldNum" sz="quarter" idx="5"/>
          </p:nvPr>
        </p:nvSpPr>
        <p:spPr>
          <a:noFill/>
        </p:spPr>
        <p:txBody>
          <a:bodyPr/>
          <a:lstStyle/>
          <a:p>
            <a:fld id="{713364DE-D93E-42B1-8D54-4ECE0513E1C3}" type="slidenum">
              <a:rPr lang="en-US" altLang="zh-CN"/>
              <a:pPr/>
              <a:t>109</a:t>
            </a:fld>
            <a:endParaRPr lang="en-US" altLang="zh-CN"/>
          </a:p>
        </p:txBody>
      </p:sp>
    </p:spTree>
    <p:extLst>
      <p:ext uri="{BB962C8B-B14F-4D97-AF65-F5344CB8AC3E}">
        <p14:creationId xmlns:p14="http://schemas.microsoft.com/office/powerpoint/2010/main" val="3050854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endParaRPr lang="zh-CN" altLang="zh-CN" smtClean="0"/>
          </a:p>
        </p:txBody>
      </p:sp>
      <p:sp>
        <p:nvSpPr>
          <p:cNvPr id="171012" name="Slide Number Placeholder 3"/>
          <p:cNvSpPr>
            <a:spLocks noGrp="1"/>
          </p:cNvSpPr>
          <p:nvPr>
            <p:ph type="sldNum" sz="quarter" idx="5"/>
          </p:nvPr>
        </p:nvSpPr>
        <p:spPr>
          <a:noFill/>
        </p:spPr>
        <p:txBody>
          <a:bodyPr/>
          <a:lstStyle/>
          <a:p>
            <a:fld id="{189E801A-48D1-43B1-BD7A-FB7938494FDA}" type="slidenum">
              <a:rPr lang="en-US" altLang="zh-CN"/>
              <a:pPr/>
              <a:t>110</a:t>
            </a:fld>
            <a:endParaRPr lang="en-US" altLang="zh-CN"/>
          </a:p>
        </p:txBody>
      </p:sp>
    </p:spTree>
    <p:extLst>
      <p:ext uri="{BB962C8B-B14F-4D97-AF65-F5344CB8AC3E}">
        <p14:creationId xmlns:p14="http://schemas.microsoft.com/office/powerpoint/2010/main" val="422147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endParaRPr lang="zh-CN" altLang="zh-CN" smtClean="0"/>
          </a:p>
        </p:txBody>
      </p:sp>
      <p:sp>
        <p:nvSpPr>
          <p:cNvPr id="173060" name="Slide Number Placeholder 3"/>
          <p:cNvSpPr>
            <a:spLocks noGrp="1"/>
          </p:cNvSpPr>
          <p:nvPr>
            <p:ph type="sldNum" sz="quarter" idx="5"/>
          </p:nvPr>
        </p:nvSpPr>
        <p:spPr>
          <a:noFill/>
        </p:spPr>
        <p:txBody>
          <a:bodyPr/>
          <a:lstStyle/>
          <a:p>
            <a:fld id="{04B63061-D0E6-4CD4-B7BF-4495DC8C652E}" type="slidenum">
              <a:rPr lang="en-US" altLang="zh-CN"/>
              <a:pPr/>
              <a:t>111</a:t>
            </a:fld>
            <a:endParaRPr lang="en-US" altLang="zh-CN"/>
          </a:p>
        </p:txBody>
      </p:sp>
    </p:spTree>
    <p:extLst>
      <p:ext uri="{BB962C8B-B14F-4D97-AF65-F5344CB8AC3E}">
        <p14:creationId xmlns:p14="http://schemas.microsoft.com/office/powerpoint/2010/main" val="22903175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zh-CN" altLang="zh-CN" smtClean="0"/>
          </a:p>
        </p:txBody>
      </p:sp>
      <p:sp>
        <p:nvSpPr>
          <p:cNvPr id="174084" name="Slide Number Placeholder 3"/>
          <p:cNvSpPr>
            <a:spLocks noGrp="1"/>
          </p:cNvSpPr>
          <p:nvPr>
            <p:ph type="sldNum" sz="quarter" idx="5"/>
          </p:nvPr>
        </p:nvSpPr>
        <p:spPr>
          <a:noFill/>
        </p:spPr>
        <p:txBody>
          <a:bodyPr/>
          <a:lstStyle/>
          <a:p>
            <a:fld id="{D831AF76-5FD6-47C2-9E0D-62C946BA2BC3}" type="slidenum">
              <a:rPr lang="en-US" altLang="zh-CN"/>
              <a:pPr/>
              <a:t>112</a:t>
            </a:fld>
            <a:endParaRPr lang="en-US" altLang="zh-CN"/>
          </a:p>
        </p:txBody>
      </p:sp>
    </p:spTree>
    <p:extLst>
      <p:ext uri="{BB962C8B-B14F-4D97-AF65-F5344CB8AC3E}">
        <p14:creationId xmlns:p14="http://schemas.microsoft.com/office/powerpoint/2010/main" val="362586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zh-CN" altLang="zh-CN" smtClean="0"/>
          </a:p>
        </p:txBody>
      </p:sp>
      <p:sp>
        <p:nvSpPr>
          <p:cNvPr id="102404" name="Slide Number Placeholder 3"/>
          <p:cNvSpPr>
            <a:spLocks noGrp="1"/>
          </p:cNvSpPr>
          <p:nvPr>
            <p:ph type="sldNum" sz="quarter" idx="5"/>
          </p:nvPr>
        </p:nvSpPr>
        <p:spPr>
          <a:noFill/>
        </p:spPr>
        <p:txBody>
          <a:bodyPr/>
          <a:lstStyle/>
          <a:p>
            <a:fld id="{C4850535-C12E-421B-B113-63F76C004A3E}" type="slidenum">
              <a:rPr lang="en-US" altLang="zh-CN"/>
              <a:pPr/>
              <a:t>8</a:t>
            </a:fld>
            <a:endParaRPr lang="en-US" altLang="zh-CN"/>
          </a:p>
        </p:txBody>
      </p:sp>
    </p:spTree>
    <p:extLst>
      <p:ext uri="{BB962C8B-B14F-4D97-AF65-F5344CB8AC3E}">
        <p14:creationId xmlns:p14="http://schemas.microsoft.com/office/powerpoint/2010/main" val="3148129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endParaRPr lang="zh-CN" altLang="zh-CN" smtClean="0"/>
          </a:p>
        </p:txBody>
      </p:sp>
      <p:sp>
        <p:nvSpPr>
          <p:cNvPr id="175108" name="Slide Number Placeholder 3"/>
          <p:cNvSpPr>
            <a:spLocks noGrp="1"/>
          </p:cNvSpPr>
          <p:nvPr>
            <p:ph type="sldNum" sz="quarter" idx="5"/>
          </p:nvPr>
        </p:nvSpPr>
        <p:spPr>
          <a:noFill/>
        </p:spPr>
        <p:txBody>
          <a:bodyPr/>
          <a:lstStyle/>
          <a:p>
            <a:fld id="{6AE1E268-B90E-448A-A559-98517E18D44B}" type="slidenum">
              <a:rPr lang="en-US" altLang="zh-CN"/>
              <a:pPr/>
              <a:t>113</a:t>
            </a:fld>
            <a:endParaRPr lang="en-US" altLang="zh-CN"/>
          </a:p>
        </p:txBody>
      </p:sp>
    </p:spTree>
    <p:extLst>
      <p:ext uri="{BB962C8B-B14F-4D97-AF65-F5344CB8AC3E}">
        <p14:creationId xmlns:p14="http://schemas.microsoft.com/office/powerpoint/2010/main" val="2582530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endParaRPr lang="zh-CN" altLang="zh-CN" smtClean="0"/>
          </a:p>
        </p:txBody>
      </p:sp>
      <p:sp>
        <p:nvSpPr>
          <p:cNvPr id="176132" name="Slide Number Placeholder 3"/>
          <p:cNvSpPr>
            <a:spLocks noGrp="1"/>
          </p:cNvSpPr>
          <p:nvPr>
            <p:ph type="sldNum" sz="quarter" idx="5"/>
          </p:nvPr>
        </p:nvSpPr>
        <p:spPr>
          <a:noFill/>
        </p:spPr>
        <p:txBody>
          <a:bodyPr/>
          <a:lstStyle/>
          <a:p>
            <a:fld id="{20A9D2A2-8574-4D1F-BFAE-8326E622C31F}" type="slidenum">
              <a:rPr lang="en-US" altLang="zh-CN"/>
              <a:pPr/>
              <a:t>114</a:t>
            </a:fld>
            <a:endParaRPr lang="en-US" altLang="zh-CN"/>
          </a:p>
        </p:txBody>
      </p:sp>
    </p:spTree>
    <p:extLst>
      <p:ext uri="{BB962C8B-B14F-4D97-AF65-F5344CB8AC3E}">
        <p14:creationId xmlns:p14="http://schemas.microsoft.com/office/powerpoint/2010/main" val="42485464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endParaRPr lang="zh-CN" altLang="zh-CN" smtClean="0"/>
          </a:p>
        </p:txBody>
      </p:sp>
      <p:sp>
        <p:nvSpPr>
          <p:cNvPr id="177156" name="Slide Number Placeholder 3"/>
          <p:cNvSpPr>
            <a:spLocks noGrp="1"/>
          </p:cNvSpPr>
          <p:nvPr>
            <p:ph type="sldNum" sz="quarter" idx="5"/>
          </p:nvPr>
        </p:nvSpPr>
        <p:spPr>
          <a:noFill/>
        </p:spPr>
        <p:txBody>
          <a:bodyPr/>
          <a:lstStyle/>
          <a:p>
            <a:fld id="{9496CE25-E2B4-44BA-8C47-BC667C30DC23}" type="slidenum">
              <a:rPr lang="en-US" altLang="zh-CN"/>
              <a:pPr/>
              <a:t>115</a:t>
            </a:fld>
            <a:endParaRPr lang="en-US" altLang="zh-CN"/>
          </a:p>
        </p:txBody>
      </p:sp>
    </p:spTree>
    <p:extLst>
      <p:ext uri="{BB962C8B-B14F-4D97-AF65-F5344CB8AC3E}">
        <p14:creationId xmlns:p14="http://schemas.microsoft.com/office/powerpoint/2010/main" val="2937969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endParaRPr lang="zh-CN" altLang="zh-CN" smtClean="0"/>
          </a:p>
        </p:txBody>
      </p:sp>
      <p:sp>
        <p:nvSpPr>
          <p:cNvPr id="178180" name="Slide Number Placeholder 3"/>
          <p:cNvSpPr>
            <a:spLocks noGrp="1"/>
          </p:cNvSpPr>
          <p:nvPr>
            <p:ph type="sldNum" sz="quarter" idx="5"/>
          </p:nvPr>
        </p:nvSpPr>
        <p:spPr>
          <a:noFill/>
        </p:spPr>
        <p:txBody>
          <a:bodyPr/>
          <a:lstStyle/>
          <a:p>
            <a:fld id="{885CD228-E0FE-4875-9AFA-A9029857C65D}" type="slidenum">
              <a:rPr lang="en-US" altLang="zh-CN"/>
              <a:pPr/>
              <a:t>116</a:t>
            </a:fld>
            <a:endParaRPr lang="en-US" altLang="zh-CN"/>
          </a:p>
        </p:txBody>
      </p:sp>
    </p:spTree>
    <p:extLst>
      <p:ext uri="{BB962C8B-B14F-4D97-AF65-F5344CB8AC3E}">
        <p14:creationId xmlns:p14="http://schemas.microsoft.com/office/powerpoint/2010/main" val="2676429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endParaRPr lang="zh-CN" altLang="zh-CN" smtClean="0"/>
          </a:p>
        </p:txBody>
      </p:sp>
      <p:sp>
        <p:nvSpPr>
          <p:cNvPr id="179204" name="Slide Number Placeholder 3"/>
          <p:cNvSpPr>
            <a:spLocks noGrp="1"/>
          </p:cNvSpPr>
          <p:nvPr>
            <p:ph type="sldNum" sz="quarter" idx="5"/>
          </p:nvPr>
        </p:nvSpPr>
        <p:spPr>
          <a:noFill/>
        </p:spPr>
        <p:txBody>
          <a:bodyPr/>
          <a:lstStyle/>
          <a:p>
            <a:fld id="{43DA1152-1DE2-46DC-9ED9-C67DC702968E}" type="slidenum">
              <a:rPr lang="en-US" altLang="zh-CN"/>
              <a:pPr/>
              <a:t>117</a:t>
            </a:fld>
            <a:endParaRPr lang="en-US" altLang="zh-CN"/>
          </a:p>
        </p:txBody>
      </p:sp>
    </p:spTree>
    <p:extLst>
      <p:ext uri="{BB962C8B-B14F-4D97-AF65-F5344CB8AC3E}">
        <p14:creationId xmlns:p14="http://schemas.microsoft.com/office/powerpoint/2010/main" val="2846833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7B5C09-B381-4D8A-824C-DF546C2919C2}" type="slidenum">
              <a:rPr lang="en-US" altLang="zh-TW"/>
              <a:pPr/>
              <a:t>144</a:t>
            </a:fld>
            <a:endParaRPr lang="en-US" altLang="zh-TW"/>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图，又叫</a:t>
            </a:r>
            <a:r>
              <a:rPr lang="zh-CN" altLang="en-US" sz="1200" b="0" i="0" u="sng" kern="1200" dirty="0" smtClean="0">
                <a:solidFill>
                  <a:schemeClr val="tx1"/>
                </a:solidFill>
                <a:latin typeface="Arial" charset="0"/>
                <a:ea typeface="宋体" pitchFamily="2" charset="-122"/>
                <a:cs typeface="+mn-cs"/>
                <a:hlinkClick r:id="rId3"/>
              </a:rPr>
              <a:t>泰森多边形</a:t>
            </a:r>
            <a:r>
              <a:rPr lang="zh-CN" altLang="en-US" sz="1200" b="0" i="0" kern="1200" dirty="0" smtClean="0">
                <a:solidFill>
                  <a:schemeClr val="tx1"/>
                </a:solidFill>
                <a:latin typeface="Arial" charset="0"/>
                <a:ea typeface="宋体" pitchFamily="2" charset="-122"/>
                <a:cs typeface="+mn-cs"/>
              </a:rPr>
              <a:t>或</a:t>
            </a:r>
            <a:r>
              <a:rPr lang="en-US" altLang="zh-CN" sz="1200" b="0" i="0" u="sng" kern="1200" dirty="0" err="1" smtClean="0">
                <a:solidFill>
                  <a:schemeClr val="tx1"/>
                </a:solidFill>
                <a:latin typeface="Arial" charset="0"/>
                <a:ea typeface="宋体" pitchFamily="2" charset="-122"/>
                <a:cs typeface="+mn-cs"/>
                <a:hlinkClick r:id="rId4"/>
              </a:rPr>
              <a:t>Dirichlet</a:t>
            </a:r>
            <a:r>
              <a:rPr lang="zh-CN" altLang="en-US" sz="1200" b="0" i="0" kern="1200" dirty="0" smtClean="0">
                <a:solidFill>
                  <a:schemeClr val="tx1"/>
                </a:solidFill>
                <a:latin typeface="Arial" charset="0"/>
                <a:ea typeface="宋体" pitchFamily="2" charset="-122"/>
                <a:cs typeface="+mn-cs"/>
              </a:rPr>
              <a:t>图，它是由一组由连接两邻点直线的垂直平分线组成的连续多边形组成。</a:t>
            </a:r>
            <a:r>
              <a:rPr lang="en-US" altLang="zh-CN" sz="1200" b="0" i="0" kern="1200" dirty="0" smtClean="0">
                <a:solidFill>
                  <a:schemeClr val="tx1"/>
                </a:solidFill>
                <a:latin typeface="Arial" charset="0"/>
                <a:ea typeface="宋体" pitchFamily="2" charset="-122"/>
                <a:cs typeface="+mn-cs"/>
              </a:rPr>
              <a:t>N</a:t>
            </a:r>
            <a:r>
              <a:rPr lang="zh-CN" altLang="en-US" sz="1200" b="0" i="0" kern="1200" dirty="0" smtClean="0">
                <a:solidFill>
                  <a:schemeClr val="tx1"/>
                </a:solidFill>
                <a:latin typeface="Arial" charset="0"/>
                <a:ea typeface="宋体" pitchFamily="2" charset="-122"/>
                <a:cs typeface="+mn-cs"/>
              </a:rPr>
              <a:t>个在平面上有区别的点，按照最邻近原则划分平面；每个点与它的最近邻区域相关联。</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三角形是由与相邻</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多边形共享一条边的相关点连接而成的三角形。</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三角形的外接圆圆心是与三角形相关的</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多边形的一个顶点。 </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三角形是</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图的偶图；</a:t>
            </a:r>
          </a:p>
          <a:p>
            <a:r>
              <a:rPr lang="zh-CN" altLang="en-US" sz="1200" b="1" i="0" kern="1200" dirty="0" smtClean="0">
                <a:solidFill>
                  <a:schemeClr val="tx1"/>
                </a:solidFill>
                <a:latin typeface="Arial" charset="0"/>
                <a:ea typeface="宋体" pitchFamily="2" charset="-122"/>
                <a:cs typeface="+mn-cs"/>
              </a:rPr>
              <a:t>目录</a:t>
            </a:r>
          </a:p>
          <a:p>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三角网的特征</a:t>
            </a:r>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三角形的基本准则</a:t>
            </a:r>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三角形网的通用算法－逐点插入算法</a:t>
            </a:r>
            <a:endParaRPr lang="zh-CN" altLang="en-US" sz="1200" b="0" i="0" kern="1200" dirty="0" smtClean="0">
              <a:solidFill>
                <a:schemeClr val="tx1"/>
              </a:solidFill>
              <a:latin typeface="Arial" charset="0"/>
              <a:ea typeface="宋体" pitchFamily="2" charset="-122"/>
              <a:cs typeface="+mn-cs"/>
            </a:endParaRP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三角网的特征</a:t>
            </a:r>
          </a:p>
          <a:p>
            <a:r>
              <a:rPr lang="zh-CN" altLang="en-US" sz="1200" b="0" i="0" kern="1200" dirty="0" smtClean="0">
                <a:solidFill>
                  <a:schemeClr val="tx1"/>
                </a:solidFill>
                <a:latin typeface="Arial" charset="0"/>
                <a:ea typeface="宋体" pitchFamily="2" charset="-122"/>
                <a:cs typeface="+mn-cs"/>
              </a:rPr>
              <a:t>　　对于给定的初始点集</a:t>
            </a:r>
            <a:r>
              <a:rPr lang="en-US" altLang="zh-CN" sz="1200" b="0" i="0" kern="1200" dirty="0" smtClean="0">
                <a:solidFill>
                  <a:schemeClr val="tx1"/>
                </a:solidFill>
                <a:latin typeface="Arial" charset="0"/>
                <a:ea typeface="宋体" pitchFamily="2" charset="-122"/>
                <a:cs typeface="+mn-cs"/>
              </a:rPr>
              <a:t>P</a:t>
            </a:r>
            <a:r>
              <a:rPr lang="zh-CN" altLang="en-US" sz="1200" b="0" i="0" kern="1200" dirty="0" smtClean="0">
                <a:solidFill>
                  <a:schemeClr val="tx1"/>
                </a:solidFill>
                <a:latin typeface="Arial" charset="0"/>
                <a:ea typeface="宋体" pitchFamily="2" charset="-122"/>
                <a:cs typeface="+mn-cs"/>
              </a:rPr>
              <a:t>，有多种三角网剖分方式，其中</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三角网具有以下特征：</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三角网是唯一的；</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、三角网的外边界构成了点集</a:t>
            </a:r>
            <a:r>
              <a:rPr lang="en-US" altLang="zh-CN" sz="1200" b="0" i="0" kern="1200" dirty="0" smtClean="0">
                <a:solidFill>
                  <a:schemeClr val="tx1"/>
                </a:solidFill>
                <a:latin typeface="Arial" charset="0"/>
                <a:ea typeface="宋体" pitchFamily="2" charset="-122"/>
                <a:cs typeface="+mn-cs"/>
              </a:rPr>
              <a:t>P</a:t>
            </a:r>
            <a:r>
              <a:rPr lang="zh-CN" altLang="en-US" sz="1200" b="0" i="0" kern="1200" dirty="0" smtClean="0">
                <a:solidFill>
                  <a:schemeClr val="tx1"/>
                </a:solidFill>
                <a:latin typeface="Arial" charset="0"/>
                <a:ea typeface="宋体" pitchFamily="2" charset="-122"/>
                <a:cs typeface="+mn-cs"/>
              </a:rPr>
              <a:t>的凸多边形“外壳”；</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、没有任何点在三角形的外接圆内部，反之，如果一个三角网满足此条件，那么它就是</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、如果将三角网中的每个三角形的最小角进行升序排列，则</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三角网的排列得到的数值最大，从这个意义上讲，</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三角网是“最接近于规则化的“的三角网。</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三角形网的特征又可以表达为以下特性：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、在</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三角形网中任一三角形的外接圆范围内不会有其它点存在并与其通视，即空圆特性；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、在构网时，总是选择最邻近的点形成三角形并且不与约束线段相交；</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、形成的三角形网总是具有最优的形状特征，任意两个相邻三角形形成的凸四边形的对角线如果可以互换的话，那么两个三角形</a:t>
            </a:r>
            <a:r>
              <a:rPr lang="en-US" altLang="zh-CN" sz="1200" b="0" i="0" kern="1200" dirty="0" smtClean="0">
                <a:solidFill>
                  <a:schemeClr val="tx1"/>
                </a:solidFill>
                <a:latin typeface="Arial" charset="0"/>
                <a:ea typeface="宋体" pitchFamily="2" charset="-122"/>
                <a:cs typeface="+mn-cs"/>
              </a:rPr>
              <a:t>6</a:t>
            </a:r>
            <a:r>
              <a:rPr lang="zh-CN" altLang="en-US" sz="1200" b="0" i="0" kern="1200" dirty="0" smtClean="0">
                <a:solidFill>
                  <a:schemeClr val="tx1"/>
                </a:solidFill>
                <a:latin typeface="Arial" charset="0"/>
                <a:ea typeface="宋体" pitchFamily="2" charset="-122"/>
                <a:cs typeface="+mn-cs"/>
              </a:rPr>
              <a:t>个内角中最小的角度不会变大；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、不论从区域何处开始构网，最终都将得到一致的结果，即构网具有唯一性。</a:t>
            </a: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三角形的基本准则</a:t>
            </a:r>
          </a:p>
          <a:p>
            <a:r>
              <a:rPr lang="zh-CN" altLang="en-US" sz="1200" b="0" i="0" kern="1200" dirty="0" smtClean="0">
                <a:solidFill>
                  <a:schemeClr val="tx1"/>
                </a:solidFill>
                <a:latin typeface="Arial" charset="0"/>
                <a:ea typeface="宋体" pitchFamily="2" charset="-122"/>
                <a:cs typeface="+mn-cs"/>
              </a:rPr>
              <a:t>　　任何一个</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三角形的外接圆的内部不能包含其他任何点</a:t>
            </a:r>
            <a:r>
              <a:rPr lang="en-US" altLang="zh-CN" sz="1200" b="0" i="0" kern="1200" dirty="0" smtClean="0">
                <a:solidFill>
                  <a:schemeClr val="tx1"/>
                </a:solidFill>
                <a:latin typeface="Arial" charset="0"/>
                <a:ea typeface="宋体" pitchFamily="2" charset="-122"/>
                <a:cs typeface="+mn-cs"/>
              </a:rPr>
              <a:t>[Delaunay 1934]</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Lawson[1972]</a:t>
            </a:r>
            <a:r>
              <a:rPr lang="zh-CN" altLang="en-US" sz="1200" b="0" i="0" kern="1200" dirty="0" smtClean="0">
                <a:solidFill>
                  <a:schemeClr val="tx1"/>
                </a:solidFill>
                <a:latin typeface="Arial" charset="0"/>
                <a:ea typeface="宋体" pitchFamily="2" charset="-122"/>
                <a:cs typeface="+mn-cs"/>
              </a:rPr>
              <a:t>提出了最大化最小角原则，每两个相邻的三角形构成凸四边形的对角线，在相互交换后，六个内角的最小角不再增大。</a:t>
            </a:r>
            <a:r>
              <a:rPr lang="en-US" altLang="zh-CN" sz="1200" b="0" i="0" kern="1200" dirty="0" smtClean="0">
                <a:solidFill>
                  <a:schemeClr val="tx1"/>
                </a:solidFill>
                <a:latin typeface="Arial" charset="0"/>
                <a:ea typeface="宋体" pitchFamily="2" charset="-122"/>
                <a:cs typeface="+mn-cs"/>
              </a:rPr>
              <a:t>Lawson[1977</a:t>
            </a:r>
            <a:r>
              <a:rPr lang="zh-CN" altLang="en-US" sz="1200" b="0" i="0" kern="1200" dirty="0" smtClean="0">
                <a:solidFill>
                  <a:schemeClr val="tx1"/>
                </a:solidFill>
                <a:latin typeface="Arial" charset="0"/>
                <a:ea typeface="宋体" pitchFamily="2" charset="-122"/>
                <a:cs typeface="+mn-cs"/>
              </a:rPr>
              <a:t>提出了一个局部优化过程（</a:t>
            </a:r>
            <a:r>
              <a:rPr lang="en-US" altLang="zh-CN" sz="1200" b="0" i="0" kern="1200" dirty="0" smtClean="0">
                <a:solidFill>
                  <a:schemeClr val="tx1"/>
                </a:solidFill>
                <a:latin typeface="Arial" charset="0"/>
                <a:ea typeface="宋体" pitchFamily="2" charset="-122"/>
                <a:cs typeface="+mn-cs"/>
              </a:rPr>
              <a:t>LOP, local Optimization Procedure</a:t>
            </a:r>
            <a:r>
              <a:rPr lang="zh-CN" altLang="en-US" sz="1200" b="0" i="0" kern="1200" dirty="0" smtClean="0">
                <a:solidFill>
                  <a:schemeClr val="tx1"/>
                </a:solidFill>
                <a:latin typeface="Arial" charset="0"/>
                <a:ea typeface="宋体" pitchFamily="2" charset="-122"/>
                <a:cs typeface="+mn-cs"/>
              </a:rPr>
              <a:t>）方法。</a:t>
            </a: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三角形网的通用算法－逐点插入算法</a:t>
            </a:r>
          </a:p>
          <a:p>
            <a:r>
              <a:rPr lang="zh-CN" altLang="en-US" sz="1200" b="0" i="0" kern="1200" dirty="0" smtClean="0">
                <a:solidFill>
                  <a:schemeClr val="tx1"/>
                </a:solidFill>
                <a:latin typeface="Arial" charset="0"/>
                <a:ea typeface="宋体" pitchFamily="2" charset="-122"/>
                <a:cs typeface="+mn-cs"/>
              </a:rPr>
              <a:t>　　基于散点建立数字地面模型，常采用在</a:t>
            </a:r>
            <a:r>
              <a:rPr lang="en-US" altLang="zh-CN" sz="1200" b="0" i="0" kern="1200" dirty="0" smtClean="0">
                <a:solidFill>
                  <a:schemeClr val="tx1"/>
                </a:solidFill>
                <a:latin typeface="Arial" charset="0"/>
                <a:ea typeface="宋体" pitchFamily="2" charset="-122"/>
                <a:cs typeface="+mn-cs"/>
              </a:rPr>
              <a:t>d</a:t>
            </a:r>
            <a:r>
              <a:rPr lang="zh-CN" altLang="en-US" sz="1200" b="0" i="0" kern="1200" dirty="0" smtClean="0">
                <a:solidFill>
                  <a:schemeClr val="tx1"/>
                </a:solidFill>
                <a:latin typeface="Arial" charset="0"/>
                <a:ea typeface="宋体" pitchFamily="2" charset="-122"/>
                <a:cs typeface="+mn-cs"/>
              </a:rPr>
              <a:t>维的欧几里得空间</a:t>
            </a:r>
            <a:r>
              <a:rPr lang="en-US" altLang="zh-CN" sz="1200" b="0" i="0" kern="1200" dirty="0" smtClean="0">
                <a:solidFill>
                  <a:schemeClr val="tx1"/>
                </a:solidFill>
                <a:latin typeface="Arial" charset="0"/>
                <a:ea typeface="宋体" pitchFamily="2" charset="-122"/>
                <a:cs typeface="+mn-cs"/>
              </a:rPr>
              <a:t>Ed</a:t>
            </a:r>
            <a:r>
              <a:rPr lang="zh-CN" altLang="en-US" sz="1200" b="0" i="0" kern="1200" dirty="0" smtClean="0">
                <a:solidFill>
                  <a:schemeClr val="tx1"/>
                </a:solidFill>
                <a:latin typeface="Arial" charset="0"/>
                <a:ea typeface="宋体" pitchFamily="2" charset="-122"/>
                <a:cs typeface="+mn-cs"/>
              </a:rPr>
              <a:t>中构造</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三角形网的通用算法</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逐点插入算法，具体算法过程如下：</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、遍历所有散点，求出点集的包容盒，得到作为点集凸壳的初始三角形并放入三角形链表。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、将点集中的散点依次插入，在三角形链表中找出其外接圆包含插入点的三角形（称为该点的影响三角形），删除影响三角形的公共边，将插入点同影响三角形的全部顶点连接起来，从而完成一个点在</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三角形链表中的插入。</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、根据优化准则对局部新形成的三角形进行优化（如互换对角线等）。将形成的三角形放入</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、循环执行上述第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步，直到所有散点插入完毕。</a:t>
            </a:r>
          </a:p>
          <a:p>
            <a:r>
              <a:rPr lang="zh-CN" altLang="en-US" sz="1200" b="0" i="0" kern="1200" dirty="0" smtClean="0">
                <a:solidFill>
                  <a:schemeClr val="tx1"/>
                </a:solidFill>
                <a:latin typeface="Arial" charset="0"/>
                <a:ea typeface="宋体" pitchFamily="2" charset="-122"/>
                <a:cs typeface="+mn-cs"/>
              </a:rPr>
              <a:t>　　上述基于散点的构网算法理论严密、唯一性好，网格满足空圆特性，较为理想。由其逐点插入的构网过程可知，在完成构网后，增加新点时，无需对所有的点进行重新构网，只需对新点的影响三角形范围进行局部联网，且局部联网的方法简单易行。同样，点的删除、移动也可快速动态地进行。但在实际应用当中，这种构网算法不易引入地面的地性线和特征线，当点集较大时构网速度也较慢，如果点集范围是非凸区域或者存在内环，则会产生非法三角形。</a:t>
            </a:r>
          </a:p>
          <a:p>
            <a:r>
              <a:rPr lang="zh-CN" altLang="en-US" sz="1200" b="0" i="0" kern="1200" dirty="0" smtClean="0">
                <a:solidFill>
                  <a:schemeClr val="tx1"/>
                </a:solidFill>
                <a:latin typeface="Arial" charset="0"/>
                <a:ea typeface="宋体" pitchFamily="2" charset="-122"/>
                <a:cs typeface="+mn-cs"/>
              </a:rPr>
              <a:t>　　为了克服基于散点构网算法的上述缺点，特别是为了提高算法效率，可以对网格中三角形的空圆特性稍加放松，亦即采用基于边的构网方法，其算法简述如下：</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、根据已有的地性线和特征线，形成控制边链表。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、以控制边链表中一线段为基边，从点集中找出同该基边两端点距离和最小的点，以该点为顶点，以该基边为边，向外扩展一个三角形（仅满足空椭圆特性）并放入三角形链表。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、按照上述第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步，对控制边链表所有的线段进行循环，分别向外扩展。</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、依次将新形成的三角形的边作为基边，形成新的控制边链表，按照上述第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步，对控制边链表所有的线段进行循环，再次向外扩展，直到所有三角形不能再向外扩展为止</a:t>
            </a:r>
          </a:p>
          <a:p>
            <a:endParaRPr lang="zh-CN" altLang="zh-CN" dirty="0"/>
          </a:p>
        </p:txBody>
      </p:sp>
    </p:spTree>
    <p:extLst>
      <p:ext uri="{BB962C8B-B14F-4D97-AF65-F5344CB8AC3E}">
        <p14:creationId xmlns:p14="http://schemas.microsoft.com/office/powerpoint/2010/main" val="1242249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7B5C09-B381-4D8A-824C-DF546C2919C2}" type="slidenum">
              <a:rPr lang="en-US" altLang="zh-TW"/>
              <a:pPr/>
              <a:t>145</a:t>
            </a:fld>
            <a:endParaRPr lang="en-US" altLang="zh-TW"/>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图，又叫</a:t>
            </a:r>
            <a:r>
              <a:rPr lang="zh-CN" altLang="en-US" sz="1200" b="0" i="0" u="sng" kern="1200" dirty="0" smtClean="0">
                <a:solidFill>
                  <a:schemeClr val="tx1"/>
                </a:solidFill>
                <a:latin typeface="Arial" charset="0"/>
                <a:ea typeface="宋体" pitchFamily="2" charset="-122"/>
                <a:cs typeface="+mn-cs"/>
                <a:hlinkClick r:id="rId3"/>
              </a:rPr>
              <a:t>泰森多边形</a:t>
            </a:r>
            <a:r>
              <a:rPr lang="zh-CN" altLang="en-US" sz="1200" b="0" i="0" kern="1200" dirty="0" smtClean="0">
                <a:solidFill>
                  <a:schemeClr val="tx1"/>
                </a:solidFill>
                <a:latin typeface="Arial" charset="0"/>
                <a:ea typeface="宋体" pitchFamily="2" charset="-122"/>
                <a:cs typeface="+mn-cs"/>
              </a:rPr>
              <a:t>或</a:t>
            </a:r>
            <a:r>
              <a:rPr lang="en-US" altLang="zh-CN" sz="1200" b="0" i="0" u="sng" kern="1200" dirty="0" err="1" smtClean="0">
                <a:solidFill>
                  <a:schemeClr val="tx1"/>
                </a:solidFill>
                <a:latin typeface="Arial" charset="0"/>
                <a:ea typeface="宋体" pitchFamily="2" charset="-122"/>
                <a:cs typeface="+mn-cs"/>
                <a:hlinkClick r:id="rId4"/>
              </a:rPr>
              <a:t>Dirichlet</a:t>
            </a:r>
            <a:r>
              <a:rPr lang="zh-CN" altLang="en-US" sz="1200" b="0" i="0" kern="1200" dirty="0" smtClean="0">
                <a:solidFill>
                  <a:schemeClr val="tx1"/>
                </a:solidFill>
                <a:latin typeface="Arial" charset="0"/>
                <a:ea typeface="宋体" pitchFamily="2" charset="-122"/>
                <a:cs typeface="+mn-cs"/>
              </a:rPr>
              <a:t>图，它是由一组由连接两邻点直线的垂直平分线组成的连续多边形组成。</a:t>
            </a:r>
            <a:r>
              <a:rPr lang="en-US" altLang="zh-CN" sz="1200" b="0" i="0" kern="1200" dirty="0" smtClean="0">
                <a:solidFill>
                  <a:schemeClr val="tx1"/>
                </a:solidFill>
                <a:latin typeface="Arial" charset="0"/>
                <a:ea typeface="宋体" pitchFamily="2" charset="-122"/>
                <a:cs typeface="+mn-cs"/>
              </a:rPr>
              <a:t>N</a:t>
            </a:r>
            <a:r>
              <a:rPr lang="zh-CN" altLang="en-US" sz="1200" b="0" i="0" kern="1200" dirty="0" smtClean="0">
                <a:solidFill>
                  <a:schemeClr val="tx1"/>
                </a:solidFill>
                <a:latin typeface="Arial" charset="0"/>
                <a:ea typeface="宋体" pitchFamily="2" charset="-122"/>
                <a:cs typeface="+mn-cs"/>
              </a:rPr>
              <a:t>个在平面上有区别的点，按照最邻近原则划分平面；每个点与它的最近邻区域相关联。</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三角形是由与相邻</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多边形共享一条边的相关点连接而成的三角形。</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三角形的外接圆圆心是与三角形相关的</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多边形的一个顶点。 </a:t>
            </a:r>
            <a:r>
              <a:rPr lang="en-US" altLang="zh-CN" sz="1200" b="0" i="0" kern="1200" dirty="0" err="1" smtClean="0">
                <a:solidFill>
                  <a:schemeClr val="tx1"/>
                </a:solidFill>
                <a:latin typeface="Arial" charset="0"/>
                <a:ea typeface="宋体" pitchFamily="2" charset="-122"/>
                <a:cs typeface="+mn-cs"/>
              </a:rPr>
              <a:t>Voronoi</a:t>
            </a:r>
            <a:r>
              <a:rPr lang="zh-CN" altLang="en-US" sz="1200" b="0" i="0" kern="1200" dirty="0" smtClean="0">
                <a:solidFill>
                  <a:schemeClr val="tx1"/>
                </a:solidFill>
                <a:latin typeface="Arial" charset="0"/>
                <a:ea typeface="宋体" pitchFamily="2" charset="-122"/>
                <a:cs typeface="+mn-cs"/>
              </a:rPr>
              <a:t>三角形是</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图的偶图；</a:t>
            </a:r>
          </a:p>
          <a:p>
            <a:r>
              <a:rPr lang="zh-CN" altLang="en-US" sz="1200" b="1" i="0" kern="1200" dirty="0" smtClean="0">
                <a:solidFill>
                  <a:schemeClr val="tx1"/>
                </a:solidFill>
                <a:latin typeface="Arial" charset="0"/>
                <a:ea typeface="宋体" pitchFamily="2" charset="-122"/>
                <a:cs typeface="+mn-cs"/>
              </a:rPr>
              <a:t>目录</a:t>
            </a:r>
          </a:p>
          <a:p>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三角网的特征</a:t>
            </a:r>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三角形的基本准则</a:t>
            </a:r>
            <a:r>
              <a:rPr lang="en-US" altLang="zh-CN" sz="1200" b="0" i="0" u="sng" kern="1200" dirty="0" smtClean="0">
                <a:solidFill>
                  <a:schemeClr val="tx1"/>
                </a:solidFill>
                <a:latin typeface="Arial" charset="0"/>
                <a:ea typeface="宋体" pitchFamily="2" charset="-122"/>
                <a:cs typeface="+mn-cs"/>
                <a:hlinkClick r:id="rId5"/>
              </a:rPr>
              <a:t>Delaunay</a:t>
            </a:r>
            <a:r>
              <a:rPr lang="zh-CN" altLang="en-US" sz="1200" b="0" i="0" u="sng" kern="1200" dirty="0" smtClean="0">
                <a:solidFill>
                  <a:schemeClr val="tx1"/>
                </a:solidFill>
                <a:latin typeface="Arial" charset="0"/>
                <a:ea typeface="宋体" pitchFamily="2" charset="-122"/>
                <a:cs typeface="+mn-cs"/>
                <a:hlinkClick r:id="rId5"/>
              </a:rPr>
              <a:t>三角形网的通用算法－逐点插入算法</a:t>
            </a:r>
            <a:endParaRPr lang="zh-CN" altLang="en-US" sz="1200" b="0" i="0" kern="1200" dirty="0" smtClean="0">
              <a:solidFill>
                <a:schemeClr val="tx1"/>
              </a:solidFill>
              <a:latin typeface="Arial" charset="0"/>
              <a:ea typeface="宋体" pitchFamily="2" charset="-122"/>
              <a:cs typeface="+mn-cs"/>
            </a:endParaRP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三角网的特征</a:t>
            </a:r>
          </a:p>
          <a:p>
            <a:r>
              <a:rPr lang="zh-CN" altLang="en-US" sz="1200" b="0" i="0" kern="1200" dirty="0" smtClean="0">
                <a:solidFill>
                  <a:schemeClr val="tx1"/>
                </a:solidFill>
                <a:latin typeface="Arial" charset="0"/>
                <a:ea typeface="宋体" pitchFamily="2" charset="-122"/>
                <a:cs typeface="+mn-cs"/>
              </a:rPr>
              <a:t>　　对于给定的初始点集</a:t>
            </a:r>
            <a:r>
              <a:rPr lang="en-US" altLang="zh-CN" sz="1200" b="0" i="0" kern="1200" dirty="0" smtClean="0">
                <a:solidFill>
                  <a:schemeClr val="tx1"/>
                </a:solidFill>
                <a:latin typeface="Arial" charset="0"/>
                <a:ea typeface="宋体" pitchFamily="2" charset="-122"/>
                <a:cs typeface="+mn-cs"/>
              </a:rPr>
              <a:t>P</a:t>
            </a:r>
            <a:r>
              <a:rPr lang="zh-CN" altLang="en-US" sz="1200" b="0" i="0" kern="1200" dirty="0" smtClean="0">
                <a:solidFill>
                  <a:schemeClr val="tx1"/>
                </a:solidFill>
                <a:latin typeface="Arial" charset="0"/>
                <a:ea typeface="宋体" pitchFamily="2" charset="-122"/>
                <a:cs typeface="+mn-cs"/>
              </a:rPr>
              <a:t>，有多种三角网剖分方式，其中</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三角网具有以下特征：</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三角网是唯一的；</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、三角网的外边界构成了点集</a:t>
            </a:r>
            <a:r>
              <a:rPr lang="en-US" altLang="zh-CN" sz="1200" b="0" i="0" kern="1200" dirty="0" smtClean="0">
                <a:solidFill>
                  <a:schemeClr val="tx1"/>
                </a:solidFill>
                <a:latin typeface="Arial" charset="0"/>
                <a:ea typeface="宋体" pitchFamily="2" charset="-122"/>
                <a:cs typeface="+mn-cs"/>
              </a:rPr>
              <a:t>P</a:t>
            </a:r>
            <a:r>
              <a:rPr lang="zh-CN" altLang="en-US" sz="1200" b="0" i="0" kern="1200" dirty="0" smtClean="0">
                <a:solidFill>
                  <a:schemeClr val="tx1"/>
                </a:solidFill>
                <a:latin typeface="Arial" charset="0"/>
                <a:ea typeface="宋体" pitchFamily="2" charset="-122"/>
                <a:cs typeface="+mn-cs"/>
              </a:rPr>
              <a:t>的凸多边形“外壳”；</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、没有任何点在三角形的外接圆内部，反之，如果一个三角网满足此条件，那么它就是</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、如果将三角网中的每个三角形的最小角进行升序排列，则</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三角网的排列得到的数值最大，从这个意义上讲，</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三角网是“最接近于规则化的“的三角网。</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三角形网的特征又可以表达为以下特性：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、在</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三角形网中任一三角形的外接圆范围内不会有其它点存在并与其通视，即空圆特性；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、在构网时，总是选择最邻近的点形成三角形并且不与约束线段相交；</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、形成的三角形网总是具有最优的形状特征，任意两个相邻三角形形成的凸四边形的对角线如果可以互换的话，那么两个三角形</a:t>
            </a:r>
            <a:r>
              <a:rPr lang="en-US" altLang="zh-CN" sz="1200" b="0" i="0" kern="1200" dirty="0" smtClean="0">
                <a:solidFill>
                  <a:schemeClr val="tx1"/>
                </a:solidFill>
                <a:latin typeface="Arial" charset="0"/>
                <a:ea typeface="宋体" pitchFamily="2" charset="-122"/>
                <a:cs typeface="+mn-cs"/>
              </a:rPr>
              <a:t>6</a:t>
            </a:r>
            <a:r>
              <a:rPr lang="zh-CN" altLang="en-US" sz="1200" b="0" i="0" kern="1200" dirty="0" smtClean="0">
                <a:solidFill>
                  <a:schemeClr val="tx1"/>
                </a:solidFill>
                <a:latin typeface="Arial" charset="0"/>
                <a:ea typeface="宋体" pitchFamily="2" charset="-122"/>
                <a:cs typeface="+mn-cs"/>
              </a:rPr>
              <a:t>个内角中最小的角度不会变大；</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、不论从区域何处开始构网，最终都将得到一致的结果，即构网具有唯一性。</a:t>
            </a: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三角形的基本准则</a:t>
            </a:r>
          </a:p>
          <a:p>
            <a:r>
              <a:rPr lang="zh-CN" altLang="en-US" sz="1200" b="0" i="0" kern="1200" dirty="0" smtClean="0">
                <a:solidFill>
                  <a:schemeClr val="tx1"/>
                </a:solidFill>
                <a:latin typeface="Arial" charset="0"/>
                <a:ea typeface="宋体" pitchFamily="2" charset="-122"/>
                <a:cs typeface="+mn-cs"/>
              </a:rPr>
              <a:t>　　任何一个</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三角形的外接圆的内部不能包含其他任何点</a:t>
            </a:r>
            <a:r>
              <a:rPr lang="en-US" altLang="zh-CN" sz="1200" b="0" i="0" kern="1200" dirty="0" smtClean="0">
                <a:solidFill>
                  <a:schemeClr val="tx1"/>
                </a:solidFill>
                <a:latin typeface="Arial" charset="0"/>
                <a:ea typeface="宋体" pitchFamily="2" charset="-122"/>
                <a:cs typeface="+mn-cs"/>
              </a:rPr>
              <a:t>[Delaunay 1934]</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Lawson[1972]</a:t>
            </a:r>
            <a:r>
              <a:rPr lang="zh-CN" altLang="en-US" sz="1200" b="0" i="0" kern="1200" dirty="0" smtClean="0">
                <a:solidFill>
                  <a:schemeClr val="tx1"/>
                </a:solidFill>
                <a:latin typeface="Arial" charset="0"/>
                <a:ea typeface="宋体" pitchFamily="2" charset="-122"/>
                <a:cs typeface="+mn-cs"/>
              </a:rPr>
              <a:t>提出了最大化最小角原则，每两个相邻的三角形构成凸四边形的对角线，在相互交换后，六个内角的最小角不再增大。</a:t>
            </a:r>
            <a:r>
              <a:rPr lang="en-US" altLang="zh-CN" sz="1200" b="0" i="0" kern="1200" dirty="0" smtClean="0">
                <a:solidFill>
                  <a:schemeClr val="tx1"/>
                </a:solidFill>
                <a:latin typeface="Arial" charset="0"/>
                <a:ea typeface="宋体" pitchFamily="2" charset="-122"/>
                <a:cs typeface="+mn-cs"/>
              </a:rPr>
              <a:t>Lawson[1977</a:t>
            </a:r>
            <a:r>
              <a:rPr lang="zh-CN" altLang="en-US" sz="1200" b="0" i="0" kern="1200" dirty="0" smtClean="0">
                <a:solidFill>
                  <a:schemeClr val="tx1"/>
                </a:solidFill>
                <a:latin typeface="Arial" charset="0"/>
                <a:ea typeface="宋体" pitchFamily="2" charset="-122"/>
                <a:cs typeface="+mn-cs"/>
              </a:rPr>
              <a:t>提出了一个局部优化过程（</a:t>
            </a:r>
            <a:r>
              <a:rPr lang="en-US" altLang="zh-CN" sz="1200" b="0" i="0" kern="1200" dirty="0" smtClean="0">
                <a:solidFill>
                  <a:schemeClr val="tx1"/>
                </a:solidFill>
                <a:latin typeface="Arial" charset="0"/>
                <a:ea typeface="宋体" pitchFamily="2" charset="-122"/>
                <a:cs typeface="+mn-cs"/>
              </a:rPr>
              <a:t>LOP, local Optimization Procedure</a:t>
            </a:r>
            <a:r>
              <a:rPr lang="zh-CN" altLang="en-US" sz="1200" b="0" i="0" kern="1200" dirty="0" smtClean="0">
                <a:solidFill>
                  <a:schemeClr val="tx1"/>
                </a:solidFill>
                <a:latin typeface="Arial" charset="0"/>
                <a:ea typeface="宋体" pitchFamily="2" charset="-122"/>
                <a:cs typeface="+mn-cs"/>
              </a:rPr>
              <a:t>）方法。</a:t>
            </a:r>
          </a:p>
          <a:p>
            <a:r>
              <a:rPr lang="zh-CN" altLang="en-US" sz="1200" b="0" i="0" u="sng" kern="1200" dirty="0" smtClean="0">
                <a:solidFill>
                  <a:schemeClr val="tx1"/>
                </a:solidFill>
                <a:latin typeface="Arial" charset="0"/>
                <a:ea typeface="宋体" pitchFamily="2" charset="-122"/>
                <a:cs typeface="+mn-cs"/>
                <a:hlinkClick r:id="rId5"/>
              </a:rPr>
              <a:t>编辑本段</a:t>
            </a:r>
            <a:r>
              <a:rPr lang="en-US" altLang="zh-CN" sz="1200" b="1" i="0" kern="1200" dirty="0" smtClean="0">
                <a:solidFill>
                  <a:schemeClr val="tx1"/>
                </a:solidFill>
                <a:latin typeface="Arial" charset="0"/>
                <a:ea typeface="宋体" pitchFamily="2" charset="-122"/>
                <a:cs typeface="+mn-cs"/>
              </a:rPr>
              <a:t>Delaunay</a:t>
            </a:r>
            <a:r>
              <a:rPr lang="zh-CN" altLang="en-US" sz="1200" b="1" i="0" kern="1200" dirty="0" smtClean="0">
                <a:solidFill>
                  <a:schemeClr val="tx1"/>
                </a:solidFill>
                <a:latin typeface="Arial" charset="0"/>
                <a:ea typeface="宋体" pitchFamily="2" charset="-122"/>
                <a:cs typeface="+mn-cs"/>
              </a:rPr>
              <a:t>三角形网的通用算法－逐点插入算法</a:t>
            </a:r>
          </a:p>
          <a:p>
            <a:r>
              <a:rPr lang="zh-CN" altLang="en-US" sz="1200" b="0" i="0" kern="1200" dirty="0" smtClean="0">
                <a:solidFill>
                  <a:schemeClr val="tx1"/>
                </a:solidFill>
                <a:latin typeface="Arial" charset="0"/>
                <a:ea typeface="宋体" pitchFamily="2" charset="-122"/>
                <a:cs typeface="+mn-cs"/>
              </a:rPr>
              <a:t>　　基于散点建立数字地面模型，常采用在</a:t>
            </a:r>
            <a:r>
              <a:rPr lang="en-US" altLang="zh-CN" sz="1200" b="0" i="0" kern="1200" dirty="0" smtClean="0">
                <a:solidFill>
                  <a:schemeClr val="tx1"/>
                </a:solidFill>
                <a:latin typeface="Arial" charset="0"/>
                <a:ea typeface="宋体" pitchFamily="2" charset="-122"/>
                <a:cs typeface="+mn-cs"/>
              </a:rPr>
              <a:t>d</a:t>
            </a:r>
            <a:r>
              <a:rPr lang="zh-CN" altLang="en-US" sz="1200" b="0" i="0" kern="1200" dirty="0" smtClean="0">
                <a:solidFill>
                  <a:schemeClr val="tx1"/>
                </a:solidFill>
                <a:latin typeface="Arial" charset="0"/>
                <a:ea typeface="宋体" pitchFamily="2" charset="-122"/>
                <a:cs typeface="+mn-cs"/>
              </a:rPr>
              <a:t>维的欧几里得空间</a:t>
            </a:r>
            <a:r>
              <a:rPr lang="en-US" altLang="zh-CN" sz="1200" b="0" i="0" kern="1200" dirty="0" smtClean="0">
                <a:solidFill>
                  <a:schemeClr val="tx1"/>
                </a:solidFill>
                <a:latin typeface="Arial" charset="0"/>
                <a:ea typeface="宋体" pitchFamily="2" charset="-122"/>
                <a:cs typeface="+mn-cs"/>
              </a:rPr>
              <a:t>Ed</a:t>
            </a:r>
            <a:r>
              <a:rPr lang="zh-CN" altLang="en-US" sz="1200" b="0" i="0" kern="1200" dirty="0" smtClean="0">
                <a:solidFill>
                  <a:schemeClr val="tx1"/>
                </a:solidFill>
                <a:latin typeface="Arial" charset="0"/>
                <a:ea typeface="宋体" pitchFamily="2" charset="-122"/>
                <a:cs typeface="+mn-cs"/>
              </a:rPr>
              <a:t>中构造</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三角形网的通用算法</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逐点插入算法，具体算法过程如下：</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、遍历所有散点，求出点集的包容盒，得到作为点集凸壳的初始三角形并放入三角形链表。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、将点集中的散点依次插入，在三角形链表中找出其外接圆包含插入点的三角形（称为该点的影响三角形），删除影响三角形的公共边，将插入点同影响三角形的全部顶点连接起来，从而完成一个点在</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三角形链表中的插入。</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、根据优化准则对局部新形成的三角形进行优化（如互换对角线等）。将形成的三角形放入</a:t>
            </a:r>
            <a:r>
              <a:rPr lang="en-US" altLang="zh-CN" sz="1200" b="0" i="0" kern="1200" dirty="0" smtClean="0">
                <a:solidFill>
                  <a:schemeClr val="tx1"/>
                </a:solidFill>
                <a:latin typeface="Arial" charset="0"/>
                <a:ea typeface="宋体" pitchFamily="2" charset="-122"/>
                <a:cs typeface="+mn-cs"/>
              </a:rPr>
              <a:t>Delaunay</a:t>
            </a:r>
            <a:r>
              <a:rPr lang="zh-CN" altLang="en-US" sz="1200" b="0" i="0" kern="1200" dirty="0" smtClean="0">
                <a:solidFill>
                  <a:schemeClr val="tx1"/>
                </a:solidFill>
                <a:latin typeface="Arial" charset="0"/>
                <a:ea typeface="宋体" pitchFamily="2" charset="-122"/>
                <a:cs typeface="+mn-cs"/>
              </a:rPr>
              <a:t>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、循环执行上述第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步，直到所有散点插入完毕。</a:t>
            </a:r>
          </a:p>
          <a:p>
            <a:r>
              <a:rPr lang="zh-CN" altLang="en-US" sz="1200" b="0" i="0" kern="1200" dirty="0" smtClean="0">
                <a:solidFill>
                  <a:schemeClr val="tx1"/>
                </a:solidFill>
                <a:latin typeface="Arial" charset="0"/>
                <a:ea typeface="宋体" pitchFamily="2" charset="-122"/>
                <a:cs typeface="+mn-cs"/>
              </a:rPr>
              <a:t>　　上述基于散点的构网算法理论严密、唯一性好，网格满足空圆特性，较为理想。由其逐点插入的构网过程可知，在完成构网后，增加新点时，无需对所有的点进行重新构网，只需对新点的影响三角形范围进行局部联网，且局部联网的方法简单易行。同样，点的删除、移动也可快速动态地进行。但在实际应用当中，这种构网算法不易引入地面的地性线和特征线，当点集较大时构网速度也较慢，如果点集范围是非凸区域或者存在内环，则会产生非法三角形。</a:t>
            </a:r>
          </a:p>
          <a:p>
            <a:r>
              <a:rPr lang="zh-CN" altLang="en-US" sz="1200" b="0" i="0" kern="1200" dirty="0" smtClean="0">
                <a:solidFill>
                  <a:schemeClr val="tx1"/>
                </a:solidFill>
                <a:latin typeface="Arial" charset="0"/>
                <a:ea typeface="宋体" pitchFamily="2" charset="-122"/>
                <a:cs typeface="+mn-cs"/>
              </a:rPr>
              <a:t>　　为了克服基于散点构网算法的上述缺点，特别是为了提高算法效率，可以对网格中三角形的空圆特性稍加放松，亦即采用基于边的构网方法，其算法简述如下：</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、根据已有的地性线和特征线，形成控制边链表。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、以控制边链表中一线段为基边，从点集中找出同该基边两端点距离和最小的点，以该点为顶点，以该基边为边，向外扩展一个三角形（仅满足空椭圆特性）并放入三角形链表。</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、按照上述第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步，对控制边链表所有的线段进行循环，分别向外扩展。</a:t>
            </a:r>
          </a:p>
          <a:p>
            <a:r>
              <a:rPr lang="zh-CN" altLang="en-US" sz="1200" b="0" i="0" kern="1200" dirty="0" smtClean="0">
                <a:solidFill>
                  <a:schemeClr val="tx1"/>
                </a:solidFill>
                <a:latin typeface="Arial" charset="0"/>
                <a:ea typeface="宋体" pitchFamily="2" charset="-122"/>
                <a:cs typeface="+mn-cs"/>
              </a:rPr>
              <a:t>　　</a:t>
            </a:r>
            <a:r>
              <a:rPr lang="en-US" altLang="zh-CN" sz="1200" b="0" i="0" kern="1200" dirty="0" smtClean="0">
                <a:solidFill>
                  <a:schemeClr val="tx1"/>
                </a:solidFill>
                <a:latin typeface="Arial" charset="0"/>
                <a:ea typeface="宋体" pitchFamily="2" charset="-122"/>
                <a:cs typeface="+mn-cs"/>
              </a:rPr>
              <a:t>4</a:t>
            </a:r>
            <a:r>
              <a:rPr lang="zh-CN" altLang="en-US" sz="1200" b="0" i="0" kern="1200" dirty="0" smtClean="0">
                <a:solidFill>
                  <a:schemeClr val="tx1"/>
                </a:solidFill>
                <a:latin typeface="Arial" charset="0"/>
                <a:ea typeface="宋体" pitchFamily="2" charset="-122"/>
                <a:cs typeface="+mn-cs"/>
              </a:rPr>
              <a:t>、依次将新形成的三角形的边作为基边，形成新的控制边链表，按照上述第</a:t>
            </a:r>
            <a:r>
              <a:rPr lang="en-US" altLang="zh-CN" sz="1200" b="0" i="0" kern="1200" dirty="0" smtClean="0">
                <a:solidFill>
                  <a:schemeClr val="tx1"/>
                </a:solidFill>
                <a:latin typeface="Arial" charset="0"/>
                <a:ea typeface="宋体" pitchFamily="2" charset="-122"/>
                <a:cs typeface="+mn-cs"/>
              </a:rPr>
              <a:t>2</a:t>
            </a:r>
            <a:r>
              <a:rPr lang="zh-CN" altLang="en-US" sz="1200" b="0" i="0" kern="1200" dirty="0" smtClean="0">
                <a:solidFill>
                  <a:schemeClr val="tx1"/>
                </a:solidFill>
                <a:latin typeface="Arial" charset="0"/>
                <a:ea typeface="宋体" pitchFamily="2" charset="-122"/>
                <a:cs typeface="+mn-cs"/>
              </a:rPr>
              <a:t>步，对控制边链表所有的线段进行循环，再次向外扩展，直到所有三角形不能再向外扩展为止</a:t>
            </a:r>
          </a:p>
          <a:p>
            <a:endParaRPr lang="zh-CN" altLang="zh-CN" dirty="0"/>
          </a:p>
        </p:txBody>
      </p:sp>
    </p:spTree>
    <p:extLst>
      <p:ext uri="{BB962C8B-B14F-4D97-AF65-F5344CB8AC3E}">
        <p14:creationId xmlns:p14="http://schemas.microsoft.com/office/powerpoint/2010/main" val="8869115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34181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239085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1135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endParaRPr lang="zh-CN" altLang="zh-CN" smtClean="0"/>
          </a:p>
        </p:txBody>
      </p:sp>
      <p:sp>
        <p:nvSpPr>
          <p:cNvPr id="103428" name="Slide Number Placeholder 3"/>
          <p:cNvSpPr>
            <a:spLocks noGrp="1"/>
          </p:cNvSpPr>
          <p:nvPr>
            <p:ph type="sldNum" sz="quarter" idx="5"/>
          </p:nvPr>
        </p:nvSpPr>
        <p:spPr>
          <a:noFill/>
        </p:spPr>
        <p:txBody>
          <a:bodyPr/>
          <a:lstStyle/>
          <a:p>
            <a:fld id="{30726CEB-4368-409E-BF0D-9C6E5AD2D14D}" type="slidenum">
              <a:rPr lang="en-US" altLang="zh-CN"/>
              <a:pPr/>
              <a:t>9</a:t>
            </a:fld>
            <a:endParaRPr lang="en-US" altLang="zh-CN"/>
          </a:p>
        </p:txBody>
      </p:sp>
    </p:spTree>
    <p:extLst>
      <p:ext uri="{BB962C8B-B14F-4D97-AF65-F5344CB8AC3E}">
        <p14:creationId xmlns:p14="http://schemas.microsoft.com/office/powerpoint/2010/main" val="4090205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Delaunay</a:t>
            </a:r>
            <a:r>
              <a:rPr lang="zh-CN" altLang="en-US" sz="1200" b="0" i="0" kern="1200" dirty="0" smtClean="0">
                <a:solidFill>
                  <a:schemeClr val="tx1"/>
                </a:solidFill>
                <a:effectLst/>
                <a:latin typeface="Arial" charset="0"/>
                <a:ea typeface="宋体" pitchFamily="2" charset="-122"/>
                <a:cs typeface="+mn-cs"/>
              </a:rPr>
              <a:t>边：假设</a:t>
            </a:r>
            <a:r>
              <a:rPr lang="en-US" altLang="zh-CN" sz="1200" b="0" i="0" kern="1200" dirty="0" smtClean="0">
                <a:solidFill>
                  <a:schemeClr val="tx1"/>
                </a:solidFill>
                <a:effectLst/>
                <a:latin typeface="Arial" charset="0"/>
                <a:ea typeface="宋体" pitchFamily="2" charset="-122"/>
                <a:cs typeface="+mn-cs"/>
              </a:rPr>
              <a:t>E</a:t>
            </a:r>
            <a:r>
              <a:rPr lang="zh-CN" altLang="en-US" sz="1200" b="0" i="0" kern="1200" dirty="0" smtClean="0">
                <a:solidFill>
                  <a:schemeClr val="tx1"/>
                </a:solidFill>
                <a:effectLst/>
                <a:latin typeface="Arial" charset="0"/>
                <a:ea typeface="宋体" pitchFamily="2" charset="-122"/>
                <a:cs typeface="+mn-cs"/>
              </a:rPr>
              <a:t>中的一条边</a:t>
            </a:r>
            <a:r>
              <a:rPr lang="en-US" altLang="zh-CN" sz="1200" b="0" i="0" kern="1200" dirty="0" smtClean="0">
                <a:solidFill>
                  <a:schemeClr val="tx1"/>
                </a:solidFill>
                <a:effectLst/>
                <a:latin typeface="Arial" charset="0"/>
                <a:ea typeface="宋体" pitchFamily="2" charset="-122"/>
                <a:cs typeface="+mn-cs"/>
              </a:rPr>
              <a:t>e</a:t>
            </a:r>
            <a:r>
              <a:rPr lang="zh-CN" altLang="en-US" sz="1200" b="0" i="0" kern="1200" dirty="0" smtClean="0">
                <a:solidFill>
                  <a:schemeClr val="tx1"/>
                </a:solidFill>
                <a:effectLst/>
                <a:latin typeface="Arial" charset="0"/>
                <a:ea typeface="宋体" pitchFamily="2" charset="-122"/>
                <a:cs typeface="+mn-cs"/>
              </a:rPr>
              <a:t>（两个端点为</a:t>
            </a:r>
            <a:r>
              <a:rPr lang="en-US" altLang="zh-CN" sz="1200" b="0" i="0" kern="1200" dirty="0" err="1" smtClean="0">
                <a:solidFill>
                  <a:schemeClr val="tx1"/>
                </a:solidFill>
                <a:effectLst/>
                <a:latin typeface="Arial" charset="0"/>
                <a:ea typeface="宋体" pitchFamily="2" charset="-122"/>
                <a:cs typeface="+mn-cs"/>
              </a:rPr>
              <a:t>a,b</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e</a:t>
            </a:r>
            <a:r>
              <a:rPr lang="zh-CN" altLang="en-US" sz="1200" b="0" i="0" kern="1200" dirty="0" smtClean="0">
                <a:solidFill>
                  <a:schemeClr val="tx1"/>
                </a:solidFill>
                <a:effectLst/>
                <a:latin typeface="Arial" charset="0"/>
                <a:ea typeface="宋体" pitchFamily="2" charset="-122"/>
                <a:cs typeface="+mn-cs"/>
              </a:rPr>
              <a:t>若满足下列条件，则称之为</a:t>
            </a:r>
            <a:r>
              <a:rPr lang="en-US" altLang="zh-CN" sz="1200" b="0" i="0" kern="1200" dirty="0" smtClean="0">
                <a:solidFill>
                  <a:schemeClr val="tx1"/>
                </a:solidFill>
                <a:effectLst/>
                <a:latin typeface="Arial" charset="0"/>
                <a:ea typeface="宋体" pitchFamily="2" charset="-122"/>
                <a:cs typeface="+mn-cs"/>
              </a:rPr>
              <a:t>Delaunay</a:t>
            </a:r>
            <a:r>
              <a:rPr lang="zh-CN" altLang="en-US" sz="1200" b="0" i="0" kern="1200" dirty="0" smtClean="0">
                <a:solidFill>
                  <a:schemeClr val="tx1"/>
                </a:solidFill>
                <a:effectLst/>
                <a:latin typeface="Arial" charset="0"/>
                <a:ea typeface="宋体" pitchFamily="2" charset="-122"/>
                <a:cs typeface="+mn-cs"/>
              </a:rPr>
              <a:t>边：存在一个圆经过</a:t>
            </a:r>
            <a:r>
              <a:rPr lang="en-US" altLang="zh-CN" sz="1200" b="0" i="0" kern="1200" dirty="0" err="1" smtClean="0">
                <a:solidFill>
                  <a:schemeClr val="tx1"/>
                </a:solidFill>
                <a:effectLst/>
                <a:latin typeface="Arial" charset="0"/>
                <a:ea typeface="宋体" pitchFamily="2" charset="-122"/>
                <a:cs typeface="+mn-cs"/>
              </a:rPr>
              <a:t>a,b</a:t>
            </a:r>
            <a:r>
              <a:rPr lang="zh-CN" altLang="en-US" sz="1200" b="0" i="0" kern="1200" dirty="0" smtClean="0">
                <a:solidFill>
                  <a:schemeClr val="tx1"/>
                </a:solidFill>
                <a:effectLst/>
                <a:latin typeface="Arial" charset="0"/>
                <a:ea typeface="宋体" pitchFamily="2" charset="-122"/>
                <a:cs typeface="+mn-cs"/>
              </a:rPr>
              <a:t>两点，圆内</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注意是圆内，圆上最多三点共圆</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不含点集</a:t>
            </a:r>
            <a:r>
              <a:rPr lang="en-US" altLang="zh-CN" sz="1200" b="0" i="0" kern="1200" dirty="0" smtClean="0">
                <a:solidFill>
                  <a:schemeClr val="tx1"/>
                </a:solidFill>
                <a:effectLst/>
                <a:latin typeface="Arial" charset="0"/>
                <a:ea typeface="宋体" pitchFamily="2" charset="-122"/>
                <a:cs typeface="+mn-cs"/>
              </a:rPr>
              <a:t>V</a:t>
            </a:r>
            <a:r>
              <a:rPr lang="zh-CN" altLang="en-US" sz="1200" b="0" i="0" kern="1200" dirty="0" smtClean="0">
                <a:solidFill>
                  <a:schemeClr val="tx1"/>
                </a:solidFill>
                <a:effectLst/>
                <a:latin typeface="Arial" charset="0"/>
                <a:ea typeface="宋体" pitchFamily="2" charset="-122"/>
                <a:cs typeface="+mn-cs"/>
              </a:rPr>
              <a:t>中任何其他的点，这一特性又称空圆特性。</a:t>
            </a:r>
            <a:endParaRPr lang="zh-CN" altLang="en-US" dirty="0"/>
          </a:p>
        </p:txBody>
      </p:sp>
      <p:sp>
        <p:nvSpPr>
          <p:cNvPr id="4" name="灯片编号占位符 3"/>
          <p:cNvSpPr>
            <a:spLocks noGrp="1"/>
          </p:cNvSpPr>
          <p:nvPr>
            <p:ph type="sldNum" sz="quarter" idx="10"/>
          </p:nvPr>
        </p:nvSpPr>
        <p:spPr/>
        <p:txBody>
          <a:bodyPr/>
          <a:lstStyle/>
          <a:p>
            <a:pPr>
              <a:defRPr/>
            </a:pPr>
            <a:fld id="{5BA380CA-2FA4-4EDB-BC22-6510F8CA14F4}" type="slidenum">
              <a:rPr lang="en-US" altLang="zh-CN" smtClean="0"/>
              <a:pPr>
                <a:defRPr/>
              </a:pPr>
              <a:t>157</a:t>
            </a:fld>
            <a:endParaRPr lang="en-US" altLang="zh-CN"/>
          </a:p>
        </p:txBody>
      </p:sp>
    </p:spTree>
    <p:extLst>
      <p:ext uri="{BB962C8B-B14F-4D97-AF65-F5344CB8AC3E}">
        <p14:creationId xmlns:p14="http://schemas.microsoft.com/office/powerpoint/2010/main" val="406354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7D1761-16F2-4EEB-9074-272728631AB2}" type="slidenum">
              <a:rPr lang="en-US" altLang="zh-TW"/>
              <a:pPr/>
              <a:t>159</a:t>
            </a:fld>
            <a:endParaRPr lang="en-US" altLang="zh-TW"/>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053277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D9FF5-CEDF-4F2F-957C-4C83B4A3DF04}" type="slidenum">
              <a:rPr lang="en-US" altLang="zh-TW"/>
              <a:pPr/>
              <a:t>160</a:t>
            </a:fld>
            <a:endParaRPr lang="en-US" altLang="zh-TW"/>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12498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B0BB23-246E-4226-842F-BD9E1BC96E8B}" type="slidenum">
              <a:rPr lang="en-US" altLang="zh-TW"/>
              <a:pPr/>
              <a:t>161</a:t>
            </a:fld>
            <a:endParaRPr lang="en-US" altLang="zh-TW"/>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994662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60C4C-CDD4-44E9-ABD1-EAAD61E39437}" type="slidenum">
              <a:rPr lang="en-US" altLang="zh-TW"/>
              <a:pPr/>
              <a:t>162</a:t>
            </a:fld>
            <a:endParaRPr lang="en-US" altLang="zh-TW"/>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9406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6B6C7B-35CD-4EEC-8C12-41D7B5BD76AA}" type="slidenum">
              <a:rPr lang="en-US" altLang="zh-TW"/>
              <a:pPr/>
              <a:t>163</a:t>
            </a:fld>
            <a:endParaRPr lang="en-US" altLang="zh-TW"/>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33032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56497B-F6F0-4E9C-AD49-F58B3633496B}" type="slidenum">
              <a:rPr lang="en-US" altLang="zh-TW"/>
              <a:pPr/>
              <a:t>164</a:t>
            </a:fld>
            <a:endParaRPr lang="en-US" altLang="zh-TW"/>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936992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0787E-7022-49B8-A7B5-932CE77219F7}" type="slidenum">
              <a:rPr lang="en-US" altLang="zh-TW"/>
              <a:pPr/>
              <a:t>165</a:t>
            </a:fld>
            <a:endParaRPr lang="en-US" altLang="zh-TW"/>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5901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A01CF-CE7D-451E-A690-226CE26F27AD}" type="slidenum">
              <a:rPr lang="en-US" altLang="zh-TW"/>
              <a:pPr/>
              <a:t>166</a:t>
            </a:fld>
            <a:endParaRPr lang="en-US" altLang="zh-TW"/>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77976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03925B-6EE8-4E88-8D4B-4B6EC7F8DD46}" type="slidenum">
              <a:rPr lang="en-US" altLang="zh-TW"/>
              <a:pPr/>
              <a:t>167</a:t>
            </a:fld>
            <a:endParaRPr lang="en-US" altLang="zh-TW"/>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519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endParaRPr lang="zh-CN" altLang="zh-CN" smtClean="0"/>
          </a:p>
        </p:txBody>
      </p:sp>
      <p:sp>
        <p:nvSpPr>
          <p:cNvPr id="104452" name="Slide Number Placeholder 3"/>
          <p:cNvSpPr>
            <a:spLocks noGrp="1"/>
          </p:cNvSpPr>
          <p:nvPr>
            <p:ph type="sldNum" sz="quarter" idx="5"/>
          </p:nvPr>
        </p:nvSpPr>
        <p:spPr>
          <a:noFill/>
        </p:spPr>
        <p:txBody>
          <a:bodyPr/>
          <a:lstStyle/>
          <a:p>
            <a:fld id="{D525B257-A8D4-4DE1-9D41-AE0281E8C093}" type="slidenum">
              <a:rPr lang="en-US" altLang="zh-CN"/>
              <a:pPr/>
              <a:t>10</a:t>
            </a:fld>
            <a:endParaRPr lang="en-US" altLang="zh-CN"/>
          </a:p>
        </p:txBody>
      </p:sp>
    </p:spTree>
    <p:extLst>
      <p:ext uri="{BB962C8B-B14F-4D97-AF65-F5344CB8AC3E}">
        <p14:creationId xmlns:p14="http://schemas.microsoft.com/office/powerpoint/2010/main" val="19094826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9241BA-2673-4C9A-A8DD-231C5F8C611A}" type="slidenum">
              <a:rPr lang="en-US" altLang="zh-TW"/>
              <a:pPr/>
              <a:t>168</a:t>
            </a:fld>
            <a:endParaRPr lang="en-US" altLang="zh-TW"/>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440722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5DF7E-796C-46CF-B0F9-476ED7EDC17F}" type="slidenum">
              <a:rPr lang="en-US" altLang="zh-TW"/>
              <a:pPr/>
              <a:t>169</a:t>
            </a:fld>
            <a:endParaRPr lang="en-US" altLang="zh-TW"/>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116703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17C1CF-E178-4F49-A8D9-B88DE6EDC49E}" type="slidenum">
              <a:rPr lang="en-US" altLang="zh-TW"/>
              <a:pPr/>
              <a:t>170</a:t>
            </a:fld>
            <a:endParaRPr lang="en-US" altLang="zh-TW"/>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99738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207807-AE6C-4BC2-B8A9-121318755EA3}" type="slidenum">
              <a:rPr lang="en-US" altLang="zh-TW"/>
              <a:pPr/>
              <a:t>171</a:t>
            </a:fld>
            <a:endParaRPr lang="en-US" altLang="zh-TW"/>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688628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C94A3-AFFB-4AEC-8D29-EDDCB53B37CC}" type="slidenum">
              <a:rPr lang="en-US" altLang="zh-TW"/>
              <a:pPr/>
              <a:t>172</a:t>
            </a:fld>
            <a:endParaRPr lang="en-US" altLang="zh-TW"/>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93964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464DF-1D07-4689-821B-3D45BC62D495}" type="slidenum">
              <a:rPr lang="en-US" altLang="zh-TW"/>
              <a:pPr/>
              <a:t>173</a:t>
            </a:fld>
            <a:endParaRPr lang="en-US" altLang="zh-TW"/>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639188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8EBA2-9011-4B83-A617-A6BBB217A610}" type="slidenum">
              <a:rPr lang="en-US" altLang="zh-TW"/>
              <a:pPr/>
              <a:t>174</a:t>
            </a:fld>
            <a:endParaRPr lang="en-US" altLang="zh-TW"/>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37880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F4E41F-6425-4238-90F4-8E8B0142218F}" type="slidenum">
              <a:rPr lang="en-US" altLang="zh-TW"/>
              <a:pPr/>
              <a:t>175</a:t>
            </a:fld>
            <a:endParaRPr lang="en-US" altLang="zh-TW"/>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606417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4DC0E8-7D13-446F-AB7E-D4DFD843EEE8}" type="slidenum">
              <a:rPr lang="en-US" altLang="zh-TW"/>
              <a:pPr/>
              <a:t>176</a:t>
            </a:fld>
            <a:endParaRPr lang="en-US" altLang="zh-TW"/>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309893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D866D-14BC-4D82-83B5-0F626373A41C}" type="slidenum">
              <a:rPr lang="en-US" altLang="zh-TW"/>
              <a:pPr/>
              <a:t>177</a:t>
            </a:fld>
            <a:endParaRPr lang="en-US" altLang="zh-TW"/>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65572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30732" name="Rectangle 12"/>
          <p:cNvSpPr>
            <a:spLocks noGrp="1" noChangeArrowheads="1"/>
          </p:cNvSpPr>
          <p:nvPr>
            <p:ph type="ctrTitle"/>
          </p:nvPr>
        </p:nvSpPr>
        <p:spPr>
          <a:xfrm>
            <a:off x="685800" y="1219200"/>
            <a:ext cx="7772400" cy="1933575"/>
          </a:xfrm>
        </p:spPr>
        <p:txBody>
          <a:bodyPr anchor="b"/>
          <a:lstStyle>
            <a:lvl1pPr algn="r">
              <a:defRPr sz="4400"/>
            </a:lvl1pPr>
          </a:lstStyle>
          <a:p>
            <a:r>
              <a:rPr lang="zh-CN" altLang="en-US"/>
              <a:t>单击此处编辑母版标题样式</a:t>
            </a:r>
          </a:p>
        </p:txBody>
      </p:sp>
      <p:sp>
        <p:nvSpPr>
          <p:cNvPr id="30733"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zh-CN" altLang="en-US"/>
              <a:t>单击此处编辑母版副标题样式</a:t>
            </a:r>
          </a:p>
        </p:txBody>
      </p:sp>
      <p:sp>
        <p:nvSpPr>
          <p:cNvPr id="6" name="Rectangle 17"/>
          <p:cNvSpPr>
            <a:spLocks noChangeArrowheads="1"/>
          </p:cNvSpPr>
          <p:nvPr userDrawn="1"/>
        </p:nvSpPr>
        <p:spPr bwMode="auto">
          <a:xfrm>
            <a:off x="0" y="0"/>
            <a:ext cx="9144000" cy="980728"/>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7"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0" name="矩形 13"/>
          <p:cNvSpPr/>
          <p:nvPr userDrawn="1"/>
        </p:nvSpPr>
        <p:spPr>
          <a:xfrm>
            <a:off x="539552" y="260648"/>
            <a:ext cx="6624736" cy="523220"/>
          </a:xfrm>
          <a:prstGeom prst="rect">
            <a:avLst/>
          </a:prstGeom>
        </p:spPr>
        <p:txBody>
          <a:bodyPr wrap="square">
            <a:spAutoFit/>
          </a:bodyPr>
          <a:lstStyle/>
          <a:p>
            <a:pPr>
              <a:defRPr/>
            </a:pPr>
            <a:r>
              <a:rPr lang="en-US" sz="2800" b="1" dirty="0">
                <a:solidFill>
                  <a:srgbClr val="FF9966"/>
                </a:solidFill>
                <a:effectLst>
                  <a:outerShdw blurRad="38100" dist="38100" dir="2700000" algn="tl">
                    <a:srgbClr val="FFFFFF"/>
                  </a:outerShdw>
                </a:effectLst>
                <a:ea typeface="宋体" pitchFamily="2" charset="-122"/>
              </a:rPr>
              <a:t>Analysis and Design of Algorithms</a:t>
            </a:r>
            <a:endParaRPr lang="zh-CN" altLang="en-US" sz="2800" dirty="0">
              <a:solidFill>
                <a:srgbClr val="FF9966"/>
              </a:solidFill>
              <a:ea typeface="宋体" pitchFamily="2" charset="-122"/>
            </a:endParaRPr>
          </a:p>
        </p:txBody>
      </p:sp>
      <p:pic>
        <p:nvPicPr>
          <p:cNvPr id="11" name="Picture 2"/>
          <p:cNvPicPr>
            <a:picLocks noChangeAspect="1" noChangeArrowheads="1"/>
          </p:cNvPicPr>
          <p:nvPr userDrawn="1"/>
        </p:nvPicPr>
        <p:blipFill>
          <a:blip r:embed="rId2" cstate="print"/>
          <a:srcRect/>
          <a:stretch>
            <a:fillRect/>
          </a:stretch>
        </p:blipFill>
        <p:spPr bwMode="auto">
          <a:xfrm>
            <a:off x="7572375" y="0"/>
            <a:ext cx="1571625" cy="947738"/>
          </a:xfrm>
          <a:prstGeom prst="rect">
            <a:avLst/>
          </a:prstGeom>
          <a:noFill/>
          <a:ln w="9525">
            <a:noFill/>
            <a:miter lim="800000"/>
            <a:headEnd/>
            <a:tailEnd/>
          </a:ln>
        </p:spPr>
      </p:pic>
      <p:sp>
        <p:nvSpPr>
          <p:cNvPr id="15"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16" name="TextBox 11"/>
          <p:cNvSpPr txBox="1"/>
          <p:nvPr userDrawn="1"/>
        </p:nvSpPr>
        <p:spPr>
          <a:xfrm>
            <a:off x="4067944" y="6381328"/>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Slide Number Placeholder 5"/>
          <p:cNvSpPr>
            <a:spLocks noGrp="1"/>
          </p:cNvSpPr>
          <p:nvPr>
            <p:ph type="sldNum" sz="quarter" idx="12"/>
          </p:nvPr>
        </p:nvSpPr>
        <p:spPr>
          <a:xfrm>
            <a:off x="8028385" y="6356350"/>
            <a:ext cx="1115616" cy="457200"/>
          </a:xfrm>
          <a:prstGeom prst="rect">
            <a:avLst/>
          </a:prstGeom>
        </p:spPr>
        <p:txBody>
          <a:bodyPr/>
          <a:lstStyle>
            <a:lvl1pPr>
              <a:defRPr/>
            </a:lvl1pPr>
          </a:lstStyle>
          <a:p>
            <a:r>
              <a:rPr lang="en-US" altLang="zh-TW" dirty="0" smtClean="0"/>
              <a:t>Lecture 04-</a:t>
            </a:r>
            <a:fld id="{A35824B7-BE95-4592-863B-9FFEB9A660D4}" type="slidenum">
              <a:rPr lang="en-US" altLang="zh-TW" smtClean="0"/>
              <a:pPr/>
              <a:t>‹#›</a:t>
            </a:fld>
            <a:endParaRPr lang="en-US" altLang="zh-T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20000" cy="769938"/>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762000" y="1524000"/>
            <a:ext cx="3810000" cy="41148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724400" y="1524000"/>
            <a:ext cx="3810000" cy="41148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Slide Number Placeholder 5"/>
          <p:cNvSpPr>
            <a:spLocks noGrp="1"/>
          </p:cNvSpPr>
          <p:nvPr>
            <p:ph type="sldNum" sz="quarter" idx="12"/>
          </p:nvPr>
        </p:nvSpPr>
        <p:spPr>
          <a:xfrm>
            <a:off x="8028385" y="6356350"/>
            <a:ext cx="1115616" cy="457200"/>
          </a:xfrm>
        </p:spPr>
        <p:txBody>
          <a:bodyPr/>
          <a:lstStyle>
            <a:lvl1pPr>
              <a:defRPr/>
            </a:lvl1pPr>
          </a:lstStyle>
          <a:p>
            <a:r>
              <a:rPr lang="en-US" altLang="zh-TW" dirty="0" smtClean="0"/>
              <a:t>Lecture 04-</a:t>
            </a:r>
            <a:fld id="{A35824B7-BE95-4592-863B-9FFEB9A660D4}" type="slidenum">
              <a:rPr lang="en-US" altLang="zh-TW" smtClean="0"/>
              <a:pPr/>
              <a:t>‹#›</a:t>
            </a:fld>
            <a:endParaRPr lang="en-US" altLang="zh-TW"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endParaRPr lang="en-US" altLang="zh-TW"/>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endParaRPr lang="en-US" altLang="zh-TW"/>
          </a:p>
        </p:txBody>
      </p:sp>
      <p:sp>
        <p:nvSpPr>
          <p:cNvPr id="5" name="Slide Number Placeholder 5"/>
          <p:cNvSpPr>
            <a:spLocks noGrp="1"/>
          </p:cNvSpPr>
          <p:nvPr>
            <p:ph type="sldNum" sz="quarter" idx="12"/>
          </p:nvPr>
        </p:nvSpPr>
        <p:spPr>
          <a:xfrm>
            <a:off x="8028385" y="6356350"/>
            <a:ext cx="1115616" cy="457200"/>
          </a:xfrm>
        </p:spPr>
        <p:txBody>
          <a:bodyPr/>
          <a:lstStyle>
            <a:lvl1pPr>
              <a:defRPr/>
            </a:lvl1pPr>
          </a:lstStyle>
          <a:p>
            <a:r>
              <a:rPr lang="en-US" altLang="zh-TW" dirty="0" smtClean="0"/>
              <a:t>Lecture 04-</a:t>
            </a:r>
            <a:fld id="{A35824B7-BE95-4592-863B-9FFEB9A660D4}" type="slidenum">
              <a:rPr lang="en-US" altLang="zh-TW" smtClean="0"/>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7956377" y="6356350"/>
            <a:ext cx="1187624" cy="457200"/>
          </a:xfrm>
        </p:spPr>
        <p:txBody>
          <a:bodyPr/>
          <a:lstStyle>
            <a:lvl1pPr>
              <a:defRPr/>
            </a:lvl1pPr>
          </a:lstStyle>
          <a:p>
            <a:r>
              <a:rPr lang="en-US" altLang="zh-TW" dirty="0" smtClean="0"/>
              <a:t>Lecture 04-</a:t>
            </a:r>
            <a:fld id="{A35824B7-BE95-4592-863B-9FFEB9A660D4}" type="slidenum">
              <a:rPr lang="en-US" altLang="zh-TW" smtClean="0"/>
              <a:pPr/>
              <a:t>‹#›</a:t>
            </a:fld>
            <a:endParaRPr lang="en-US" alt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9050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38200" y="40386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8" name="Slide Number Placeholder 5"/>
          <p:cNvSpPr>
            <a:spLocks noGrp="1"/>
          </p:cNvSpPr>
          <p:nvPr>
            <p:ph type="sldNum" sz="quarter" idx="12"/>
          </p:nvPr>
        </p:nvSpPr>
        <p:spPr>
          <a:xfrm>
            <a:off x="8028385" y="6356350"/>
            <a:ext cx="1115616" cy="457200"/>
          </a:xfrm>
        </p:spPr>
        <p:txBody>
          <a:bodyPr/>
          <a:lstStyle>
            <a:lvl1pPr>
              <a:defRPr/>
            </a:lvl1pPr>
          </a:lstStyle>
          <a:p>
            <a:r>
              <a:rPr lang="en-US" altLang="zh-TW" dirty="0" smtClean="0"/>
              <a:t>Lecture 04-</a:t>
            </a:r>
            <a:fld id="{A35824B7-BE95-4592-863B-9FFEB9A660D4}" type="slidenum">
              <a:rPr lang="en-US" altLang="zh-TW" smtClean="0"/>
              <a:pPr/>
              <a:t>‹#›</a:t>
            </a:fld>
            <a:endParaRPr lang="en-US" altLang="zh-TW" dirty="0"/>
          </a:p>
        </p:txBody>
      </p:sp>
    </p:spTree>
    <p:extLst>
      <p:ext uri="{BB962C8B-B14F-4D97-AF65-F5344CB8AC3E}">
        <p14:creationId xmlns:p14="http://schemas.microsoft.com/office/powerpoint/2010/main" val="2827015946"/>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7"/>
          <p:cNvSpPr>
            <a:spLocks noChangeArrowheads="1"/>
          </p:cNvSpPr>
          <p:nvPr/>
        </p:nvSpPr>
        <p:spPr bwMode="auto">
          <a:xfrm>
            <a:off x="0" y="0"/>
            <a:ext cx="9144000" cy="980728"/>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29713" name="Rectangle 17"/>
          <p:cNvSpPr>
            <a:spLocks noChangeArrowheads="1"/>
          </p:cNvSpPr>
          <p:nvPr/>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028" name="Rectangle 8"/>
          <p:cNvSpPr>
            <a:spLocks noGrp="1" noChangeArrowheads="1"/>
          </p:cNvSpPr>
          <p:nvPr>
            <p:ph type="body" idx="1"/>
          </p:nvPr>
        </p:nvSpPr>
        <p:spPr bwMode="auto">
          <a:xfrm>
            <a:off x="214313" y="1052736"/>
            <a:ext cx="8643937" cy="50781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12"/>
          <p:cNvSpPr>
            <a:spLocks noGrp="1" noChangeArrowheads="1"/>
          </p:cNvSpPr>
          <p:nvPr>
            <p:ph type="title"/>
          </p:nvPr>
        </p:nvSpPr>
        <p:spPr bwMode="auto">
          <a:xfrm>
            <a:off x="428625" y="357189"/>
            <a:ext cx="7143750" cy="623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9712" name="Line 16"/>
          <p:cNvSpPr>
            <a:spLocks noChangeShapeType="1"/>
          </p:cNvSpPr>
          <p:nvPr/>
        </p:nvSpPr>
        <p:spPr bwMode="auto">
          <a:xfrm>
            <a:off x="304800" y="357188"/>
            <a:ext cx="6624638" cy="0"/>
          </a:xfrm>
          <a:prstGeom prst="line">
            <a:avLst/>
          </a:prstGeom>
          <a:noFill/>
          <a:ln w="28575" cmpd="dbl">
            <a:solidFill>
              <a:schemeClr val="bg1"/>
            </a:solidFill>
            <a:round/>
            <a:headEnd/>
            <a:tailEnd/>
          </a:ln>
          <a:effectLst/>
        </p:spPr>
        <p:txBody>
          <a:bodyPr/>
          <a:lstStyle/>
          <a:p>
            <a:pPr>
              <a:defRPr/>
            </a:pPr>
            <a:endParaRPr lang="zh-CN" altLang="en-US">
              <a:ea typeface="宋体" pitchFamily="2" charset="-122"/>
            </a:endParaRPr>
          </a:p>
        </p:txBody>
      </p:sp>
      <p:pic>
        <p:nvPicPr>
          <p:cNvPr id="1032" name="Picture 2"/>
          <p:cNvPicPr>
            <a:picLocks noChangeAspect="1" noChangeArrowheads="1"/>
          </p:cNvPicPr>
          <p:nvPr/>
        </p:nvPicPr>
        <p:blipFill>
          <a:blip r:embed="rId8" cstate="print"/>
          <a:srcRect/>
          <a:stretch>
            <a:fillRect/>
          </a:stretch>
        </p:blipFill>
        <p:spPr bwMode="auto">
          <a:xfrm>
            <a:off x="7572375" y="0"/>
            <a:ext cx="1571625" cy="947738"/>
          </a:xfrm>
          <a:prstGeom prst="rect">
            <a:avLst/>
          </a:prstGeom>
          <a:noFill/>
          <a:ln w="9525">
            <a:noFill/>
            <a:miter lim="800000"/>
            <a:headEnd/>
            <a:tailEnd/>
          </a:ln>
        </p:spPr>
      </p:pic>
      <p:sp>
        <p:nvSpPr>
          <p:cNvPr id="14" name="矩形 13"/>
          <p:cNvSpPr/>
          <p:nvPr/>
        </p:nvSpPr>
        <p:spPr>
          <a:xfrm>
            <a:off x="1785938" y="0"/>
            <a:ext cx="4572000" cy="369888"/>
          </a:xfrm>
          <a:prstGeom prst="rect">
            <a:avLst/>
          </a:prstGeom>
        </p:spPr>
        <p:txBody>
          <a:bodyPr>
            <a:spAutoFit/>
          </a:bodyPr>
          <a:lstStyle/>
          <a:p>
            <a:pPr>
              <a:defRPr/>
            </a:pPr>
            <a:r>
              <a:rPr lang="en-US" b="1" dirty="0">
                <a:solidFill>
                  <a:srgbClr val="FF9966"/>
                </a:solidFill>
                <a:effectLst>
                  <a:outerShdw blurRad="38100" dist="38100" dir="2700000" algn="tl">
                    <a:srgbClr val="FFFFFF"/>
                  </a:outerShdw>
                </a:effectLst>
                <a:ea typeface="宋体" pitchFamily="2" charset="-122"/>
              </a:rPr>
              <a:t>Analysis and Design of Algorithms</a:t>
            </a:r>
            <a:endParaRPr lang="zh-CN" altLang="en-US" dirty="0">
              <a:solidFill>
                <a:srgbClr val="FF9966"/>
              </a:solidFill>
              <a:ea typeface="宋体" pitchFamily="2" charset="-122"/>
            </a:endParaRPr>
          </a:p>
        </p:txBody>
      </p:sp>
      <p:sp>
        <p:nvSpPr>
          <p:cNvPr id="15" name="TextBox 10"/>
          <p:cNvSpPr txBox="1"/>
          <p:nvPr/>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16" name="TextBox 11"/>
          <p:cNvSpPr txBox="1"/>
          <p:nvPr/>
        </p:nvSpPr>
        <p:spPr>
          <a:xfrm>
            <a:off x="3563938" y="6381750"/>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
        <p:nvSpPr>
          <p:cNvPr id="12" name="Slide Number Placeholder 5"/>
          <p:cNvSpPr>
            <a:spLocks noGrp="1"/>
          </p:cNvSpPr>
          <p:nvPr>
            <p:ph type="sldNum" sz="quarter" idx="4"/>
          </p:nvPr>
        </p:nvSpPr>
        <p:spPr>
          <a:xfrm>
            <a:off x="8029400" y="6356350"/>
            <a:ext cx="1151112" cy="457200"/>
          </a:xfrm>
          <a:prstGeom prst="rect">
            <a:avLst/>
          </a:prstGeom>
        </p:spPr>
        <p:txBody>
          <a:bodyPr/>
          <a:lstStyle>
            <a:lvl1pPr>
              <a:defRPr sz="1100"/>
            </a:lvl1pPr>
          </a:lstStyle>
          <a:p>
            <a:r>
              <a:rPr lang="en-US" altLang="zh-TW" smtClean="0"/>
              <a:t>Lecture 04-</a:t>
            </a:r>
            <a:fld id="{A35824B7-BE95-4592-863B-9FFEB9A660D4}" type="slidenum">
              <a:rPr lang="en-US" altLang="zh-TW" smtClean="0"/>
              <a:pPr/>
              <a:t>‹#›</a:t>
            </a:fld>
            <a:endParaRPr lang="en-US" altLang="zh-TW" dirty="0"/>
          </a:p>
        </p:txBody>
      </p:sp>
    </p:spTree>
  </p:cSld>
  <p:clrMap bg1="lt1" tx1="dk1" bg2="lt2" tx2="dk2" accent1="accent1" accent2="accent2" accent3="accent3" accent4="accent4" accent5="accent5" accent6="accent6" hlink="hlink" folHlink="folHlink"/>
  <p:sldLayoutIdLst>
    <p:sldLayoutId id="2147483653" r:id="rId1"/>
    <p:sldLayoutId id="2147483655" r:id="rId2"/>
    <p:sldLayoutId id="2147483656" r:id="rId3"/>
    <p:sldLayoutId id="2147483658" r:id="rId4"/>
    <p:sldLayoutId id="2147483659" r:id="rId5"/>
    <p:sldLayoutId id="2147483660" r:id="rId6"/>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61.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Microsoft_Word_97_-_2003___1.doc"/><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36.wmf"/><Relationship Id="rId9" Type="http://schemas.openxmlformats.org/officeDocument/2006/relationships/oleObject" Target="../embeddings/oleObject18.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2.wmf"/><Relationship Id="rId3" Type="http://schemas.openxmlformats.org/officeDocument/2006/relationships/oleObject" Target="../embeddings/oleObject19.bin"/><Relationship Id="rId7" Type="http://schemas.openxmlformats.org/officeDocument/2006/relationships/image" Target="../media/image39.wmf"/><Relationship Id="rId12"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21.bin"/><Relationship Id="rId11" Type="http://schemas.openxmlformats.org/officeDocument/2006/relationships/image" Target="../media/image41.wmf"/><Relationship Id="rId5" Type="http://schemas.openxmlformats.org/officeDocument/2006/relationships/oleObject" Target="../embeddings/oleObject20.bin"/><Relationship Id="rId10" Type="http://schemas.openxmlformats.org/officeDocument/2006/relationships/oleObject" Target="../embeddings/oleObject23.bin"/><Relationship Id="rId4" Type="http://schemas.openxmlformats.org/officeDocument/2006/relationships/image" Target="../media/image38.wmf"/><Relationship Id="rId9" Type="http://schemas.openxmlformats.org/officeDocument/2006/relationships/image" Target="../media/image40.w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43.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16.vml"/><Relationship Id="rId4" Type="http://schemas.openxmlformats.org/officeDocument/2006/relationships/image" Target="../media/image44.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Microsoft_Word_97_-_2003___2.doc"/><Relationship Id="rId4" Type="http://schemas.openxmlformats.org/officeDocument/2006/relationships/oleObject" Target="../embeddings/oleObject3.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images.blogcn.com/2006/3/1/9/ljczy,20060301163341.bmp"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17.vml"/><Relationship Id="rId4" Type="http://schemas.openxmlformats.org/officeDocument/2006/relationships/image" Target="../media/image46.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48.gif"/><Relationship Id="rId5" Type="http://schemas.openxmlformats.org/officeDocument/2006/relationships/slide" Target="slide2.xml"/><Relationship Id="rId4" Type="http://schemas.openxmlformats.org/officeDocument/2006/relationships/image" Target="../media/image47.wmf"/></Relationships>
</file>

<file path=ppt/slides/_rels/slide144.xml.rels><?xml version="1.0" encoding="UTF-8" standalone="yes"?>
<Relationships xmlns="http://schemas.openxmlformats.org/package/2006/relationships"><Relationship Id="rId3" Type="http://schemas.openxmlformats.org/officeDocument/2006/relationships/hyperlink" Target="http://baike.baidu.com/view/5095539.ht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hyperlink" Target="http://baike.baidu.com/view/486343.htm" TargetMode="Externa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49.wmf"/><Relationship Id="rId5" Type="http://schemas.openxmlformats.org/officeDocument/2006/relationships/oleObject" Target="../embeddings/oleObject29.bin"/><Relationship Id="rId4" Type="http://schemas.openxmlformats.org/officeDocument/2006/relationships/image" Target="../media/image50.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4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0.vml"/><Relationship Id="rId5" Type="http://schemas.openxmlformats.org/officeDocument/2006/relationships/image" Target="../media/image53.wmf"/><Relationship Id="rId4" Type="http://schemas.openxmlformats.org/officeDocument/2006/relationships/oleObject" Target="../embeddings/oleObject30.bin"/></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3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90.xml"/><Relationship Id="rId7" Type="http://schemas.openxmlformats.org/officeDocument/2006/relationships/image" Target="../media/image62.wmf"/><Relationship Id="rId12"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3.bin"/><Relationship Id="rId11" Type="http://schemas.openxmlformats.org/officeDocument/2006/relationships/image" Target="../media/image63.wmf"/><Relationship Id="rId5" Type="http://schemas.openxmlformats.org/officeDocument/2006/relationships/image" Target="../media/image61.wmf"/><Relationship Id="rId10" Type="http://schemas.openxmlformats.org/officeDocument/2006/relationships/oleObject" Target="../embeddings/oleObject36.bin"/><Relationship Id="rId4" Type="http://schemas.openxmlformats.org/officeDocument/2006/relationships/oleObject" Target="../embeddings/oleObject32.bin"/><Relationship Id="rId9" Type="http://schemas.openxmlformats.org/officeDocument/2006/relationships/oleObject" Target="../embeddings/oleObject35.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91.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9.bin"/><Relationship Id="rId11" Type="http://schemas.openxmlformats.org/officeDocument/2006/relationships/image" Target="../media/image66.wmf"/><Relationship Id="rId5" Type="http://schemas.openxmlformats.org/officeDocument/2006/relationships/image" Target="../media/image64.wmf"/><Relationship Id="rId10" Type="http://schemas.openxmlformats.org/officeDocument/2006/relationships/oleObject" Target="../embeddings/oleObject42.bin"/><Relationship Id="rId4" Type="http://schemas.openxmlformats.org/officeDocument/2006/relationships/oleObject" Target="../embeddings/oleObject38.bin"/><Relationship Id="rId9"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Microsoft_Word_97_-_2003___3.doc"/><Relationship Id="rId4" Type="http://schemas.openxmlformats.org/officeDocument/2006/relationships/oleObject" Target="../embeddings/oleObject4.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57.png"/><Relationship Id="rId5" Type="http://schemas.openxmlformats.org/officeDocument/2006/relationships/image" Target="../media/image67.wmf"/><Relationship Id="rId4" Type="http://schemas.openxmlformats.org/officeDocument/2006/relationships/oleObject" Target="../embeddings/oleObject43.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vmlDrawing" Target="../drawings/vmlDrawing25.vml"/><Relationship Id="rId5" Type="http://schemas.openxmlformats.org/officeDocument/2006/relationships/image" Target="../media/image67.wmf"/><Relationship Id="rId4" Type="http://schemas.openxmlformats.org/officeDocument/2006/relationships/oleObject" Target="../embeddings/oleObject44.bin"/></Relationships>
</file>

<file path=ppt/slides/_rels/slide1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100.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70.wmf"/><Relationship Id="rId4" Type="http://schemas.openxmlformats.org/officeDocument/2006/relationships/oleObject" Target="../embeddings/oleObject45.bin"/><Relationship Id="rId9" Type="http://schemas.openxmlformats.org/officeDocument/2006/relationships/image" Target="../media/image72.wmf"/></Relationships>
</file>

<file path=ppt/slides/_rels/slide18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101.xml"/><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73.wmf"/><Relationship Id="rId5" Type="http://schemas.openxmlformats.org/officeDocument/2006/relationships/oleObject" Target="../embeddings/oleObject48.bin"/><Relationship Id="rId4" Type="http://schemas.openxmlformats.org/officeDocument/2006/relationships/image" Target="../media/image75.emf"/></Relationships>
</file>

<file path=ppt/slides/_rels/slide18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51.bin"/><Relationship Id="rId5" Type="http://schemas.openxmlformats.org/officeDocument/2006/relationships/image" Target="../media/image78.wmf"/><Relationship Id="rId4" Type="http://schemas.openxmlformats.org/officeDocument/2006/relationships/oleObject" Target="../embeddings/oleObject50.bin"/></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04.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53.bin"/><Relationship Id="rId11" Type="http://schemas.openxmlformats.org/officeDocument/2006/relationships/image" Target="../media/image83.wmf"/><Relationship Id="rId5" Type="http://schemas.openxmlformats.org/officeDocument/2006/relationships/image" Target="../media/image80.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82.w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7.bin"/><Relationship Id="rId5" Type="http://schemas.openxmlformats.org/officeDocument/2006/relationships/image" Target="../media/image84.wmf"/><Relationship Id="rId4" Type="http://schemas.openxmlformats.org/officeDocument/2006/relationships/oleObject" Target="../embeddings/oleObject56.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vmlDrawing" Target="../drawings/vmlDrawing31.vml"/><Relationship Id="rId5" Type="http://schemas.openxmlformats.org/officeDocument/2006/relationships/image" Target="../media/image86.wmf"/><Relationship Id="rId4" Type="http://schemas.openxmlformats.org/officeDocument/2006/relationships/oleObject" Target="../embeddings/oleObject58.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vmlDrawing" Target="../drawings/vmlDrawing32.vml"/><Relationship Id="rId5" Type="http://schemas.openxmlformats.org/officeDocument/2006/relationships/image" Target="../media/image86.wmf"/><Relationship Id="rId4" Type="http://schemas.openxmlformats.org/officeDocument/2006/relationships/oleObject" Target="../embeddings/oleObject59.bin"/></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87.wmf"/><Relationship Id="rId4" Type="http://schemas.openxmlformats.org/officeDocument/2006/relationships/oleObject" Target="../embeddings/oleObject60.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88.wmf"/><Relationship Id="rId4" Type="http://schemas.openxmlformats.org/officeDocument/2006/relationships/oleObject" Target="../embeddings/oleObject61.bin"/></Relationships>
</file>

<file path=ppt/slides/_rels/slide194.xml.rels><?xml version="1.0" encoding="UTF-8" standalone="yes"?>
<Relationships xmlns="http://schemas.openxmlformats.org/package/2006/relationships"><Relationship Id="rId8" Type="http://schemas.openxmlformats.org/officeDocument/2006/relationships/oleObject" Target="../embeddings/Microsoft_Word_97_-_2003___7.doc"/><Relationship Id="rId3" Type="http://schemas.openxmlformats.org/officeDocument/2006/relationships/notesSlide" Target="../notesSlides/notesSlide114.xml"/><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89.wmf"/><Relationship Id="rId5" Type="http://schemas.openxmlformats.org/officeDocument/2006/relationships/oleObject" Target="../embeddings/Microsoft_Word_97_-_2003___6.doc"/><Relationship Id="rId4" Type="http://schemas.openxmlformats.org/officeDocument/2006/relationships/oleObject" Target="../embeddings/oleObject62.bin"/><Relationship Id="rId9" Type="http://schemas.openxmlformats.org/officeDocument/2006/relationships/image" Target="../media/image90.wmf"/></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116.xml"/><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91.wmf"/><Relationship Id="rId5" Type="http://schemas.openxmlformats.org/officeDocument/2006/relationships/oleObject" Target="../embeddings/Microsoft_Word_97_-_2003___8.doc"/><Relationship Id="rId4" Type="http://schemas.openxmlformats.org/officeDocument/2006/relationships/oleObject" Target="../embeddings/oleObject64.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9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Microsoft_Word_97_-_2003___4.doc"/><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6.xml"/><Relationship Id="rId7" Type="http://schemas.openxmlformats.org/officeDocument/2006/relationships/hyperlink" Target="demo-merge-invert.ppt"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hyperlink" Target="demo-merge-inversion.ppt" TargetMode="External"/><Relationship Id="rId5" Type="http://schemas.openxmlformats.org/officeDocument/2006/relationships/image" Target="../media/image17.wmf"/><Relationship Id="rId10" Type="http://schemas.openxmlformats.org/officeDocument/2006/relationships/image" Target="../media/image18.emf"/><Relationship Id="rId4" Type="http://schemas.openxmlformats.org/officeDocument/2006/relationships/oleObject" Target="../embeddings/oleObject6.bin"/><Relationship Id="rId9" Type="http://schemas.openxmlformats.org/officeDocument/2006/relationships/oleObject" Target="../embeddings/Microsoft_PowerPoint_97-2003_____5.ppt"/></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43.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hyperlink" Target="&#24555;&#36895;&#25490;&#24207;.swf"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23.wmf"/><Relationship Id="rId4" Type="http://schemas.openxmlformats.org/officeDocument/2006/relationships/oleObject" Target="../embeddings/oleObject11.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24.wmf"/><Relationship Id="rId4" Type="http://schemas.openxmlformats.org/officeDocument/2006/relationships/oleObject" Target="../embeddings/oleObject12.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file:///D:\BOOK\BOOK10\IMG1478.GIF"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52950" y="0"/>
            <a:ext cx="4591050" cy="6858000"/>
          </a:xfrm>
          <a:prstGeom prst="rect">
            <a:avLst/>
          </a:prstGeom>
          <a:noFill/>
          <a:ln w="9525">
            <a:noFill/>
            <a:miter lim="800000"/>
            <a:headEnd/>
            <a:tailEnd/>
          </a:ln>
        </p:spPr>
      </p:pic>
      <p:pic>
        <p:nvPicPr>
          <p:cNvPr id="7170"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0"/>
            <a:ext cx="4554538" cy="6858000"/>
          </a:xfrm>
          <a:prstGeom prst="rect">
            <a:avLst/>
          </a:prstGeom>
          <a:noFill/>
          <a:ln w="9525">
            <a:noFill/>
            <a:miter lim="800000"/>
            <a:headEnd/>
            <a:tailEnd/>
          </a:ln>
        </p:spPr>
      </p:pic>
      <p:sp>
        <p:nvSpPr>
          <p:cNvPr id="7171" name="Title 1"/>
          <p:cNvSpPr>
            <a:spLocks noGrp="1"/>
          </p:cNvSpPr>
          <p:nvPr>
            <p:ph type="ctrTitle"/>
          </p:nvPr>
        </p:nvSpPr>
        <p:spPr/>
        <p:txBody>
          <a:bodyPr/>
          <a:lstStyle/>
          <a:p>
            <a:pPr eaLnBrk="1" hangingPunct="1"/>
            <a:endParaRPr lang="zh-CN" altLang="zh-CN" smtClean="0">
              <a:ea typeface="ＭＳ Ｐゴシック" pitchFamily="34" charset="-128"/>
            </a:endParaRPr>
          </a:p>
        </p:txBody>
      </p:sp>
      <p:sp>
        <p:nvSpPr>
          <p:cNvPr id="7172" name="Subtitle 2"/>
          <p:cNvSpPr>
            <a:spLocks noGrp="1"/>
          </p:cNvSpPr>
          <p:nvPr>
            <p:ph type="subTitle" idx="1"/>
          </p:nvPr>
        </p:nvSpPr>
        <p:spPr/>
        <p:txBody>
          <a:bodyPr/>
          <a:lstStyle/>
          <a:p>
            <a:pPr eaLnBrk="1" hangingPunct="1"/>
            <a:endParaRPr lang="zh-CN" altLang="zh-CN" smtClean="0">
              <a:solidFill>
                <a:srgbClr val="898989"/>
              </a:solidFill>
              <a:ea typeface="ＭＳ Ｐゴシック" pitchFamily="34" charset="-128"/>
            </a:endParaRPr>
          </a:p>
        </p:txBody>
      </p:sp>
      <p:sp>
        <p:nvSpPr>
          <p:cNvPr id="5" name="TextBox 4"/>
          <p:cNvSpPr txBox="1"/>
          <p:nvPr/>
        </p:nvSpPr>
        <p:spPr>
          <a:xfrm>
            <a:off x="500034" y="4357694"/>
            <a:ext cx="8083238" cy="1446550"/>
          </a:xfrm>
          <a:prstGeom prst="rect">
            <a:avLst/>
          </a:prstGeom>
          <a:noFill/>
        </p:spPr>
        <p:txBody>
          <a:bodyPr wrap="none">
            <a:spAutoFit/>
          </a:bodyPr>
          <a:lstStyle/>
          <a:p>
            <a:pPr algn="ctr" fontAlgn="auto">
              <a:spcBef>
                <a:spcPts val="0"/>
              </a:spcBef>
              <a:spcAft>
                <a:spcPts val="0"/>
              </a:spcAft>
              <a:defRPr/>
            </a:pPr>
            <a:r>
              <a:rPr lang="en-US" sz="2800" dirty="0">
                <a:ln w="28575" cap="flat" cmpd="sng" algn="ctr">
                  <a:solidFill>
                    <a:schemeClr val="tx1"/>
                  </a:solidFill>
                  <a:prstDash val="solid"/>
                  <a:round/>
                  <a:headEnd type="none" w="med" len="med"/>
                  <a:tailEnd type="none" w="med" len="med"/>
                </a:ln>
                <a:solidFill>
                  <a:srgbClr val="0070C0"/>
                </a:solidFill>
                <a:latin typeface="+mn-lt"/>
                <a:ea typeface="+mn-ea"/>
              </a:rPr>
              <a:t>Welcome</a:t>
            </a:r>
            <a:r>
              <a:rPr lang="en-US" sz="2800" dirty="0">
                <a:solidFill>
                  <a:srgbClr val="00B0F0"/>
                </a:solidFill>
                <a:latin typeface="+mn-lt"/>
                <a:ea typeface="+mn-ea"/>
              </a:rPr>
              <a:t> </a:t>
            </a:r>
          </a:p>
          <a:p>
            <a:pPr algn="ctr" fontAlgn="auto">
              <a:spcBef>
                <a:spcPts val="0"/>
              </a:spcBef>
              <a:spcAft>
                <a:spcPts val="0"/>
              </a:spcAft>
              <a:defRPr/>
            </a:pPr>
            <a:r>
              <a:rPr lang="en-US" sz="2000" dirty="0">
                <a:solidFill>
                  <a:srgbClr val="C00000"/>
                </a:solidFill>
                <a:latin typeface="+mn-lt"/>
                <a:ea typeface="+mn-ea"/>
              </a:rPr>
              <a:t>to</a:t>
            </a:r>
            <a:r>
              <a:rPr lang="en-US" sz="1600" dirty="0">
                <a:latin typeface="+mn-lt"/>
                <a:ea typeface="+mn-ea"/>
              </a:rPr>
              <a:t> </a:t>
            </a:r>
          </a:p>
          <a:p>
            <a:pPr algn="ctr" fontAlgn="auto">
              <a:spcBef>
                <a:spcPts val="0"/>
              </a:spcBef>
              <a:spcAft>
                <a:spcPts val="0"/>
              </a:spcAft>
              <a:defRPr/>
            </a:pPr>
            <a:r>
              <a:rPr lang="en-US" altLang="zh-CN" sz="4000" dirty="0">
                <a:solidFill>
                  <a:srgbClr val="0E6BDC"/>
                </a:solidFill>
                <a:ea typeface="宋体" pitchFamily="2" charset="-122"/>
              </a:rPr>
              <a:t>Analysis and Design of  Algorithms</a:t>
            </a:r>
            <a:endParaRPr lang="en-US" sz="4000" dirty="0">
              <a:solidFill>
                <a:srgbClr val="0E6BDC"/>
              </a:solidFill>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85720" y="214290"/>
            <a:ext cx="7658100" cy="990600"/>
          </a:xfrm>
        </p:spPr>
        <p:txBody>
          <a:bodyPr/>
          <a:lstStyle/>
          <a:p>
            <a:pPr eaLnBrk="1" hangingPunct="1"/>
            <a:r>
              <a:rPr lang="en-US" altLang="zh-CN" sz="3600" b="1" smtClean="0">
                <a:effectLst>
                  <a:outerShdw blurRad="38100" dist="38100" dir="2700000" algn="tl">
                    <a:srgbClr val="FFFFFF"/>
                  </a:outerShdw>
                </a:effectLst>
                <a:ea typeface="宋体" pitchFamily="2" charset="-122"/>
              </a:rPr>
              <a:t>Common Recurrence Relations</a:t>
            </a:r>
            <a:endParaRPr lang="en-GB" sz="3600" b="1" smtClean="0">
              <a:effectLst>
                <a:outerShdw blurRad="38100" dist="38100" dir="2700000" algn="tl">
                  <a:srgbClr val="FFFFFF"/>
                </a:outerShdw>
              </a:effectLst>
            </a:endParaRPr>
          </a:p>
        </p:txBody>
      </p:sp>
      <p:sp>
        <p:nvSpPr>
          <p:cNvPr id="25605" name="Rectangle 3"/>
          <p:cNvSpPr>
            <a:spLocks noGrp="1" noChangeArrowheads="1"/>
          </p:cNvSpPr>
          <p:nvPr>
            <p:ph type="body" idx="1"/>
          </p:nvPr>
        </p:nvSpPr>
        <p:spPr>
          <a:xfrm>
            <a:off x="571472" y="1500174"/>
            <a:ext cx="7924800" cy="4525963"/>
          </a:xfrm>
          <a:solidFill>
            <a:srgbClr val="FFFF99"/>
          </a:solidFill>
          <a:ln w="28575">
            <a:solidFill>
              <a:schemeClr val="tx1"/>
            </a:solidFill>
          </a:ln>
        </p:spPr>
        <p:txBody>
          <a:bodyPr/>
          <a:lstStyle/>
          <a:p>
            <a:pPr eaLnBrk="1" hangingPunct="1">
              <a:lnSpc>
                <a:spcPct val="80000"/>
              </a:lnSpc>
            </a:pPr>
            <a:r>
              <a:rPr lang="en-US" altLang="zh-CN" sz="2400" smtClean="0">
                <a:ea typeface="宋体" pitchFamily="2" charset="-122"/>
              </a:rPr>
              <a:t>A recursive algorithm that examines every element before dividing and then ignores one half:</a:t>
            </a:r>
          </a:p>
          <a:p>
            <a:pPr eaLnBrk="1" hangingPunct="1">
              <a:lnSpc>
                <a:spcPct val="80000"/>
              </a:lnSpc>
              <a:buFont typeface="Wingdings" pitchFamily="2" charset="2"/>
              <a:buNone/>
            </a:pPr>
            <a:endParaRPr lang="en-US" altLang="zh-CN" sz="2400" smtClean="0">
              <a:ea typeface="宋体" pitchFamily="2" charset="-122"/>
            </a:endParaRPr>
          </a:p>
          <a:p>
            <a:pPr eaLnBrk="1" hangingPunct="1">
              <a:lnSpc>
                <a:spcPct val="80000"/>
              </a:lnSpc>
              <a:buFont typeface="Wingdings" pitchFamily="2" charset="2"/>
              <a:buNone/>
            </a:pPr>
            <a:r>
              <a:rPr lang="en-US" altLang="zh-CN" sz="2400" smtClean="0">
                <a:ea typeface="宋体" pitchFamily="2" charset="-122"/>
              </a:rPr>
              <a:t>	</a:t>
            </a:r>
            <a:r>
              <a:rPr lang="en-US" altLang="zh-CN" sz="2400" b="1" smtClean="0">
                <a:ea typeface="宋体" pitchFamily="2" charset="-122"/>
              </a:rPr>
              <a:t>T(n) = T(n/2) + n	     for n &gt;1 	with T(1) given</a:t>
            </a:r>
          </a:p>
          <a:p>
            <a:pPr eaLnBrk="1" hangingPunct="1">
              <a:lnSpc>
                <a:spcPct val="80000"/>
              </a:lnSpc>
              <a:buFont typeface="Wingdings" pitchFamily="2" charset="2"/>
              <a:buNone/>
            </a:pPr>
            <a:endParaRPr lang="en-US" altLang="zh-CN" sz="2400" b="1" smtClean="0">
              <a:ea typeface="宋体" pitchFamily="2" charset="-122"/>
            </a:endParaRPr>
          </a:p>
          <a:p>
            <a:pPr eaLnBrk="1" hangingPunct="1">
              <a:lnSpc>
                <a:spcPct val="80000"/>
              </a:lnSpc>
            </a:pPr>
            <a:r>
              <a:rPr lang="en-US" altLang="zh-CN" sz="2400" smtClean="0">
                <a:ea typeface="宋体" pitchFamily="2" charset="-122"/>
              </a:rPr>
              <a:t>A recursive algorithm that makes a linear pass through the input, before, during or after it is split into two halves then processes the two halves:</a:t>
            </a:r>
          </a:p>
          <a:p>
            <a:pPr eaLnBrk="1" hangingPunct="1">
              <a:lnSpc>
                <a:spcPct val="80000"/>
              </a:lnSpc>
              <a:buFont typeface="Wingdings" pitchFamily="2" charset="2"/>
              <a:buNone/>
            </a:pPr>
            <a:endParaRPr lang="en-US" altLang="zh-CN" sz="2400" smtClean="0">
              <a:ea typeface="宋体" pitchFamily="2" charset="-122"/>
            </a:endParaRPr>
          </a:p>
          <a:p>
            <a:pPr eaLnBrk="1" hangingPunct="1">
              <a:lnSpc>
                <a:spcPct val="80000"/>
              </a:lnSpc>
              <a:buFont typeface="Wingdings" pitchFamily="2" charset="2"/>
              <a:buNone/>
            </a:pPr>
            <a:r>
              <a:rPr lang="en-US" altLang="zh-CN" sz="2400" smtClean="0">
                <a:ea typeface="宋体" pitchFamily="2" charset="-122"/>
              </a:rPr>
              <a:t>	</a:t>
            </a:r>
            <a:r>
              <a:rPr lang="en-US" altLang="zh-CN" sz="2400" b="1" smtClean="0">
                <a:ea typeface="宋体" pitchFamily="2" charset="-122"/>
              </a:rPr>
              <a:t>T(n) = 2 T(n/2) + n   for n &gt;1	with T(1) given</a:t>
            </a:r>
            <a:endParaRPr lang="en-GB" sz="2400" b="1" smtClean="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a:t>
            </a:fld>
            <a:endParaRPr lang="en-US" altLang="zh-TW"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260648"/>
            <a:ext cx="8029575" cy="838200"/>
          </a:xfrm>
        </p:spPr>
        <p:txBody>
          <a:bodyPr/>
          <a:lstStyle/>
          <a:p>
            <a:r>
              <a:rPr lang="en-US" altLang="zh-TW" sz="3600" dirty="0" smtClean="0">
                <a:latin typeface="Arial" charset="0"/>
                <a:cs typeface="Arial" charset="0"/>
              </a:rPr>
              <a:t>Divide-and-Conquer </a:t>
            </a:r>
            <a:r>
              <a:rPr lang="en-US" altLang="zh-TW" sz="3600" dirty="0">
                <a:latin typeface="Arial" charset="0"/>
                <a:cs typeface="Arial" charset="0"/>
              </a:rPr>
              <a:t>for </a:t>
            </a:r>
            <a:r>
              <a:rPr lang="en-US" altLang="zh-TW" sz="3600" dirty="0" smtClean="0">
                <a:latin typeface="Arial" charset="0"/>
                <a:cs typeface="Arial" charset="0"/>
              </a:rPr>
              <a:t>Convex Hull</a:t>
            </a:r>
            <a:endParaRPr lang="en-US" altLang="zh-TW" sz="3600" dirty="0"/>
          </a:p>
        </p:txBody>
      </p:sp>
      <p:sp>
        <p:nvSpPr>
          <p:cNvPr id="29699" name="Rectangle 3"/>
          <p:cNvSpPr>
            <a:spLocks noGrp="1" noChangeArrowheads="1"/>
          </p:cNvSpPr>
          <p:nvPr>
            <p:ph type="body" idx="1"/>
          </p:nvPr>
        </p:nvSpPr>
        <p:spPr>
          <a:xfrm>
            <a:off x="214313" y="1268760"/>
            <a:ext cx="8643937" cy="4862165"/>
          </a:xfrm>
        </p:spPr>
        <p:txBody>
          <a:bodyPr/>
          <a:lstStyle/>
          <a:p>
            <a:pPr indent="-360000"/>
            <a:r>
              <a:rPr lang="en-US" altLang="zh-TW" sz="2400" u="sng" dirty="0">
                <a:solidFill>
                  <a:schemeClr val="hlink"/>
                </a:solidFill>
              </a:rPr>
              <a:t>Input </a:t>
            </a:r>
            <a:r>
              <a:rPr lang="en-US" altLang="zh-TW" sz="2400" dirty="0">
                <a:solidFill>
                  <a:schemeClr val="hlink"/>
                </a:solidFill>
              </a:rPr>
              <a:t>:</a:t>
            </a:r>
            <a:r>
              <a:rPr lang="en-US" altLang="zh-TW" sz="2400" dirty="0"/>
              <a:t> A set S of planar points</a:t>
            </a:r>
            <a:endParaRPr lang="en-US" altLang="zh-TW" sz="2400" dirty="0">
              <a:solidFill>
                <a:schemeClr val="hlink"/>
              </a:solidFill>
            </a:endParaRPr>
          </a:p>
          <a:p>
            <a:pPr indent="-360000"/>
            <a:r>
              <a:rPr lang="en-US" altLang="zh-TW" sz="2400" u="sng" dirty="0">
                <a:solidFill>
                  <a:schemeClr val="hlink"/>
                </a:solidFill>
              </a:rPr>
              <a:t>Output</a:t>
            </a:r>
            <a:r>
              <a:rPr lang="en-US" altLang="zh-TW" sz="2400" dirty="0">
                <a:solidFill>
                  <a:schemeClr val="hlink"/>
                </a:solidFill>
              </a:rPr>
              <a:t> :</a:t>
            </a:r>
            <a:r>
              <a:rPr lang="en-US" altLang="zh-TW" sz="2400" dirty="0"/>
              <a:t> A convex hull for S</a:t>
            </a:r>
            <a:endParaRPr lang="en-US" altLang="zh-TW" sz="2400" u="sng" dirty="0">
              <a:solidFill>
                <a:schemeClr val="hlink"/>
              </a:solidFill>
            </a:endParaRPr>
          </a:p>
          <a:p>
            <a:pPr indent="-360000">
              <a:buFont typeface="Wingdings" pitchFamily="2" charset="2"/>
              <a:buNone/>
            </a:pPr>
            <a:r>
              <a:rPr lang="en-US" altLang="zh-TW" sz="2400" u="sng" dirty="0">
                <a:solidFill>
                  <a:schemeClr val="hlink"/>
                </a:solidFill>
              </a:rPr>
              <a:t>Step 1:</a:t>
            </a:r>
            <a:r>
              <a:rPr lang="en-US" altLang="zh-TW" sz="2400" dirty="0"/>
              <a:t> If S contains no more than five points, use exhaustive searching to find the convex hull and return.</a:t>
            </a:r>
            <a:endParaRPr lang="en-US" altLang="zh-TW" sz="2400" u="sng" dirty="0">
              <a:solidFill>
                <a:schemeClr val="hlink"/>
              </a:solidFill>
            </a:endParaRPr>
          </a:p>
          <a:p>
            <a:pPr indent="-360000">
              <a:buFont typeface="Wingdings" pitchFamily="2" charset="2"/>
              <a:buNone/>
            </a:pPr>
            <a:r>
              <a:rPr lang="en-US" altLang="zh-TW" sz="2400" u="sng" dirty="0">
                <a:solidFill>
                  <a:schemeClr val="hlink"/>
                </a:solidFill>
              </a:rPr>
              <a:t>Step 2:</a:t>
            </a:r>
            <a:r>
              <a:rPr lang="en-US" altLang="zh-TW" sz="2400" dirty="0"/>
              <a:t> Find a median line perpendicular to the X-axis which </a:t>
            </a:r>
            <a:r>
              <a:rPr lang="en-US" altLang="zh-TW" sz="2400" u="sng" dirty="0">
                <a:solidFill>
                  <a:schemeClr val="hlink"/>
                </a:solidFill>
              </a:rPr>
              <a:t>divides</a:t>
            </a:r>
            <a:r>
              <a:rPr lang="en-US" altLang="zh-TW" sz="2400" dirty="0"/>
              <a:t> S into S</a:t>
            </a:r>
            <a:r>
              <a:rPr lang="en-US" altLang="zh-TW" sz="2400" baseline="-30000" dirty="0">
                <a:latin typeface="Arial" charset="0"/>
                <a:cs typeface="Arial" charset="0"/>
              </a:rPr>
              <a:t>L</a:t>
            </a:r>
            <a:r>
              <a:rPr lang="en-US" altLang="zh-TW" sz="2400" dirty="0"/>
              <a:t> and S</a:t>
            </a:r>
            <a:r>
              <a:rPr lang="en-US" altLang="zh-TW" sz="2400" baseline="-30000" dirty="0">
                <a:latin typeface="Arial" charset="0"/>
              </a:rPr>
              <a:t>R</a:t>
            </a:r>
            <a:r>
              <a:rPr lang="en-US" altLang="zh-TW" sz="2400" dirty="0"/>
              <a:t>, with equal sizes.</a:t>
            </a:r>
            <a:endParaRPr lang="en-US" altLang="zh-TW" sz="2400" u="sng" dirty="0"/>
          </a:p>
          <a:p>
            <a:pPr indent="-360000">
              <a:buFont typeface="Wingdings" pitchFamily="2" charset="2"/>
              <a:buNone/>
            </a:pPr>
            <a:r>
              <a:rPr lang="en-US" altLang="zh-TW" sz="2400" u="sng" dirty="0">
                <a:solidFill>
                  <a:schemeClr val="hlink"/>
                </a:solidFill>
              </a:rPr>
              <a:t>Step 3:</a:t>
            </a:r>
            <a:r>
              <a:rPr lang="en-US" altLang="zh-TW" sz="2400" dirty="0"/>
              <a:t> </a:t>
            </a:r>
            <a:r>
              <a:rPr lang="en-US" altLang="zh-TW" sz="2400" u="sng" dirty="0">
                <a:solidFill>
                  <a:schemeClr val="hlink"/>
                </a:solidFill>
              </a:rPr>
              <a:t>Recursively</a:t>
            </a:r>
            <a:r>
              <a:rPr lang="en-US" altLang="zh-TW" sz="2400" dirty="0"/>
              <a:t> construct convex hulls for S</a:t>
            </a:r>
            <a:r>
              <a:rPr lang="en-US" altLang="zh-TW" sz="2400" baseline="-30000" dirty="0">
                <a:latin typeface="Arial" charset="0"/>
                <a:cs typeface="Arial" charset="0"/>
              </a:rPr>
              <a:t>L</a:t>
            </a:r>
            <a:r>
              <a:rPr lang="en-US" altLang="zh-TW" sz="2400" dirty="0"/>
              <a:t> and S</a:t>
            </a:r>
            <a:r>
              <a:rPr lang="en-US" altLang="zh-TW" sz="2400" baseline="-30000" dirty="0">
                <a:latin typeface="Arial" charset="0"/>
              </a:rPr>
              <a:t>R</a:t>
            </a:r>
            <a:r>
              <a:rPr lang="en-US" altLang="zh-TW" sz="2400" dirty="0"/>
              <a:t>, denoted as Hull(S</a:t>
            </a:r>
            <a:r>
              <a:rPr lang="en-US" altLang="zh-TW" sz="2400" baseline="-30000" dirty="0">
                <a:latin typeface="Arial" charset="0"/>
                <a:cs typeface="Arial" charset="0"/>
              </a:rPr>
              <a:t>L</a:t>
            </a:r>
            <a:r>
              <a:rPr lang="en-US" altLang="zh-TW" sz="2400" dirty="0"/>
              <a:t>) and Hull(S</a:t>
            </a:r>
            <a:r>
              <a:rPr lang="en-US" altLang="zh-TW" sz="2400" baseline="-30000" dirty="0">
                <a:latin typeface="Arial" charset="0"/>
              </a:rPr>
              <a:t>R</a:t>
            </a:r>
            <a:r>
              <a:rPr lang="en-US" altLang="zh-TW" sz="2400" dirty="0"/>
              <a:t>), respectively</a:t>
            </a:r>
            <a:r>
              <a:rPr lang="en-US" altLang="zh-TW" sz="2400" dirty="0" smtClean="0"/>
              <a:t>.</a:t>
            </a:r>
          </a:p>
          <a:p>
            <a:pPr indent="-360000">
              <a:buNone/>
            </a:pPr>
            <a:r>
              <a:rPr lang="en-US" altLang="zh-TW" sz="2400" u="sng" dirty="0">
                <a:solidFill>
                  <a:schemeClr val="hlink"/>
                </a:solidFill>
              </a:rPr>
              <a:t>Step 4:</a:t>
            </a:r>
            <a:r>
              <a:rPr lang="en-US" altLang="zh-TW" sz="2400" dirty="0"/>
              <a:t> Apply the merging procedure to </a:t>
            </a:r>
            <a:r>
              <a:rPr lang="en-US" altLang="zh-TW" sz="2400" u="sng" dirty="0">
                <a:solidFill>
                  <a:schemeClr val="hlink"/>
                </a:solidFill>
              </a:rPr>
              <a:t>merge</a:t>
            </a:r>
            <a:r>
              <a:rPr lang="en-US" altLang="zh-TW" sz="2400" dirty="0"/>
              <a:t> Hull(S</a:t>
            </a:r>
            <a:r>
              <a:rPr lang="en-US" altLang="zh-TW" sz="2400" baseline="-30000" dirty="0">
                <a:latin typeface="Arial" charset="0"/>
                <a:cs typeface="Arial" charset="0"/>
              </a:rPr>
              <a:t>L</a:t>
            </a:r>
            <a:r>
              <a:rPr lang="en-US" altLang="zh-TW" sz="2400" dirty="0"/>
              <a:t>) and Hull(S</a:t>
            </a:r>
            <a:r>
              <a:rPr lang="en-US" altLang="zh-TW" sz="2400" baseline="-30000" dirty="0">
                <a:latin typeface="Arial" charset="0"/>
              </a:rPr>
              <a:t>R</a:t>
            </a:r>
            <a:r>
              <a:rPr lang="en-US" altLang="zh-TW" sz="2400" dirty="0"/>
              <a:t>) together to form a convex hull. </a:t>
            </a:r>
          </a:p>
          <a:p>
            <a:pPr indent="-360000">
              <a:buFont typeface="Wingdings" pitchFamily="2" charset="2"/>
              <a:buNone/>
            </a:pPr>
            <a:endParaRPr lang="en-US" altLang="zh-TW" sz="2400" dirty="0">
              <a:solidFill>
                <a:schemeClr val="hlink"/>
              </a:solidFill>
            </a:endParaRPr>
          </a:p>
          <a:p>
            <a:pPr indent="-360000">
              <a:buFont typeface="Wingdings" pitchFamily="2" charset="2"/>
              <a:buNone/>
            </a:pPr>
            <a:endParaRPr lang="en-US" altLang="zh-TW" sz="2000" dirty="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100</a:t>
            </a:fld>
            <a:endParaRPr lang="en-US" altLang="zh-TW" dirty="0"/>
          </a:p>
        </p:txBody>
      </p:sp>
    </p:spTree>
    <p:extLst>
      <p:ext uri="{BB962C8B-B14F-4D97-AF65-F5344CB8AC3E}">
        <p14:creationId xmlns:p14="http://schemas.microsoft.com/office/powerpoint/2010/main" val="2487826456"/>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214282" y="1000108"/>
            <a:ext cx="8929718" cy="3800492"/>
          </a:xfrm>
        </p:spPr>
        <p:txBody>
          <a:bodyPr/>
          <a:lstStyle/>
          <a:p>
            <a:r>
              <a:rPr lang="en-US" altLang="zh-TW" sz="2400" dirty="0"/>
              <a:t>The divide-and-conquer strategy to solve the problem: </a:t>
            </a:r>
          </a:p>
        </p:txBody>
      </p:sp>
      <p:sp>
        <p:nvSpPr>
          <p:cNvPr id="25605" name="Rectangle 5"/>
          <p:cNvSpPr>
            <a:spLocks noChangeArrowheads="1"/>
          </p:cNvSpPr>
          <p:nvPr/>
        </p:nvSpPr>
        <p:spPr bwMode="auto">
          <a:xfrm>
            <a:off x="1933575" y="1966913"/>
            <a:ext cx="9144000" cy="0"/>
          </a:xfrm>
          <a:prstGeom prst="rect">
            <a:avLst/>
          </a:prstGeom>
          <a:noFill/>
          <a:ln w="9525">
            <a:noFill/>
            <a:miter lim="800000"/>
            <a:headEnd/>
            <a:tailEnd/>
          </a:ln>
          <a:effectLst/>
        </p:spPr>
        <p:txBody>
          <a:bodyPr>
            <a:spAutoFit/>
          </a:bodyPr>
          <a:lstStyle/>
          <a:p>
            <a:endParaRPr lang="zh-CN" altLang="en-US"/>
          </a:p>
        </p:txBody>
      </p:sp>
      <p:pic>
        <p:nvPicPr>
          <p:cNvPr id="25604" name="Picture 4"/>
          <p:cNvPicPr>
            <a:picLocks noChangeAspect="1" noChangeArrowheads="1"/>
          </p:cNvPicPr>
          <p:nvPr/>
        </p:nvPicPr>
        <p:blipFill>
          <a:blip r:embed="rId3" cstate="print"/>
          <a:srcRect/>
          <a:stretch>
            <a:fillRect/>
          </a:stretch>
        </p:blipFill>
        <p:spPr bwMode="auto">
          <a:xfrm>
            <a:off x="571472" y="1785926"/>
            <a:ext cx="8077200" cy="4452938"/>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101</a:t>
            </a:fld>
            <a:endParaRPr lang="en-US" altLang="zh-TW" dirty="0"/>
          </a:p>
        </p:txBody>
      </p:sp>
      <p:sp>
        <p:nvSpPr>
          <p:cNvPr id="6" name="Rectangle 2"/>
          <p:cNvSpPr>
            <a:spLocks noGrp="1" noChangeArrowheads="1"/>
          </p:cNvSpPr>
          <p:nvPr>
            <p:ph type="title"/>
          </p:nvPr>
        </p:nvSpPr>
        <p:spPr>
          <a:xfrm>
            <a:off x="0" y="260648"/>
            <a:ext cx="8029575" cy="838200"/>
          </a:xfrm>
        </p:spPr>
        <p:txBody>
          <a:bodyPr/>
          <a:lstStyle/>
          <a:p>
            <a:r>
              <a:rPr lang="en-US" altLang="zh-TW" sz="3600" dirty="0" smtClean="0">
                <a:latin typeface="Arial" charset="0"/>
                <a:cs typeface="Arial" charset="0"/>
              </a:rPr>
              <a:t>Divide-and-Conquer </a:t>
            </a:r>
            <a:r>
              <a:rPr lang="en-US" altLang="zh-TW" sz="3600" dirty="0">
                <a:latin typeface="Arial" charset="0"/>
                <a:cs typeface="Arial" charset="0"/>
              </a:rPr>
              <a:t>for </a:t>
            </a:r>
            <a:r>
              <a:rPr lang="en-US" altLang="zh-TW" sz="3600" dirty="0" smtClean="0">
                <a:latin typeface="Arial" charset="0"/>
                <a:cs typeface="Arial" charset="0"/>
              </a:rPr>
              <a:t>Convex Hull</a:t>
            </a:r>
            <a:endParaRPr lang="en-US" altLang="zh-TW" sz="36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304800" y="1071546"/>
            <a:ext cx="7772400" cy="3652854"/>
          </a:xfrm>
        </p:spPr>
        <p:txBody>
          <a:bodyPr/>
          <a:lstStyle/>
          <a:p>
            <a:pPr marL="609600" indent="-609600">
              <a:lnSpc>
                <a:spcPct val="90000"/>
              </a:lnSpc>
            </a:pPr>
            <a:r>
              <a:rPr lang="en-US" altLang="zh-TW" sz="2800" u="sng" dirty="0"/>
              <a:t>The merging procedure:</a:t>
            </a:r>
            <a:r>
              <a:rPr lang="en-US" altLang="zh-TW" sz="2400" dirty="0"/>
              <a:t> </a:t>
            </a:r>
          </a:p>
          <a:p>
            <a:pPr marL="609600" indent="-609600">
              <a:lnSpc>
                <a:spcPct val="90000"/>
              </a:lnSpc>
              <a:buSzTx/>
              <a:buFont typeface="Wingdings" pitchFamily="2" charset="2"/>
              <a:buAutoNum type="arabicPeriod"/>
            </a:pPr>
            <a:r>
              <a:rPr lang="en-US" altLang="zh-TW" sz="2400" dirty="0"/>
              <a:t>Select an </a:t>
            </a:r>
            <a:r>
              <a:rPr lang="en-US" altLang="zh-TW" sz="2400" u="sng" dirty="0">
                <a:solidFill>
                  <a:schemeClr val="hlink"/>
                </a:solidFill>
              </a:rPr>
              <a:t>interior point</a:t>
            </a:r>
            <a:r>
              <a:rPr lang="en-US" altLang="zh-TW" sz="2400" dirty="0"/>
              <a:t> p.</a:t>
            </a:r>
          </a:p>
          <a:p>
            <a:pPr marL="609600" indent="-609600">
              <a:lnSpc>
                <a:spcPct val="90000"/>
              </a:lnSpc>
              <a:buSzTx/>
              <a:buFont typeface="Wingdings" pitchFamily="2" charset="2"/>
              <a:buAutoNum type="arabicPeriod"/>
            </a:pPr>
            <a:r>
              <a:rPr lang="en-US" altLang="zh-TW" sz="2400" dirty="0"/>
              <a:t>There are 3 sequences of points which have increasing polar angles with respect to p.</a:t>
            </a:r>
          </a:p>
          <a:p>
            <a:pPr marL="609600" indent="-609600">
              <a:lnSpc>
                <a:spcPct val="90000"/>
              </a:lnSpc>
              <a:buFont typeface="Wingdings" pitchFamily="2" charset="2"/>
              <a:buNone/>
            </a:pPr>
            <a:r>
              <a:rPr lang="en-US" altLang="zh-TW" sz="2400" dirty="0"/>
              <a:t>	(1) g, h, </a:t>
            </a:r>
            <a:r>
              <a:rPr lang="en-US" altLang="zh-TW" sz="2400" dirty="0" err="1"/>
              <a:t>i</a:t>
            </a:r>
            <a:r>
              <a:rPr lang="en-US" altLang="zh-TW" sz="2400" dirty="0"/>
              <a:t>, j, k</a:t>
            </a:r>
          </a:p>
          <a:p>
            <a:pPr marL="609600" indent="-609600">
              <a:lnSpc>
                <a:spcPct val="90000"/>
              </a:lnSpc>
              <a:buFont typeface="Wingdings" pitchFamily="2" charset="2"/>
              <a:buNone/>
            </a:pPr>
            <a:r>
              <a:rPr lang="en-US" altLang="zh-TW" sz="2400" dirty="0"/>
              <a:t>	(2) a, b, c, d</a:t>
            </a:r>
          </a:p>
          <a:p>
            <a:pPr marL="609600" indent="-609600">
              <a:lnSpc>
                <a:spcPct val="90000"/>
              </a:lnSpc>
              <a:buFont typeface="Wingdings" pitchFamily="2" charset="2"/>
              <a:buNone/>
            </a:pPr>
            <a:r>
              <a:rPr lang="en-US" altLang="zh-TW" sz="2400" dirty="0"/>
              <a:t>	(3) f, e</a:t>
            </a:r>
          </a:p>
          <a:p>
            <a:pPr marL="609600" indent="-609600">
              <a:lnSpc>
                <a:spcPct val="90000"/>
              </a:lnSpc>
              <a:buSzTx/>
              <a:buFont typeface="Wingdings" pitchFamily="2" charset="2"/>
              <a:buAutoNum type="arabicPeriod" startAt="3"/>
            </a:pPr>
            <a:r>
              <a:rPr lang="en-US" altLang="zh-TW" sz="2400" u="sng" dirty="0">
                <a:solidFill>
                  <a:schemeClr val="hlink"/>
                </a:solidFill>
              </a:rPr>
              <a:t>Merge </a:t>
            </a:r>
            <a:r>
              <a:rPr lang="en-US" altLang="zh-TW" sz="2400" dirty="0"/>
              <a:t>these 3 sequences into 1 sequence:</a:t>
            </a:r>
          </a:p>
          <a:p>
            <a:pPr marL="609600" indent="-609600">
              <a:lnSpc>
                <a:spcPct val="90000"/>
              </a:lnSpc>
              <a:buFont typeface="Wingdings" pitchFamily="2" charset="2"/>
              <a:buNone/>
            </a:pPr>
            <a:r>
              <a:rPr lang="en-US" altLang="zh-TW" sz="2400" dirty="0"/>
              <a:t>	g, h, a, b, f, c, e, d, </a:t>
            </a:r>
            <a:r>
              <a:rPr lang="en-US" altLang="zh-TW" sz="2400" dirty="0" err="1"/>
              <a:t>i</a:t>
            </a:r>
            <a:r>
              <a:rPr lang="en-US" altLang="zh-TW" sz="2400" dirty="0"/>
              <a:t>, j, k.</a:t>
            </a:r>
          </a:p>
          <a:p>
            <a:pPr marL="609600" indent="-609600">
              <a:lnSpc>
                <a:spcPct val="90000"/>
              </a:lnSpc>
              <a:buSzTx/>
              <a:buFont typeface="Wingdings" pitchFamily="2" charset="2"/>
              <a:buAutoNum type="arabicPeriod" startAt="4"/>
            </a:pPr>
            <a:r>
              <a:rPr lang="en-US" altLang="zh-TW" sz="2400" dirty="0"/>
              <a:t>Apply </a:t>
            </a:r>
            <a:r>
              <a:rPr lang="en-US" altLang="zh-TW" sz="2400" u="sng" dirty="0">
                <a:solidFill>
                  <a:schemeClr val="hlink"/>
                </a:solidFill>
              </a:rPr>
              <a:t>Graham scan</a:t>
            </a:r>
            <a:r>
              <a:rPr lang="en-US" altLang="zh-TW" sz="2400" dirty="0"/>
              <a:t> to examine the points one by one and eliminate the points which cause </a:t>
            </a:r>
            <a:r>
              <a:rPr lang="en-US" altLang="zh-TW" sz="2400" u="sng" dirty="0">
                <a:solidFill>
                  <a:schemeClr val="hlink"/>
                </a:solidFill>
              </a:rPr>
              <a:t>reflexive angles</a:t>
            </a:r>
            <a:r>
              <a:rPr lang="en-US" altLang="zh-TW" sz="2400" dirty="0"/>
              <a:t>.</a:t>
            </a:r>
          </a:p>
          <a:p>
            <a:pPr marL="609600" indent="-609600">
              <a:lnSpc>
                <a:spcPct val="90000"/>
              </a:lnSpc>
              <a:buFont typeface="Wingdings" pitchFamily="2" charset="2"/>
              <a:buNone/>
            </a:pPr>
            <a:r>
              <a:rPr lang="en-US" altLang="zh-TW" sz="2000" dirty="0">
                <a:solidFill>
                  <a:srgbClr val="00CC00"/>
                </a:solidFill>
              </a:rPr>
              <a:t>                     </a:t>
            </a:r>
            <a:r>
              <a:rPr lang="en-US" altLang="zh-TW" sz="1800" dirty="0">
                <a:solidFill>
                  <a:srgbClr val="00CC00"/>
                </a:solidFill>
              </a:rPr>
              <a:t>(See the example on the next page.)</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102</a:t>
            </a:fld>
            <a:endParaRPr lang="en-US" altLang="zh-TW" dirty="0"/>
          </a:p>
        </p:txBody>
      </p:sp>
      <p:sp>
        <p:nvSpPr>
          <p:cNvPr id="4" name="Rectangle 2"/>
          <p:cNvSpPr>
            <a:spLocks noGrp="1" noChangeArrowheads="1"/>
          </p:cNvSpPr>
          <p:nvPr>
            <p:ph type="title"/>
          </p:nvPr>
        </p:nvSpPr>
        <p:spPr>
          <a:xfrm>
            <a:off x="0" y="260648"/>
            <a:ext cx="8029575" cy="838200"/>
          </a:xfrm>
        </p:spPr>
        <p:txBody>
          <a:bodyPr/>
          <a:lstStyle/>
          <a:p>
            <a:r>
              <a:rPr lang="en-US" altLang="zh-TW" sz="3600" dirty="0" smtClean="0">
                <a:latin typeface="Arial" charset="0"/>
                <a:cs typeface="Arial" charset="0"/>
              </a:rPr>
              <a:t>Divide-and-Conquer </a:t>
            </a:r>
            <a:r>
              <a:rPr lang="en-US" altLang="zh-TW" sz="3600" dirty="0">
                <a:latin typeface="Arial" charset="0"/>
                <a:cs typeface="Arial" charset="0"/>
              </a:rPr>
              <a:t>for </a:t>
            </a:r>
            <a:r>
              <a:rPr lang="en-US" altLang="zh-TW" sz="3600" dirty="0" smtClean="0">
                <a:latin typeface="Arial" charset="0"/>
                <a:cs typeface="Arial" charset="0"/>
              </a:rPr>
              <a:t>Convex Hull</a:t>
            </a:r>
            <a:endParaRPr lang="en-US" altLang="zh-TW" sz="36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571472" y="1000108"/>
            <a:ext cx="7772400" cy="4114800"/>
          </a:xfrm>
        </p:spPr>
        <p:txBody>
          <a:bodyPr/>
          <a:lstStyle/>
          <a:p>
            <a:r>
              <a:rPr lang="en-US" altLang="zh-TW" sz="2400" dirty="0"/>
              <a:t>e.g. points b and f need to be deleted. </a:t>
            </a:r>
          </a:p>
          <a:p>
            <a:endParaRPr lang="en-US" altLang="zh-TW" sz="2400" dirty="0"/>
          </a:p>
        </p:txBody>
      </p:sp>
      <p:pic>
        <p:nvPicPr>
          <p:cNvPr id="28676" name="Picture 4"/>
          <p:cNvPicPr>
            <a:picLocks noChangeAspect="1" noChangeArrowheads="1"/>
          </p:cNvPicPr>
          <p:nvPr/>
        </p:nvPicPr>
        <p:blipFill>
          <a:blip r:embed="rId3" cstate="print"/>
          <a:srcRect/>
          <a:stretch>
            <a:fillRect/>
          </a:stretch>
        </p:blipFill>
        <p:spPr bwMode="auto">
          <a:xfrm>
            <a:off x="838200" y="1371600"/>
            <a:ext cx="3505200" cy="2652713"/>
          </a:xfrm>
          <a:prstGeom prst="rect">
            <a:avLst/>
          </a:prstGeom>
          <a:noFill/>
        </p:spPr>
      </p:pic>
      <p:sp>
        <p:nvSpPr>
          <p:cNvPr id="28678" name="Rectangle 6"/>
          <p:cNvSpPr>
            <a:spLocks noChangeArrowheads="1"/>
          </p:cNvSpPr>
          <p:nvPr/>
        </p:nvSpPr>
        <p:spPr bwMode="auto">
          <a:xfrm>
            <a:off x="2257425" y="2133600"/>
            <a:ext cx="9144000" cy="0"/>
          </a:xfrm>
          <a:prstGeom prst="rect">
            <a:avLst/>
          </a:prstGeom>
          <a:noFill/>
          <a:ln w="9525">
            <a:noFill/>
            <a:miter lim="800000"/>
            <a:headEnd/>
            <a:tailEnd/>
          </a:ln>
          <a:effectLst/>
        </p:spPr>
        <p:txBody>
          <a:bodyPr>
            <a:spAutoFit/>
          </a:bodyPr>
          <a:lstStyle/>
          <a:p>
            <a:endParaRPr lang="zh-CN" altLang="en-US"/>
          </a:p>
        </p:txBody>
      </p:sp>
      <p:pic>
        <p:nvPicPr>
          <p:cNvPr id="28677" name="Picture 5"/>
          <p:cNvPicPr>
            <a:picLocks noChangeAspect="1" noChangeArrowheads="1"/>
          </p:cNvPicPr>
          <p:nvPr/>
        </p:nvPicPr>
        <p:blipFill>
          <a:blip r:embed="rId4" cstate="print"/>
          <a:srcRect/>
          <a:stretch>
            <a:fillRect/>
          </a:stretch>
        </p:blipFill>
        <p:spPr bwMode="auto">
          <a:xfrm>
            <a:off x="4214810" y="2500306"/>
            <a:ext cx="4800600" cy="3457575"/>
          </a:xfrm>
          <a:prstGeom prst="rect">
            <a:avLst/>
          </a:prstGeom>
          <a:noFill/>
        </p:spPr>
      </p:pic>
      <p:sp>
        <p:nvSpPr>
          <p:cNvPr id="28679" name="Text Box 7"/>
          <p:cNvSpPr txBox="1">
            <a:spLocks noChangeArrowheads="1"/>
          </p:cNvSpPr>
          <p:nvPr/>
        </p:nvSpPr>
        <p:spPr bwMode="auto">
          <a:xfrm>
            <a:off x="5562600" y="2667000"/>
            <a:ext cx="1752600" cy="457200"/>
          </a:xfrm>
          <a:prstGeom prst="rect">
            <a:avLst/>
          </a:prstGeom>
          <a:noFill/>
          <a:ln w="9525">
            <a:noFill/>
            <a:miter lim="800000"/>
            <a:headEnd/>
            <a:tailEnd/>
          </a:ln>
          <a:effectLst/>
        </p:spPr>
        <p:txBody>
          <a:bodyPr>
            <a:spAutoFit/>
          </a:bodyPr>
          <a:lstStyle/>
          <a:p>
            <a:pPr>
              <a:spcBef>
                <a:spcPct val="50000"/>
              </a:spcBef>
            </a:pPr>
            <a:r>
              <a:rPr lang="en-US" altLang="zh-TW"/>
              <a:t>Final result: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103</a:t>
            </a:fld>
            <a:endParaRPr lang="en-US" altLang="zh-TW" dirty="0"/>
          </a:p>
        </p:txBody>
      </p:sp>
      <p:sp>
        <p:nvSpPr>
          <p:cNvPr id="8" name="Rectangle 2"/>
          <p:cNvSpPr>
            <a:spLocks noGrp="1" noChangeArrowheads="1"/>
          </p:cNvSpPr>
          <p:nvPr>
            <p:ph type="title"/>
          </p:nvPr>
        </p:nvSpPr>
        <p:spPr>
          <a:xfrm>
            <a:off x="0" y="260648"/>
            <a:ext cx="8029575" cy="838200"/>
          </a:xfrm>
        </p:spPr>
        <p:txBody>
          <a:bodyPr/>
          <a:lstStyle/>
          <a:p>
            <a:r>
              <a:rPr lang="en-US" altLang="zh-TW" sz="3600" dirty="0" smtClean="0">
                <a:latin typeface="Arial" charset="0"/>
                <a:cs typeface="Arial" charset="0"/>
              </a:rPr>
              <a:t>Divide-and-Conquer </a:t>
            </a:r>
            <a:r>
              <a:rPr lang="en-US" altLang="zh-TW" sz="3600" dirty="0">
                <a:latin typeface="Arial" charset="0"/>
                <a:cs typeface="Arial" charset="0"/>
              </a:rPr>
              <a:t>for </a:t>
            </a:r>
            <a:r>
              <a:rPr lang="en-US" altLang="zh-TW" sz="3600" dirty="0" smtClean="0">
                <a:latin typeface="Arial" charset="0"/>
                <a:cs typeface="Arial" charset="0"/>
              </a:rPr>
              <a:t>Convex Hull</a:t>
            </a:r>
            <a:endParaRPr lang="en-US" altLang="zh-TW" sz="36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Graham Scan</a:t>
            </a:r>
          </a:p>
        </p:txBody>
      </p:sp>
      <p:sp>
        <p:nvSpPr>
          <p:cNvPr id="2" name="内容占位符 1"/>
          <p:cNvSpPr>
            <a:spLocks noGrp="1"/>
          </p:cNvSpPr>
          <p:nvPr>
            <p:ph idx="1"/>
          </p:nvPr>
        </p:nvSpPr>
        <p:spPr/>
        <p:txBody>
          <a:bodyPr/>
          <a:lstStyle/>
          <a:p>
            <a:r>
              <a:rPr lang="zh-CN" altLang="en-US" sz="2000" dirty="0"/>
              <a:t>在所有点中选取</a:t>
            </a:r>
            <a:r>
              <a:rPr lang="en-US" altLang="zh-CN" sz="2000" dirty="0"/>
              <a:t>y</a:t>
            </a:r>
            <a:r>
              <a:rPr lang="zh-CN" altLang="en-US" sz="2000" dirty="0"/>
              <a:t>坐标最小的一点</a:t>
            </a:r>
            <a:r>
              <a:rPr lang="en-US" altLang="zh-CN" sz="2000" dirty="0"/>
              <a:t>H</a:t>
            </a:r>
            <a:r>
              <a:rPr lang="zh-CN" altLang="en-US" sz="2000" dirty="0"/>
              <a:t>，当作基点。如果存在多个点的</a:t>
            </a:r>
            <a:r>
              <a:rPr lang="en-US" altLang="zh-CN" sz="2000" dirty="0"/>
              <a:t>y</a:t>
            </a:r>
            <a:r>
              <a:rPr lang="zh-CN" altLang="en-US" sz="2000" dirty="0"/>
              <a:t>坐标都为最小值，则选取</a:t>
            </a:r>
            <a:r>
              <a:rPr lang="en-US" altLang="zh-CN" sz="2000" dirty="0"/>
              <a:t>x</a:t>
            </a:r>
            <a:r>
              <a:rPr lang="zh-CN" altLang="en-US" sz="2000" dirty="0"/>
              <a:t>坐标最小的一点。坐标相同的点应排除。然后按照其它各点</a:t>
            </a:r>
            <a:r>
              <a:rPr lang="en-US" altLang="zh-CN" sz="2000" dirty="0"/>
              <a:t>p</a:t>
            </a:r>
            <a:r>
              <a:rPr lang="zh-CN" altLang="en-US" sz="2000" dirty="0"/>
              <a:t>和基点构成的向量</a:t>
            </a:r>
            <a:r>
              <a:rPr lang="en-US" altLang="zh-CN" sz="2000" dirty="0"/>
              <a:t>&lt;</a:t>
            </a:r>
            <a:r>
              <a:rPr lang="en-US" altLang="zh-CN" sz="2000" dirty="0" err="1"/>
              <a:t>H,p</a:t>
            </a:r>
            <a:r>
              <a:rPr lang="en-US" altLang="zh-CN" sz="2000" dirty="0"/>
              <a:t>&gt;</a:t>
            </a:r>
            <a:r>
              <a:rPr lang="zh-CN" altLang="en-US" sz="2000" dirty="0"/>
              <a:t>与</a:t>
            </a:r>
            <a:r>
              <a:rPr lang="en-US" altLang="zh-CN" sz="2000" dirty="0"/>
              <a:t>x</a:t>
            </a:r>
            <a:r>
              <a:rPr lang="zh-CN" altLang="en-US" sz="2000" dirty="0"/>
              <a:t>轴的夹角进行排序，夹角由大至小进行顺时针扫描，反之则进行逆时针扫描。实现中无需求得夹角，只需根据向量的内积公式求出向量的模即可。以下图为例，基点为</a:t>
            </a:r>
            <a:r>
              <a:rPr lang="en-US" altLang="zh-CN" sz="2000" dirty="0"/>
              <a:t>H</a:t>
            </a:r>
            <a:r>
              <a:rPr lang="zh-CN" altLang="en-US" sz="2000" dirty="0"/>
              <a:t>，根据夹角由小至大排序后依次为</a:t>
            </a:r>
            <a:r>
              <a:rPr lang="en-US" altLang="zh-CN" sz="2000" dirty="0"/>
              <a:t>H</a:t>
            </a:r>
            <a:r>
              <a:rPr lang="zh-CN" altLang="en-US" sz="2000" dirty="0"/>
              <a:t>，</a:t>
            </a:r>
            <a:r>
              <a:rPr lang="en-US" altLang="zh-CN" sz="2000" dirty="0"/>
              <a:t>K</a:t>
            </a:r>
            <a:r>
              <a:rPr lang="zh-CN" altLang="en-US" sz="2000" dirty="0"/>
              <a:t>，</a:t>
            </a:r>
            <a:r>
              <a:rPr lang="en-US" altLang="zh-CN" sz="2000" dirty="0"/>
              <a:t>C</a:t>
            </a:r>
            <a:r>
              <a:rPr lang="zh-CN" altLang="en-US" sz="2000" dirty="0"/>
              <a:t>，</a:t>
            </a:r>
            <a:r>
              <a:rPr lang="en-US" altLang="zh-CN" sz="2000" dirty="0"/>
              <a:t>D</a:t>
            </a:r>
            <a:r>
              <a:rPr lang="zh-CN" altLang="en-US" sz="2000" dirty="0"/>
              <a:t>，</a:t>
            </a:r>
            <a:r>
              <a:rPr lang="en-US" altLang="zh-CN" sz="2000" dirty="0"/>
              <a:t>L</a:t>
            </a:r>
            <a:r>
              <a:rPr lang="zh-CN" altLang="en-US" sz="2000" dirty="0"/>
              <a:t>，</a:t>
            </a:r>
            <a:r>
              <a:rPr lang="en-US" altLang="zh-CN" sz="2000" dirty="0"/>
              <a:t>F</a:t>
            </a:r>
            <a:r>
              <a:rPr lang="zh-CN" altLang="en-US" sz="2000" dirty="0"/>
              <a:t>，</a:t>
            </a:r>
            <a:r>
              <a:rPr lang="en-US" altLang="zh-CN" sz="2000" dirty="0"/>
              <a:t>G</a:t>
            </a:r>
            <a:r>
              <a:rPr lang="zh-CN" altLang="en-US" sz="2000" dirty="0"/>
              <a:t>，</a:t>
            </a:r>
            <a:r>
              <a:rPr lang="en-US" altLang="zh-CN" sz="2000" dirty="0"/>
              <a:t>E</a:t>
            </a:r>
            <a:r>
              <a:rPr lang="zh-CN" altLang="en-US" sz="2000" dirty="0"/>
              <a:t>，</a:t>
            </a:r>
            <a:r>
              <a:rPr lang="en-US" altLang="zh-CN" sz="2000" dirty="0"/>
              <a:t>I</a:t>
            </a:r>
            <a:r>
              <a:rPr lang="zh-CN" altLang="en-US" sz="2000" dirty="0"/>
              <a:t>，</a:t>
            </a:r>
            <a:r>
              <a:rPr lang="en-US" altLang="zh-CN" sz="2000" dirty="0"/>
              <a:t>B</a:t>
            </a:r>
            <a:r>
              <a:rPr lang="zh-CN" altLang="en-US" sz="2000" dirty="0"/>
              <a:t>，</a:t>
            </a:r>
            <a:r>
              <a:rPr lang="en-US" altLang="zh-CN" sz="2000" dirty="0"/>
              <a:t>A</a:t>
            </a:r>
            <a:r>
              <a:rPr lang="zh-CN" altLang="en-US" sz="2000" dirty="0"/>
              <a:t>，</a:t>
            </a:r>
            <a:r>
              <a:rPr lang="en-US" altLang="zh-CN" sz="2000" dirty="0"/>
              <a:t>J</a:t>
            </a:r>
            <a:r>
              <a:rPr lang="zh-CN" altLang="en-US" sz="2000" dirty="0"/>
              <a:t>。下面进行逆时针扫描。</a:t>
            </a:r>
          </a:p>
        </p:txBody>
      </p:sp>
      <p:pic>
        <p:nvPicPr>
          <p:cNvPr id="654341" name="Picture 5" descr="Fig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3356992"/>
            <a:ext cx="2600325"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104</a:t>
            </a:fld>
            <a:endParaRPr lang="en-US" altLang="zh-TW" dirty="0"/>
          </a:p>
        </p:txBody>
      </p:sp>
      <p:pic>
        <p:nvPicPr>
          <p:cNvPr id="4" name="【转载】 凸包  Andrew's Monotone Chain  Graham Scan - 1.凸包 _ Andrew's Monotone Chain _ Graham (Av636658081,P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685" y="1089889"/>
            <a:ext cx="8240629" cy="4534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282" y="214290"/>
            <a:ext cx="7772400" cy="1066800"/>
          </a:xfrm>
        </p:spPr>
        <p:txBody>
          <a:bodyPr/>
          <a:lstStyle/>
          <a:p>
            <a:pPr eaLnBrk="1" hangingPunct="1">
              <a:defRPr/>
            </a:pPr>
            <a:r>
              <a:rPr lang="en-US" b="1" dirty="0" smtClean="0">
                <a:effectLst>
                  <a:outerShdw blurRad="38100" dist="38100" dir="2700000" algn="tl">
                    <a:srgbClr val="FFFFFF"/>
                  </a:outerShdw>
                </a:effectLst>
              </a:rPr>
              <a:t>Graham Scan</a:t>
            </a:r>
          </a:p>
        </p:txBody>
      </p:sp>
      <p:sp>
        <p:nvSpPr>
          <p:cNvPr id="65541" name="Rectangle 3"/>
          <p:cNvSpPr>
            <a:spLocks noGrp="1" noChangeArrowheads="1"/>
          </p:cNvSpPr>
          <p:nvPr>
            <p:ph type="body" idx="1"/>
          </p:nvPr>
        </p:nvSpPr>
        <p:spPr>
          <a:xfrm>
            <a:off x="285720" y="1285860"/>
            <a:ext cx="8643998" cy="4495800"/>
          </a:xfrm>
          <a:solidFill>
            <a:srgbClr val="FFFF99"/>
          </a:solidFill>
        </p:spPr>
        <p:txBody>
          <a:bodyPr/>
          <a:lstStyle/>
          <a:p>
            <a:pPr eaLnBrk="1" hangingPunct="1"/>
            <a:r>
              <a:rPr lang="zh-CN" altLang="en-US" sz="2000" dirty="0"/>
              <a:t> 线段</a:t>
            </a:r>
            <a:r>
              <a:rPr lang="en-US" altLang="zh-CN" sz="2000" dirty="0"/>
              <a:t>&lt;H, K&gt;</a:t>
            </a:r>
            <a:r>
              <a:rPr lang="zh-CN" altLang="en-US" sz="2000" dirty="0"/>
              <a:t>一定在凸包上，接着加入</a:t>
            </a:r>
            <a:r>
              <a:rPr lang="en-US" altLang="zh-CN" sz="2000" dirty="0"/>
              <a:t>C</a:t>
            </a:r>
            <a:r>
              <a:rPr lang="zh-CN" altLang="en-US" sz="2000" dirty="0"/>
              <a:t>。假设线段</a:t>
            </a:r>
            <a:r>
              <a:rPr lang="en-US" altLang="zh-CN" sz="2000" dirty="0"/>
              <a:t>&lt;K, C&gt;</a:t>
            </a:r>
            <a:r>
              <a:rPr lang="zh-CN" altLang="en-US" sz="2000" dirty="0"/>
              <a:t>也在凸包上，因为就</a:t>
            </a:r>
            <a:r>
              <a:rPr lang="en-US" altLang="zh-CN" sz="2000" dirty="0"/>
              <a:t>H</a:t>
            </a:r>
            <a:r>
              <a:rPr lang="zh-CN" altLang="en-US" sz="2000" dirty="0"/>
              <a:t>，</a:t>
            </a:r>
            <a:r>
              <a:rPr lang="en-US" altLang="zh-CN" sz="2000" dirty="0"/>
              <a:t>K</a:t>
            </a:r>
            <a:r>
              <a:rPr lang="zh-CN" altLang="en-US" sz="2000" dirty="0"/>
              <a:t>，</a:t>
            </a:r>
            <a:r>
              <a:rPr lang="en-US" altLang="zh-CN" sz="2000" dirty="0"/>
              <a:t>C</a:t>
            </a:r>
            <a:r>
              <a:rPr lang="zh-CN" altLang="en-US" sz="2000" dirty="0"/>
              <a:t>三点而言，它们的凸包就是由此三点所组成。但是接下来加入</a:t>
            </a:r>
            <a:r>
              <a:rPr lang="en-US" altLang="zh-CN" sz="2000" dirty="0"/>
              <a:t>D</a:t>
            </a:r>
            <a:r>
              <a:rPr lang="zh-CN" altLang="en-US" sz="2000" dirty="0"/>
              <a:t>时会发现，线段</a:t>
            </a:r>
            <a:r>
              <a:rPr lang="en-US" altLang="zh-CN" sz="2000" dirty="0"/>
              <a:t>&lt;K, D&gt;</a:t>
            </a:r>
            <a:r>
              <a:rPr lang="zh-CN" altLang="en-US" sz="2000" dirty="0"/>
              <a:t>才会在凸包上，所以将线段</a:t>
            </a:r>
            <a:r>
              <a:rPr lang="en-US" altLang="zh-CN" sz="2000" dirty="0"/>
              <a:t>&lt;K, C&gt;</a:t>
            </a:r>
            <a:r>
              <a:rPr lang="zh-CN" altLang="en-US" sz="2000" dirty="0"/>
              <a:t>排除，</a:t>
            </a:r>
            <a:r>
              <a:rPr lang="en-US" altLang="zh-CN" sz="2000" dirty="0"/>
              <a:t>C</a:t>
            </a:r>
            <a:r>
              <a:rPr lang="zh-CN" altLang="en-US" sz="2000" dirty="0"/>
              <a:t>点不可能是凸包。</a:t>
            </a:r>
            <a:endParaRPr lang="en-US" altLang="zh-CN" sz="2000" b="1" dirty="0" smtClean="0">
              <a:ea typeface="宋体" charset="-122"/>
            </a:endParaRPr>
          </a:p>
        </p:txBody>
      </p:sp>
      <p:pic>
        <p:nvPicPr>
          <p:cNvPr id="655362" name="Picture 2"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501008"/>
            <a:ext cx="2600325"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105</a:t>
            </a:fld>
            <a:endParaRPr lang="en-US" altLang="zh-TW"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282" y="214290"/>
            <a:ext cx="7772400" cy="1066800"/>
          </a:xfrm>
        </p:spPr>
        <p:txBody>
          <a:bodyPr/>
          <a:lstStyle/>
          <a:p>
            <a:pPr eaLnBrk="1" hangingPunct="1">
              <a:defRPr/>
            </a:pPr>
            <a:r>
              <a:rPr lang="en-US" b="1" dirty="0" smtClean="0">
                <a:effectLst>
                  <a:outerShdw blurRad="38100" dist="38100" dir="2700000" algn="tl">
                    <a:srgbClr val="FFFFFF"/>
                  </a:outerShdw>
                </a:effectLst>
              </a:rPr>
              <a:t>Graham Scan</a:t>
            </a:r>
          </a:p>
        </p:txBody>
      </p:sp>
      <p:sp>
        <p:nvSpPr>
          <p:cNvPr id="65541" name="Rectangle 3"/>
          <p:cNvSpPr>
            <a:spLocks noGrp="1" noChangeArrowheads="1"/>
          </p:cNvSpPr>
          <p:nvPr>
            <p:ph type="body" idx="1"/>
          </p:nvPr>
        </p:nvSpPr>
        <p:spPr>
          <a:xfrm>
            <a:off x="285720" y="1285860"/>
            <a:ext cx="8643998" cy="4495800"/>
          </a:xfrm>
          <a:solidFill>
            <a:srgbClr val="FFFF99"/>
          </a:solidFill>
        </p:spPr>
        <p:txBody>
          <a:bodyPr/>
          <a:lstStyle/>
          <a:p>
            <a:pPr eaLnBrk="1" hangingPunct="1"/>
            <a:r>
              <a:rPr lang="zh-CN" altLang="en-US" sz="2000" dirty="0"/>
              <a:t>  </a:t>
            </a:r>
            <a:r>
              <a:rPr lang="zh-CN" altLang="en-US" sz="2000" dirty="0" smtClean="0"/>
              <a:t>当</a:t>
            </a:r>
            <a:r>
              <a:rPr lang="zh-CN" altLang="en-US" sz="2000" dirty="0"/>
              <a:t>加入一点时，必须考虑到前面的线段是否会出现在凸包上。从基点开始，凸包上每条相临的线段的旋转方向应该一致，并与扫描的方向相反。如果发现新加的点使得新线段与上线段的旋转方向发生变化，则可判定上一点必然不在凸包上。实现时可用向量叉积进行判断，设新加入的点为</a:t>
            </a:r>
            <a:r>
              <a:rPr lang="en-US" altLang="zh-CN" sz="2000" dirty="0" err="1"/>
              <a:t>p</a:t>
            </a:r>
            <a:r>
              <a:rPr lang="en-US" altLang="zh-CN" sz="2000" baseline="-25000" dirty="0" err="1"/>
              <a:t>n</a:t>
            </a:r>
            <a:r>
              <a:rPr lang="en-US" altLang="zh-CN" sz="2000" baseline="-25000" dirty="0"/>
              <a:t> + 1</a:t>
            </a:r>
            <a:r>
              <a:rPr lang="zh-CN" altLang="en-US" sz="2000" dirty="0"/>
              <a:t>，上一点为</a:t>
            </a:r>
            <a:r>
              <a:rPr lang="en-US" altLang="zh-CN" sz="2000" dirty="0" err="1"/>
              <a:t>p</a:t>
            </a:r>
            <a:r>
              <a:rPr lang="en-US" altLang="zh-CN" sz="2000" baseline="-25000" dirty="0" err="1"/>
              <a:t>n</a:t>
            </a:r>
            <a:r>
              <a:rPr lang="zh-CN" altLang="en-US" sz="2000" dirty="0"/>
              <a:t>，再上一点为</a:t>
            </a:r>
            <a:r>
              <a:rPr lang="en-US" altLang="zh-CN" sz="2000" dirty="0" err="1"/>
              <a:t>p</a:t>
            </a:r>
            <a:r>
              <a:rPr lang="en-US" altLang="zh-CN" sz="2000" baseline="-25000" dirty="0" err="1"/>
              <a:t>n</a:t>
            </a:r>
            <a:r>
              <a:rPr lang="en-US" altLang="zh-CN" sz="2000" baseline="-25000" dirty="0"/>
              <a:t> - 1</a:t>
            </a:r>
            <a:r>
              <a:rPr lang="zh-CN" altLang="en-US" sz="2000" dirty="0"/>
              <a:t>。顺时针扫描时，如果向量</a:t>
            </a:r>
            <a:r>
              <a:rPr lang="en-US" altLang="zh-CN" sz="2000" dirty="0"/>
              <a:t>&lt;</a:t>
            </a:r>
            <a:r>
              <a:rPr lang="en-US" altLang="zh-CN" sz="2000" dirty="0" err="1"/>
              <a:t>p</a:t>
            </a:r>
            <a:r>
              <a:rPr lang="en-US" altLang="zh-CN" sz="2000" baseline="-25000" dirty="0" err="1"/>
              <a:t>n</a:t>
            </a:r>
            <a:r>
              <a:rPr lang="en-US" altLang="zh-CN" sz="2000" baseline="-25000" dirty="0"/>
              <a:t> - 1</a:t>
            </a:r>
            <a:r>
              <a:rPr lang="en-US" altLang="zh-CN" sz="2000" dirty="0"/>
              <a:t>, </a:t>
            </a:r>
            <a:r>
              <a:rPr lang="en-US" altLang="zh-CN" sz="2000" dirty="0" err="1"/>
              <a:t>p</a:t>
            </a:r>
            <a:r>
              <a:rPr lang="en-US" altLang="zh-CN" sz="2000" baseline="-25000" dirty="0" err="1"/>
              <a:t>n</a:t>
            </a:r>
            <a:r>
              <a:rPr lang="en-US" altLang="zh-CN" sz="2000" dirty="0"/>
              <a:t>&gt;</a:t>
            </a:r>
            <a:r>
              <a:rPr lang="zh-CN" altLang="en-US" sz="2000" dirty="0"/>
              <a:t>与</a:t>
            </a:r>
            <a:r>
              <a:rPr lang="en-US" altLang="zh-CN" sz="2000" dirty="0"/>
              <a:t>&lt;</a:t>
            </a:r>
            <a:r>
              <a:rPr lang="en-US" altLang="zh-CN" sz="2000" dirty="0" err="1"/>
              <a:t>p</a:t>
            </a:r>
            <a:r>
              <a:rPr lang="en-US" altLang="zh-CN" sz="2000" baseline="-25000" dirty="0" err="1"/>
              <a:t>n</a:t>
            </a:r>
            <a:r>
              <a:rPr lang="en-US" altLang="zh-CN" sz="2000" dirty="0"/>
              <a:t>, </a:t>
            </a:r>
            <a:r>
              <a:rPr lang="en-US" altLang="zh-CN" sz="2000" dirty="0" err="1"/>
              <a:t>p</a:t>
            </a:r>
            <a:r>
              <a:rPr lang="en-US" altLang="zh-CN" sz="2000" baseline="-25000" dirty="0" err="1"/>
              <a:t>n</a:t>
            </a:r>
            <a:r>
              <a:rPr lang="en-US" altLang="zh-CN" sz="2000" baseline="-25000" dirty="0"/>
              <a:t> + 1</a:t>
            </a:r>
            <a:r>
              <a:rPr lang="en-US" altLang="zh-CN" sz="2000" dirty="0"/>
              <a:t>&gt;</a:t>
            </a:r>
            <a:r>
              <a:rPr lang="zh-CN" altLang="en-US" sz="2000" dirty="0"/>
              <a:t>的叉积为正（逆时针扫描判断是否为负），则将上一点删除。删除过程需要回溯，将之前所有叉积符号相反的点都删除，然后将新点加入凸包。</a:t>
            </a:r>
            <a:endParaRPr lang="en-US" altLang="zh-CN" sz="2000" b="1" dirty="0" smtClean="0">
              <a:ea typeface="宋体" charset="-122"/>
            </a:endParaRPr>
          </a:p>
        </p:txBody>
      </p:sp>
      <p:pic>
        <p:nvPicPr>
          <p:cNvPr id="658434" name="Picture 2"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645024"/>
            <a:ext cx="2600325"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106</a:t>
            </a:fld>
            <a:endParaRPr lang="en-US" altLang="zh-TW" dirty="0"/>
          </a:p>
        </p:txBody>
      </p:sp>
    </p:spTree>
    <p:extLst>
      <p:ext uri="{BB962C8B-B14F-4D97-AF65-F5344CB8AC3E}">
        <p14:creationId xmlns:p14="http://schemas.microsoft.com/office/powerpoint/2010/main" val="38960923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282" y="214290"/>
            <a:ext cx="7772400" cy="1066800"/>
          </a:xfrm>
        </p:spPr>
        <p:txBody>
          <a:bodyPr/>
          <a:lstStyle/>
          <a:p>
            <a:pPr eaLnBrk="1" hangingPunct="1">
              <a:defRPr/>
            </a:pPr>
            <a:r>
              <a:rPr lang="en-US" b="1" dirty="0" smtClean="0">
                <a:effectLst>
                  <a:outerShdw blurRad="38100" dist="38100" dir="2700000" algn="tl">
                    <a:srgbClr val="FFFFFF"/>
                  </a:outerShdw>
                </a:effectLst>
              </a:rPr>
              <a:t>Graham Scan</a:t>
            </a:r>
          </a:p>
        </p:txBody>
      </p:sp>
      <p:sp>
        <p:nvSpPr>
          <p:cNvPr id="65541" name="Rectangle 3"/>
          <p:cNvSpPr>
            <a:spLocks noGrp="1" noChangeArrowheads="1"/>
          </p:cNvSpPr>
          <p:nvPr>
            <p:ph type="body" idx="1"/>
          </p:nvPr>
        </p:nvSpPr>
        <p:spPr>
          <a:xfrm>
            <a:off x="285720" y="1285860"/>
            <a:ext cx="8643998" cy="4495800"/>
          </a:xfrm>
          <a:solidFill>
            <a:srgbClr val="FFFF99"/>
          </a:solidFill>
        </p:spPr>
        <p:txBody>
          <a:bodyPr/>
          <a:lstStyle/>
          <a:p>
            <a:pPr eaLnBrk="1" hangingPunct="1"/>
            <a:r>
              <a:rPr lang="zh-CN" altLang="en-US" sz="2000" dirty="0"/>
              <a:t> </a:t>
            </a:r>
            <a:r>
              <a:rPr lang="zh-CN" altLang="en-US" sz="2000" dirty="0" smtClean="0"/>
              <a:t>加入</a:t>
            </a:r>
            <a:r>
              <a:rPr lang="en-US" altLang="zh-CN" sz="2000" dirty="0" smtClean="0"/>
              <a:t>C</a:t>
            </a:r>
            <a:r>
              <a:rPr lang="zh-CN" altLang="en-US" sz="2000" dirty="0" smtClean="0"/>
              <a:t>点</a:t>
            </a:r>
            <a:r>
              <a:rPr lang="zh-CN" altLang="en-US" sz="2000" dirty="0"/>
              <a:t>时，由于线段</a:t>
            </a:r>
            <a:r>
              <a:rPr lang="en-US" altLang="zh-CN" sz="2000" dirty="0"/>
              <a:t>&lt;H,K&gt;</a:t>
            </a:r>
            <a:r>
              <a:rPr lang="zh-CN" altLang="en-US" sz="2000" dirty="0"/>
              <a:t>相对于</a:t>
            </a:r>
            <a:r>
              <a:rPr lang="en-US" altLang="zh-CN" sz="2000" dirty="0"/>
              <a:t>&lt;H,C&gt;</a:t>
            </a:r>
            <a:r>
              <a:rPr lang="zh-CN" altLang="en-US" sz="2000" dirty="0"/>
              <a:t>为顺时针旋转，所以</a:t>
            </a:r>
            <a:r>
              <a:rPr lang="en-US" altLang="zh-CN" sz="2000" dirty="0"/>
              <a:t>C</a:t>
            </a:r>
            <a:r>
              <a:rPr lang="zh-CN" altLang="en-US" sz="2000" dirty="0"/>
              <a:t>点不在凸包上，应该删除，保留</a:t>
            </a:r>
            <a:r>
              <a:rPr lang="en-US" altLang="zh-CN" sz="2000" dirty="0"/>
              <a:t>K</a:t>
            </a:r>
            <a:r>
              <a:rPr lang="zh-CN" altLang="en-US" sz="2000" dirty="0"/>
              <a:t>点。接着加入</a:t>
            </a:r>
            <a:r>
              <a:rPr lang="en-US" altLang="zh-CN" sz="2000" dirty="0"/>
              <a:t>D</a:t>
            </a:r>
            <a:r>
              <a:rPr lang="zh-CN" altLang="en-US" sz="2000" dirty="0"/>
              <a:t>点，由于线段</a:t>
            </a:r>
            <a:r>
              <a:rPr lang="en-US" altLang="zh-CN" sz="2000" dirty="0"/>
              <a:t>&lt;K, D&gt;</a:t>
            </a:r>
            <a:r>
              <a:rPr lang="zh-CN" altLang="en-US" sz="2000" dirty="0"/>
              <a:t>相对</a:t>
            </a:r>
            <a:r>
              <a:rPr lang="en-US" altLang="zh-CN" sz="2000" dirty="0"/>
              <a:t>&lt;H, K&gt;</a:t>
            </a:r>
            <a:r>
              <a:rPr lang="zh-CN" altLang="en-US" sz="2000" dirty="0"/>
              <a:t>为逆时针旋转，故</a:t>
            </a:r>
            <a:r>
              <a:rPr lang="en-US" altLang="zh-CN" sz="2000" dirty="0"/>
              <a:t>D</a:t>
            </a:r>
            <a:r>
              <a:rPr lang="zh-CN" altLang="en-US" sz="2000" dirty="0"/>
              <a:t>点保留。按照上述步骤进行扫描，直到点集中所有的点都遍例完成，即得到凸包。</a:t>
            </a:r>
            <a:endParaRPr lang="en-US" altLang="zh-CN" sz="2000" b="1" dirty="0" smtClean="0">
              <a:ea typeface="宋体" charset="-122"/>
            </a:endParaRPr>
          </a:p>
        </p:txBody>
      </p:sp>
      <p:pic>
        <p:nvPicPr>
          <p:cNvPr id="5" name="Picture 2"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666" y="3140968"/>
            <a:ext cx="2600325"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107</a:t>
            </a:fld>
            <a:endParaRPr lang="en-US" altLang="zh-TW" dirty="0"/>
          </a:p>
        </p:txBody>
      </p:sp>
    </p:spTree>
    <p:extLst>
      <p:ext uri="{BB962C8B-B14F-4D97-AF65-F5344CB8AC3E}">
        <p14:creationId xmlns:p14="http://schemas.microsoft.com/office/powerpoint/2010/main" val="38960923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ChangeArrowheads="1"/>
          </p:cNvSpPr>
          <p:nvPr/>
        </p:nvSpPr>
        <p:spPr bwMode="auto">
          <a:xfrm>
            <a:off x="80986" y="1071546"/>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86371"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Graham Scan Algorithm</a:t>
            </a:r>
          </a:p>
        </p:txBody>
      </p:sp>
      <p:sp>
        <p:nvSpPr>
          <p:cNvPr id="76806" name="Rectangle 4"/>
          <p:cNvSpPr>
            <a:spLocks noGrp="1" noChangeArrowheads="1"/>
          </p:cNvSpPr>
          <p:nvPr>
            <p:ph type="body" idx="1"/>
          </p:nvPr>
        </p:nvSpPr>
        <p:spPr/>
        <p:txBody>
          <a:bodyPr/>
          <a:lstStyle/>
          <a:p>
            <a:pPr eaLnBrk="1" hangingPunct="1">
              <a:lnSpc>
                <a:spcPct val="90000"/>
              </a:lnSpc>
              <a:buFont typeface="Wingdings" pitchFamily="2" charset="2"/>
              <a:buNone/>
            </a:pPr>
            <a:r>
              <a:rPr lang="en-US" altLang="zh-CN" sz="2000" b="1" dirty="0" smtClean="0">
                <a:ea typeface="宋体" charset="-122"/>
              </a:rPr>
              <a:t>void </a:t>
            </a:r>
            <a:r>
              <a:rPr lang="en-US" altLang="zh-CN" sz="2000" b="1" dirty="0" err="1" smtClean="0">
                <a:ea typeface="宋体" charset="-122"/>
              </a:rPr>
              <a:t>GScan</a:t>
            </a:r>
            <a:r>
              <a:rPr lang="en-US" altLang="zh-CN" sz="2000" b="1" dirty="0" smtClean="0">
                <a:ea typeface="宋体" charset="-122"/>
              </a:rPr>
              <a:t> (</a:t>
            </a:r>
            <a:r>
              <a:rPr lang="en-US" altLang="zh-CN" sz="2000" b="1" dirty="0" err="1" smtClean="0">
                <a:ea typeface="宋体" charset="-122"/>
              </a:rPr>
              <a:t>pointList</a:t>
            </a:r>
            <a:r>
              <a:rPr lang="en-US" altLang="zh-CN" sz="2000" b="1" dirty="0" smtClean="0">
                <a:ea typeface="宋体" charset="-122"/>
              </a:rPr>
              <a:t> S)</a:t>
            </a:r>
          </a:p>
          <a:p>
            <a:pPr eaLnBrk="1" hangingPunct="1">
              <a:lnSpc>
                <a:spcPct val="90000"/>
              </a:lnSpc>
              <a:buFont typeface="Wingdings" pitchFamily="2" charset="2"/>
              <a:buNone/>
            </a:pPr>
            <a:r>
              <a:rPr lang="en-US" altLang="zh-CN" sz="2000" b="1" dirty="0" smtClean="0">
                <a:ea typeface="宋体" charset="-122"/>
              </a:rPr>
              <a:t>   {</a:t>
            </a:r>
          </a:p>
          <a:p>
            <a:pPr eaLnBrk="1" hangingPunct="1">
              <a:lnSpc>
                <a:spcPct val="90000"/>
              </a:lnSpc>
              <a:buFont typeface="Wingdings" pitchFamily="2" charset="2"/>
              <a:buNone/>
            </a:pPr>
            <a:r>
              <a:rPr lang="en-US" altLang="zh-CN" sz="2000" b="1" dirty="0" smtClean="0">
                <a:ea typeface="宋体" charset="-122"/>
              </a:rPr>
              <a:t>	</a:t>
            </a:r>
            <a:r>
              <a:rPr lang="en-US" altLang="zh-CN" sz="2000" b="1" dirty="0" smtClean="0">
                <a:solidFill>
                  <a:srgbClr val="0000FF"/>
                </a:solidFill>
                <a:ea typeface="宋体" charset="-122"/>
              </a:rPr>
              <a:t>// p is the start point in S</a:t>
            </a:r>
          </a:p>
          <a:p>
            <a:pPr eaLnBrk="1" hangingPunct="1">
              <a:lnSpc>
                <a:spcPct val="90000"/>
              </a:lnSpc>
              <a:buFont typeface="Wingdings" pitchFamily="2" charset="2"/>
              <a:buNone/>
            </a:pPr>
            <a:r>
              <a:rPr lang="en-US" altLang="zh-CN" sz="2000" b="1" dirty="0" smtClean="0">
                <a:solidFill>
                  <a:srgbClr val="0000FF"/>
                </a:solidFill>
                <a:ea typeface="宋体" charset="-122"/>
              </a:rPr>
              <a:t>	//(p1 , p2 , p3) is a point triplet</a:t>
            </a:r>
          </a:p>
          <a:p>
            <a:pPr eaLnBrk="1" hangingPunct="1">
              <a:lnSpc>
                <a:spcPct val="90000"/>
              </a:lnSpc>
              <a:buFont typeface="Wingdings" pitchFamily="2" charset="2"/>
              <a:buNone/>
            </a:pPr>
            <a:r>
              <a:rPr lang="en-US" altLang="zh-CN" sz="2000" b="1" dirty="0" smtClean="0">
                <a:solidFill>
                  <a:srgbClr val="0000FF"/>
                </a:solidFill>
                <a:ea typeface="宋体" charset="-122"/>
              </a:rPr>
              <a:t>	// A is the signed area of the triangle</a:t>
            </a:r>
          </a:p>
          <a:p>
            <a:pPr eaLnBrk="1" hangingPunct="1">
              <a:lnSpc>
                <a:spcPct val="90000"/>
              </a:lnSpc>
              <a:buFont typeface="Wingdings" pitchFamily="2" charset="2"/>
              <a:buNone/>
            </a:pPr>
            <a:r>
              <a:rPr lang="en-US" altLang="zh-CN" sz="2000" b="1" dirty="0" smtClean="0">
                <a:solidFill>
                  <a:srgbClr val="0000FF"/>
                </a:solidFill>
                <a:ea typeface="宋体" charset="-122"/>
              </a:rPr>
              <a:t>	// formed by the point triplet</a:t>
            </a:r>
          </a:p>
          <a:p>
            <a:pPr eaLnBrk="1" hangingPunct="1">
              <a:lnSpc>
                <a:spcPct val="90000"/>
              </a:lnSpc>
              <a:buFont typeface="Wingdings" pitchFamily="2" charset="2"/>
              <a:buNone/>
            </a:pPr>
            <a:r>
              <a:rPr lang="en-US" altLang="zh-CN" sz="2000" b="1" dirty="0" smtClean="0">
                <a:ea typeface="宋体" charset="-122"/>
              </a:rPr>
              <a:t>	set p1 = p;</a:t>
            </a:r>
          </a:p>
          <a:p>
            <a:pPr eaLnBrk="1" hangingPunct="1">
              <a:lnSpc>
                <a:spcPct val="90000"/>
              </a:lnSpc>
              <a:buFont typeface="Wingdings" pitchFamily="2" charset="2"/>
              <a:buNone/>
            </a:pPr>
            <a:r>
              <a:rPr lang="en-US" altLang="zh-CN" sz="2000" b="1" dirty="0" smtClean="0">
                <a:ea typeface="宋体" charset="-122"/>
              </a:rPr>
              <a:t>     do {  </a:t>
            </a:r>
          </a:p>
          <a:p>
            <a:pPr eaLnBrk="1" hangingPunct="1">
              <a:lnSpc>
                <a:spcPct val="90000"/>
              </a:lnSpc>
              <a:buFont typeface="Wingdings" pitchFamily="2" charset="2"/>
              <a:buNone/>
            </a:pPr>
            <a:r>
              <a:rPr lang="en-US" altLang="zh-CN" sz="2000" b="1" dirty="0" smtClean="0">
                <a:ea typeface="宋体" charset="-122"/>
              </a:rPr>
              <a:t>		p2 = </a:t>
            </a:r>
            <a:r>
              <a:rPr lang="en-US" altLang="zh-CN" sz="2000" b="1" dirty="0" err="1" smtClean="0">
                <a:ea typeface="宋体" charset="-122"/>
              </a:rPr>
              <a:t>succ</a:t>
            </a:r>
            <a:r>
              <a:rPr lang="en-US" altLang="zh-CN" sz="2000" b="1" dirty="0" smtClean="0">
                <a:ea typeface="宋体" charset="-122"/>
              </a:rPr>
              <a:t>(p1);</a:t>
            </a:r>
          </a:p>
          <a:p>
            <a:pPr eaLnBrk="1" hangingPunct="1">
              <a:lnSpc>
                <a:spcPct val="90000"/>
              </a:lnSpc>
              <a:buFont typeface="Wingdings" pitchFamily="2" charset="2"/>
              <a:buNone/>
            </a:pPr>
            <a:r>
              <a:rPr lang="en-US" altLang="zh-CN" sz="2000" b="1" dirty="0" smtClean="0">
                <a:ea typeface="宋体" charset="-122"/>
              </a:rPr>
              <a:t>             if (p2 is not the last point) then p3 = </a:t>
            </a:r>
            <a:r>
              <a:rPr lang="en-US" altLang="zh-CN" sz="2000" b="1" dirty="0" err="1" smtClean="0">
                <a:ea typeface="宋体" charset="-122"/>
              </a:rPr>
              <a:t>succ</a:t>
            </a:r>
            <a:r>
              <a:rPr lang="en-US" altLang="zh-CN" sz="2000" b="1" dirty="0" smtClean="0">
                <a:ea typeface="宋体" charset="-122"/>
              </a:rPr>
              <a:t>(p2);</a:t>
            </a:r>
          </a:p>
          <a:p>
            <a:pPr eaLnBrk="1" hangingPunct="1">
              <a:lnSpc>
                <a:spcPct val="90000"/>
              </a:lnSpc>
              <a:buFont typeface="Wingdings" pitchFamily="2" charset="2"/>
              <a:buNone/>
            </a:pPr>
            <a:r>
              <a:rPr lang="en-US" altLang="zh-CN" sz="2000" b="1" dirty="0" smtClean="0">
                <a:ea typeface="宋体" charset="-122"/>
              </a:rPr>
              <a:t>             		else p3 = p;</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108</a:t>
            </a:fld>
            <a:endParaRPr lang="en-US" altLang="zh-TW"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285720" y="1071546"/>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87395"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Graham Scan Algorithm</a:t>
            </a:r>
          </a:p>
        </p:txBody>
      </p:sp>
      <p:sp>
        <p:nvSpPr>
          <p:cNvPr id="77830" name="Rectangle 4"/>
          <p:cNvSpPr>
            <a:spLocks noGrp="1" noChangeArrowheads="1"/>
          </p:cNvSpPr>
          <p:nvPr>
            <p:ph type="body" idx="1"/>
          </p:nvPr>
        </p:nvSpPr>
        <p:spPr/>
        <p:txBody>
          <a:bodyPr/>
          <a:lstStyle/>
          <a:p>
            <a:pPr eaLnBrk="1" hangingPunct="1">
              <a:lnSpc>
                <a:spcPct val="80000"/>
              </a:lnSpc>
              <a:buFont typeface="Wingdings" pitchFamily="2" charset="2"/>
              <a:buNone/>
            </a:pPr>
            <a:r>
              <a:rPr lang="en-US" altLang="zh-CN" sz="2400" b="1" smtClean="0">
                <a:ea typeface="宋体" charset="-122"/>
              </a:rPr>
              <a:t>		  A = Area(p1 , p2 , p3); </a:t>
            </a:r>
            <a:r>
              <a:rPr lang="en-US" altLang="zh-CN" sz="2400" b="1" smtClean="0">
                <a:solidFill>
                  <a:srgbClr val="0000FF"/>
                </a:solidFill>
                <a:ea typeface="宋体" charset="-122"/>
              </a:rPr>
              <a:t>// signed area</a:t>
            </a:r>
          </a:p>
          <a:p>
            <a:pPr eaLnBrk="1" hangingPunct="1">
              <a:lnSpc>
                <a:spcPct val="80000"/>
              </a:lnSpc>
              <a:buFont typeface="Wingdings" pitchFamily="2" charset="2"/>
              <a:buNone/>
            </a:pPr>
            <a:r>
              <a:rPr lang="en-US" altLang="zh-CN" sz="2400" b="1" smtClean="0">
                <a:solidFill>
                  <a:srgbClr val="0000FF"/>
                </a:solidFill>
                <a:ea typeface="宋体" charset="-122"/>
              </a:rPr>
              <a:t>		// if p1,p2,p3 form a left turn</a:t>
            </a:r>
          </a:p>
          <a:p>
            <a:pPr eaLnBrk="1" hangingPunct="1">
              <a:lnSpc>
                <a:spcPct val="80000"/>
              </a:lnSpc>
              <a:buFont typeface="Wingdings" pitchFamily="2" charset="2"/>
              <a:buNone/>
            </a:pPr>
            <a:r>
              <a:rPr lang="en-US" altLang="zh-CN" sz="2400" b="1" smtClean="0">
                <a:solidFill>
                  <a:srgbClr val="0000FF"/>
                </a:solidFill>
                <a:ea typeface="宋体" charset="-122"/>
              </a:rPr>
              <a:t>           // move one point ahead;</a:t>
            </a:r>
          </a:p>
          <a:p>
            <a:pPr eaLnBrk="1" hangingPunct="1">
              <a:lnSpc>
                <a:spcPct val="80000"/>
              </a:lnSpc>
              <a:buFont typeface="Wingdings" pitchFamily="2" charset="2"/>
              <a:buNone/>
            </a:pPr>
            <a:r>
              <a:rPr lang="en-US" altLang="zh-CN" sz="2400" b="1" smtClean="0">
                <a:solidFill>
                  <a:srgbClr val="0000FF"/>
                </a:solidFill>
                <a:ea typeface="宋体" charset="-122"/>
              </a:rPr>
              <a:t>           // if not, delete p2 and move back.</a:t>
            </a:r>
          </a:p>
          <a:p>
            <a:pPr eaLnBrk="1" hangingPunct="1">
              <a:lnSpc>
                <a:spcPct val="80000"/>
              </a:lnSpc>
              <a:buFont typeface="Wingdings" pitchFamily="2" charset="2"/>
              <a:buNone/>
            </a:pPr>
            <a:r>
              <a:rPr lang="en-US" altLang="zh-CN" sz="2400" b="1" smtClean="0">
                <a:ea typeface="宋体" charset="-122"/>
              </a:rPr>
              <a:t>		if (A &gt;= 0.0) p1 = succ(p1); 	</a:t>
            </a:r>
            <a:r>
              <a:rPr lang="en-US" altLang="zh-CN" sz="2400" b="1" smtClean="0">
                <a:solidFill>
                  <a:srgbClr val="0000FF"/>
                </a:solidFill>
                <a:ea typeface="宋体" charset="-122"/>
              </a:rPr>
              <a:t>// left turn</a:t>
            </a:r>
          </a:p>
          <a:p>
            <a:pPr eaLnBrk="1" hangingPunct="1">
              <a:lnSpc>
                <a:spcPct val="80000"/>
              </a:lnSpc>
              <a:buFont typeface="Wingdings" pitchFamily="2" charset="2"/>
              <a:buNone/>
            </a:pPr>
            <a:r>
              <a:rPr lang="en-US" altLang="zh-CN" sz="2400" b="1" smtClean="0">
                <a:ea typeface="宋体" charset="-122"/>
              </a:rPr>
              <a:t>             else { </a:t>
            </a:r>
            <a:r>
              <a:rPr lang="en-US" altLang="zh-CN" sz="2400" b="1" smtClean="0">
                <a:solidFill>
                  <a:srgbClr val="0000FF"/>
                </a:solidFill>
                <a:ea typeface="宋体" charset="-122"/>
              </a:rPr>
              <a:t>// right turn</a:t>
            </a:r>
          </a:p>
          <a:p>
            <a:pPr eaLnBrk="1" hangingPunct="1">
              <a:lnSpc>
                <a:spcPct val="80000"/>
              </a:lnSpc>
              <a:buFont typeface="Wingdings" pitchFamily="2" charset="2"/>
              <a:buNone/>
            </a:pPr>
            <a:r>
              <a:rPr lang="en-US" altLang="zh-CN" sz="2400" b="1" smtClean="0">
                <a:ea typeface="宋体" charset="-122"/>
              </a:rPr>
              <a:t>                		delete p2;</a:t>
            </a:r>
          </a:p>
          <a:p>
            <a:pPr eaLnBrk="1" hangingPunct="1">
              <a:lnSpc>
                <a:spcPct val="80000"/>
              </a:lnSpc>
              <a:buFont typeface="Wingdings" pitchFamily="2" charset="2"/>
              <a:buNone/>
            </a:pPr>
            <a:r>
              <a:rPr lang="en-US" altLang="zh-CN" sz="2400" b="1" smtClean="0">
                <a:ea typeface="宋体" charset="-122"/>
              </a:rPr>
              <a:t>                		p1 = pred(p1);</a:t>
            </a:r>
          </a:p>
          <a:p>
            <a:pPr eaLnBrk="1" hangingPunct="1">
              <a:lnSpc>
                <a:spcPct val="80000"/>
              </a:lnSpc>
              <a:buFont typeface="Wingdings" pitchFamily="2" charset="2"/>
              <a:buNone/>
            </a:pPr>
            <a:r>
              <a:rPr lang="en-US" altLang="zh-CN" sz="2400" b="1" smtClean="0">
                <a:ea typeface="宋体" charset="-122"/>
              </a:rPr>
              <a:t>             	 }</a:t>
            </a:r>
          </a:p>
          <a:p>
            <a:pPr eaLnBrk="1" hangingPunct="1">
              <a:lnSpc>
                <a:spcPct val="80000"/>
              </a:lnSpc>
              <a:buFont typeface="Wingdings" pitchFamily="2" charset="2"/>
              <a:buNone/>
            </a:pPr>
            <a:r>
              <a:rPr lang="en-US" altLang="zh-CN" sz="2400" b="1" smtClean="0">
                <a:ea typeface="宋体" charset="-122"/>
              </a:rPr>
              <a:t>        } while (!((p3 == p) &amp;&amp; (A &gt;= 0.0)));</a:t>
            </a:r>
          </a:p>
          <a:p>
            <a:pPr eaLnBrk="1" hangingPunct="1">
              <a:lnSpc>
                <a:spcPct val="80000"/>
              </a:lnSpc>
              <a:buFont typeface="Wingdings" pitchFamily="2" charset="2"/>
              <a:buNone/>
            </a:pPr>
            <a:r>
              <a:rPr lang="en-US" altLang="zh-CN" sz="2400" b="1" smtClean="0">
                <a:ea typeface="宋体" charset="-122"/>
              </a:rPr>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109</a:t>
            </a:fld>
            <a:endParaRPr lang="en-US" altLang="zh-TW"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39552" y="609600"/>
            <a:ext cx="7620000" cy="769938"/>
          </a:xfrm>
        </p:spPr>
        <p:txBody>
          <a:bodyPr/>
          <a:lstStyle/>
          <a:p>
            <a:r>
              <a:rPr lang="en-US" altLang="zh-TW" dirty="0"/>
              <a:t>Time complexity of the general algorithm</a:t>
            </a:r>
          </a:p>
        </p:txBody>
      </p:sp>
      <p:sp>
        <p:nvSpPr>
          <p:cNvPr id="7171" name="Rectangle 3"/>
          <p:cNvSpPr>
            <a:spLocks noGrp="1" noChangeArrowheads="1"/>
          </p:cNvSpPr>
          <p:nvPr>
            <p:ph type="body" idx="1"/>
          </p:nvPr>
        </p:nvSpPr>
        <p:spPr/>
        <p:txBody>
          <a:bodyPr/>
          <a:lstStyle/>
          <a:p>
            <a:pPr>
              <a:lnSpc>
                <a:spcPct val="90000"/>
              </a:lnSpc>
            </a:pPr>
            <a:r>
              <a:rPr lang="en-US" altLang="zh-TW" sz="2600" dirty="0"/>
              <a:t>Time complexity:</a:t>
            </a:r>
          </a:p>
          <a:p>
            <a:pPr>
              <a:lnSpc>
                <a:spcPct val="90000"/>
              </a:lnSpc>
            </a:pPr>
            <a:endParaRPr lang="en-US" altLang="zh-TW" sz="2600" dirty="0"/>
          </a:p>
          <a:p>
            <a:pPr algn="just">
              <a:lnSpc>
                <a:spcPct val="90000"/>
              </a:lnSpc>
            </a:pPr>
            <a:endParaRPr lang="en-US" altLang="zh-TW" sz="2600" dirty="0"/>
          </a:p>
          <a:p>
            <a:pPr algn="just">
              <a:lnSpc>
                <a:spcPct val="90000"/>
              </a:lnSpc>
              <a:buFont typeface="Wingdings" pitchFamily="2" charset="2"/>
              <a:buNone/>
            </a:pPr>
            <a:r>
              <a:rPr lang="en-US" altLang="zh-TW" sz="2600" dirty="0"/>
              <a:t>    </a:t>
            </a:r>
          </a:p>
          <a:p>
            <a:pPr algn="just">
              <a:lnSpc>
                <a:spcPct val="90000"/>
              </a:lnSpc>
              <a:buFont typeface="Wingdings" pitchFamily="2" charset="2"/>
              <a:buNone/>
            </a:pPr>
            <a:r>
              <a:rPr lang="en-US" altLang="zh-TW" sz="2600" dirty="0"/>
              <a:t>	where S(n) : time for splitting</a:t>
            </a:r>
          </a:p>
          <a:p>
            <a:pPr algn="just">
              <a:lnSpc>
                <a:spcPct val="90000"/>
              </a:lnSpc>
              <a:buFont typeface="Wingdings" pitchFamily="2" charset="2"/>
              <a:buNone/>
            </a:pPr>
            <a:r>
              <a:rPr lang="en-US" altLang="zh-TW" sz="2600" dirty="0"/>
              <a:t>	          M(n) : time for merging</a:t>
            </a:r>
          </a:p>
          <a:p>
            <a:pPr algn="just">
              <a:lnSpc>
                <a:spcPct val="90000"/>
              </a:lnSpc>
              <a:buFont typeface="Wingdings" pitchFamily="2" charset="2"/>
              <a:buNone/>
            </a:pPr>
            <a:r>
              <a:rPr lang="en-US" altLang="zh-TW" sz="2600" dirty="0"/>
              <a:t>	   		b : a constant</a:t>
            </a:r>
          </a:p>
          <a:p>
            <a:pPr algn="just">
              <a:lnSpc>
                <a:spcPct val="90000"/>
              </a:lnSpc>
              <a:buFont typeface="Wingdings" pitchFamily="2" charset="2"/>
              <a:buNone/>
            </a:pPr>
            <a:r>
              <a:rPr lang="en-US" altLang="zh-TW" sz="2600" dirty="0"/>
              <a:t>			c : a constant</a:t>
            </a:r>
          </a:p>
          <a:p>
            <a:pPr algn="just">
              <a:lnSpc>
                <a:spcPct val="90000"/>
              </a:lnSpc>
            </a:pPr>
            <a:r>
              <a:rPr lang="en-US" altLang="zh-TW" sz="2600" dirty="0"/>
              <a:t>e.g.  Binary </a:t>
            </a:r>
            <a:r>
              <a:rPr lang="en-US" altLang="zh-TW" sz="2600" dirty="0" smtClean="0"/>
              <a:t>search ?</a:t>
            </a:r>
            <a:endParaRPr lang="en-US" altLang="zh-TW" sz="2600" dirty="0"/>
          </a:p>
          <a:p>
            <a:pPr algn="just">
              <a:lnSpc>
                <a:spcPct val="90000"/>
              </a:lnSpc>
            </a:pPr>
            <a:r>
              <a:rPr lang="en-US" altLang="zh-TW" sz="2600" dirty="0"/>
              <a:t>e.g.  quick sort</a:t>
            </a:r>
          </a:p>
          <a:p>
            <a:pPr algn="just">
              <a:lnSpc>
                <a:spcPct val="90000"/>
              </a:lnSpc>
            </a:pPr>
            <a:r>
              <a:rPr lang="en-US" altLang="zh-TW" sz="2600" dirty="0"/>
              <a:t>e.g.  merge sort   e.g. 2  6  5  3  7  4  8  1 </a:t>
            </a:r>
          </a:p>
        </p:txBody>
      </p:sp>
      <p:graphicFrame>
        <p:nvGraphicFramePr>
          <p:cNvPr id="7172" name="Object 4"/>
          <p:cNvGraphicFramePr>
            <a:graphicFrameLocks noChangeAspect="1"/>
          </p:cNvGraphicFramePr>
          <p:nvPr/>
        </p:nvGraphicFramePr>
        <p:xfrm>
          <a:off x="785786" y="1714488"/>
          <a:ext cx="6577013" cy="1104900"/>
        </p:xfrm>
        <a:graphic>
          <a:graphicData uri="http://schemas.openxmlformats.org/presentationml/2006/ole">
            <mc:AlternateContent xmlns:mc="http://schemas.openxmlformats.org/markup-compatibility/2006">
              <mc:Choice xmlns:v="urn:schemas-microsoft-com:vml" Requires="v">
                <p:oleObj spid="_x0000_s2115" name="文件" r:id="rId5" imgW="5532120" imgH="839880" progId="Word.Document.8">
                  <p:embed/>
                </p:oleObj>
              </mc:Choice>
              <mc:Fallback>
                <p:oleObj name="文件" r:id="rId5" imgW="5532120" imgH="83988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786" y="1714488"/>
                        <a:ext cx="6577013"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a:t>
            </a:fld>
            <a:endParaRPr lang="en-US" altLang="zh-TW"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ChangeArrowheads="1"/>
          </p:cNvSpPr>
          <p:nvPr/>
        </p:nvSpPr>
        <p:spPr bwMode="auto">
          <a:xfrm>
            <a:off x="214313" y="1090626"/>
            <a:ext cx="8134321"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88419"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Graham Scan Algorithm</a:t>
            </a:r>
          </a:p>
        </p:txBody>
      </p:sp>
      <p:sp>
        <p:nvSpPr>
          <p:cNvPr id="78854" name="Rectangle 4"/>
          <p:cNvSpPr>
            <a:spLocks noGrp="1" noChangeArrowheads="1"/>
          </p:cNvSpPr>
          <p:nvPr>
            <p:ph type="body" idx="1"/>
          </p:nvPr>
        </p:nvSpPr>
        <p:spPr>
          <a:xfrm>
            <a:off x="214313" y="1052736"/>
            <a:ext cx="7929587" cy="5078189"/>
          </a:xfrm>
        </p:spPr>
        <p:txBody>
          <a:bodyPr/>
          <a:lstStyle/>
          <a:p>
            <a:pPr eaLnBrk="1" hangingPunct="1"/>
            <a:r>
              <a:rPr lang="en-US" altLang="zh-CN" sz="2800" dirty="0" smtClean="0">
                <a:ea typeface="宋体" charset="-122"/>
              </a:rPr>
              <a:t>An implementation of the Graham scan algorithm is given in the Book, p. 187</a:t>
            </a:r>
          </a:p>
          <a:p>
            <a:pPr eaLnBrk="1" hangingPunct="1"/>
            <a:r>
              <a:rPr lang="en-US" altLang="zh-CN" sz="2800" dirty="0" smtClean="0">
                <a:ea typeface="宋体" charset="-122"/>
              </a:rPr>
              <a:t>It uses a </a:t>
            </a:r>
            <a:r>
              <a:rPr lang="en-US" altLang="zh-CN" sz="2800" dirty="0" smtClean="0">
                <a:solidFill>
                  <a:srgbClr val="FF0000"/>
                </a:solidFill>
                <a:ea typeface="宋体" charset="-122"/>
              </a:rPr>
              <a:t>doubly linked list </a:t>
            </a:r>
            <a:r>
              <a:rPr lang="en-US" altLang="zh-CN" sz="2800" dirty="0" smtClean="0">
                <a:ea typeface="宋体" charset="-122"/>
              </a:rPr>
              <a:t>to represent the sorted point list.</a:t>
            </a:r>
          </a:p>
          <a:p>
            <a:pPr eaLnBrk="1" hangingPunct="1"/>
            <a:r>
              <a:rPr lang="en-US" altLang="zh-CN" sz="2800" dirty="0" smtClean="0">
                <a:ea typeface="宋体" charset="-122"/>
              </a:rPr>
              <a:t>The scan algorithm runs in </a:t>
            </a:r>
            <a:r>
              <a:rPr lang="en-US" altLang="zh-CN" sz="2800" b="1" i="1" dirty="0" smtClean="0">
                <a:solidFill>
                  <a:srgbClr val="0000FF"/>
                </a:solidFill>
                <a:ea typeface="宋体" charset="-122"/>
              </a:rPr>
              <a:t>O(n)</a:t>
            </a:r>
            <a:r>
              <a:rPr lang="en-US" altLang="zh-CN" sz="2800" dirty="0" smtClean="0">
                <a:ea typeface="宋体" charset="-122"/>
              </a:rPr>
              <a:t> time.</a:t>
            </a:r>
          </a:p>
          <a:p>
            <a:pPr eaLnBrk="1" hangingPunct="1"/>
            <a:r>
              <a:rPr lang="en-US" altLang="zh-CN" sz="2800" dirty="0" smtClean="0">
                <a:ea typeface="宋体" charset="-122"/>
              </a:rPr>
              <a:t>Since sorting takes O(n log n) time, the total time of Graham scan algorithm is</a:t>
            </a:r>
          </a:p>
          <a:p>
            <a:pPr eaLnBrk="1" hangingPunct="1">
              <a:buFont typeface="Wingdings" pitchFamily="2" charset="2"/>
              <a:buNone/>
            </a:pPr>
            <a:r>
              <a:rPr lang="en-US" altLang="zh-CN" sz="2800" b="1" dirty="0" smtClean="0">
                <a:ea typeface="宋体" charset="-122"/>
              </a:rPr>
              <a:t>	</a:t>
            </a:r>
            <a:r>
              <a:rPr lang="en-US" altLang="zh-CN" sz="2800" b="1" i="1" dirty="0" smtClean="0">
                <a:solidFill>
                  <a:srgbClr val="0000FF"/>
                </a:solidFill>
                <a:ea typeface="宋体" charset="-122"/>
              </a:rPr>
              <a:t>O(n log 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110</a:t>
            </a:fld>
            <a:endParaRPr lang="en-US" altLang="zh-TW"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ChangeArrowheads="1"/>
          </p:cNvSpPr>
          <p:nvPr/>
        </p:nvSpPr>
        <p:spPr bwMode="auto">
          <a:xfrm>
            <a:off x="500063" y="1412776"/>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37219" name="Rectangle 3"/>
          <p:cNvSpPr>
            <a:spLocks noGrp="1" noChangeArrowheads="1"/>
          </p:cNvSpPr>
          <p:nvPr>
            <p:ph type="title"/>
          </p:nvPr>
        </p:nvSpPr>
        <p:spPr/>
        <p:txBody>
          <a:bodyPr/>
          <a:lstStyle/>
          <a:p>
            <a:pPr eaLnBrk="1" hangingPunct="1">
              <a:defRPr/>
            </a:pPr>
            <a:r>
              <a:rPr lang="en-US" b="1" dirty="0" smtClean="0">
                <a:effectLst>
                  <a:outerShdw blurRad="38100" dist="38100" dir="2700000" algn="tl">
                    <a:srgbClr val="FFFFFF"/>
                  </a:outerShdw>
                </a:effectLst>
              </a:rPr>
              <a:t>4.8 Selection by Partitioning</a:t>
            </a:r>
          </a:p>
        </p:txBody>
      </p:sp>
      <p:sp>
        <p:nvSpPr>
          <p:cNvPr id="80902" name="Rectangle 4"/>
          <p:cNvSpPr>
            <a:spLocks noGrp="1" noChangeArrowheads="1"/>
          </p:cNvSpPr>
          <p:nvPr>
            <p:ph type="body" idx="1"/>
          </p:nvPr>
        </p:nvSpPr>
        <p:spPr>
          <a:xfrm>
            <a:off x="516617" y="1412776"/>
            <a:ext cx="8643937" cy="5078189"/>
          </a:xfrm>
        </p:spPr>
        <p:txBody>
          <a:bodyPr/>
          <a:lstStyle/>
          <a:p>
            <a:pPr eaLnBrk="1" hangingPunct="1">
              <a:buFont typeface="Wingdings" pitchFamily="2" charset="2"/>
              <a:buNone/>
            </a:pPr>
            <a:r>
              <a:rPr lang="en-US" altLang="zh-CN" sz="2800" b="1" u="sng" dirty="0" smtClean="0">
                <a:ea typeface="宋体" charset="-122"/>
              </a:rPr>
              <a:t>The Selection Problem</a:t>
            </a:r>
          </a:p>
          <a:p>
            <a:pPr eaLnBrk="1" hangingPunct="1">
              <a:buFont typeface="Wingdings" pitchFamily="2" charset="2"/>
              <a:buNone/>
            </a:pPr>
            <a:r>
              <a:rPr lang="en-US" altLang="zh-CN" sz="2800" dirty="0" smtClean="0">
                <a:ea typeface="宋体" charset="-122"/>
              </a:rPr>
              <a:t>Let A be an array of n </a:t>
            </a:r>
            <a:r>
              <a:rPr lang="en-US" altLang="zh-CN" sz="2800" dirty="0" smtClean="0">
                <a:solidFill>
                  <a:srgbClr val="FF0000"/>
                </a:solidFill>
                <a:ea typeface="宋体" charset="-122"/>
              </a:rPr>
              <a:t>distinct elements</a:t>
            </a:r>
            <a:r>
              <a:rPr lang="en-US" altLang="zh-CN" sz="2800" dirty="0" smtClean="0">
                <a:ea typeface="宋体" charset="-122"/>
              </a:rPr>
              <a:t>. Find</a:t>
            </a:r>
          </a:p>
          <a:p>
            <a:pPr eaLnBrk="1" hangingPunct="1">
              <a:buFont typeface="Wingdings" pitchFamily="2" charset="2"/>
              <a:buNone/>
            </a:pPr>
            <a:r>
              <a:rPr lang="en-US" altLang="zh-CN" sz="2800" dirty="0" smtClean="0">
                <a:ea typeface="宋体" charset="-122"/>
              </a:rPr>
              <a:t>the </a:t>
            </a:r>
            <a:r>
              <a:rPr lang="en-US" altLang="zh-CN" sz="2800" dirty="0" err="1" smtClean="0">
                <a:ea typeface="宋体" charset="-122"/>
              </a:rPr>
              <a:t>k</a:t>
            </a:r>
            <a:r>
              <a:rPr lang="en-US" altLang="zh-CN" sz="2800" baseline="30000" dirty="0" err="1" smtClean="0">
                <a:ea typeface="宋体" charset="-122"/>
              </a:rPr>
              <a:t>th</a:t>
            </a:r>
            <a:r>
              <a:rPr lang="en-US" altLang="zh-CN" sz="2800" baseline="30000" dirty="0" smtClean="0">
                <a:ea typeface="宋体" charset="-122"/>
              </a:rPr>
              <a:t> </a:t>
            </a:r>
            <a:r>
              <a:rPr lang="en-US" altLang="zh-CN" sz="2800" dirty="0" smtClean="0">
                <a:ea typeface="宋体" charset="-122"/>
              </a:rPr>
              <a:t>smallest element.</a:t>
            </a:r>
          </a:p>
          <a:p>
            <a:pPr eaLnBrk="1" hangingPunct="1">
              <a:buFont typeface="Wingdings" pitchFamily="2" charset="2"/>
              <a:buNone/>
            </a:pPr>
            <a:r>
              <a:rPr lang="en-US" altLang="zh-CN" sz="2800" b="1" u="sng" dirty="0" smtClean="0">
                <a:ea typeface="宋体" charset="-122"/>
              </a:rPr>
              <a:t>Some Applications</a:t>
            </a:r>
          </a:p>
          <a:p>
            <a:pPr eaLnBrk="1" hangingPunct="1">
              <a:buFont typeface="Wingdings" pitchFamily="2" charset="2"/>
              <a:buNone/>
            </a:pPr>
            <a:r>
              <a:rPr lang="en-US" altLang="zh-CN" sz="2800" dirty="0" smtClean="0">
                <a:ea typeface="宋体" charset="-122"/>
              </a:rPr>
              <a:t>Finding nearest neighbor</a:t>
            </a:r>
          </a:p>
          <a:p>
            <a:pPr eaLnBrk="1" hangingPunct="1">
              <a:buFont typeface="Wingdings" pitchFamily="2" charset="2"/>
              <a:buNone/>
            </a:pPr>
            <a:r>
              <a:rPr lang="en-US" altLang="zh-CN" sz="2800" dirty="0" smtClean="0">
                <a:ea typeface="宋体" charset="-122"/>
              </a:rPr>
              <a:t>Finding the Median</a:t>
            </a:r>
          </a:p>
          <a:p>
            <a:pPr eaLnBrk="1" hangingPunct="1">
              <a:buFont typeface="Wingdings" pitchFamily="2" charset="2"/>
              <a:buNone/>
            </a:pPr>
            <a:r>
              <a:rPr lang="en-US" altLang="zh-CN" sz="2800" dirty="0" smtClean="0">
                <a:ea typeface="宋体" charset="-122"/>
              </a:rPr>
              <a:t>Partition around median for closest pair problem</a:t>
            </a:r>
          </a:p>
          <a:p>
            <a:pPr eaLnBrk="1" hangingPunct="1">
              <a:buFont typeface="Wingdings" pitchFamily="2" charset="2"/>
              <a:buNone/>
            </a:pPr>
            <a:r>
              <a:rPr lang="en-US" altLang="zh-CN" sz="2800" dirty="0" smtClean="0">
                <a:ea typeface="宋体" charset="-122"/>
              </a:rPr>
              <a:t>Traveling salesman problem</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111</a:t>
            </a:fld>
            <a:endParaRPr lang="en-US" altLang="zh-TW"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ChangeArrowheads="1"/>
          </p:cNvSpPr>
          <p:nvPr/>
        </p:nvSpPr>
        <p:spPr bwMode="auto">
          <a:xfrm>
            <a:off x="142844" y="1142984"/>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69987" name="Rectangle 3"/>
          <p:cNvSpPr>
            <a:spLocks noGrp="1" noChangeArrowheads="1"/>
          </p:cNvSpPr>
          <p:nvPr>
            <p:ph type="title"/>
          </p:nvPr>
        </p:nvSpPr>
        <p:spPr/>
        <p:txBody>
          <a:bodyPr/>
          <a:lstStyle/>
          <a:p>
            <a:pPr eaLnBrk="1" hangingPunct="1">
              <a:defRPr/>
            </a:pPr>
            <a:r>
              <a:rPr lang="en-US" b="1" dirty="0" smtClean="0">
                <a:effectLst>
                  <a:outerShdw blurRad="38100" dist="38100" dir="2700000" algn="tl">
                    <a:srgbClr val="FFFFFF"/>
                  </a:outerShdw>
                </a:effectLst>
              </a:rPr>
              <a:t>Selection by Partitioning</a:t>
            </a:r>
          </a:p>
        </p:txBody>
      </p:sp>
      <p:sp>
        <p:nvSpPr>
          <p:cNvPr id="81926" name="Rectangle 4"/>
          <p:cNvSpPr>
            <a:spLocks noGrp="1" noChangeArrowheads="1"/>
          </p:cNvSpPr>
          <p:nvPr>
            <p:ph type="body" idx="1"/>
          </p:nvPr>
        </p:nvSpPr>
        <p:spPr>
          <a:xfrm>
            <a:off x="214313" y="1052736"/>
            <a:ext cx="7526039" cy="5078189"/>
          </a:xfrm>
        </p:spPr>
        <p:txBody>
          <a:bodyPr/>
          <a:lstStyle/>
          <a:p>
            <a:pPr eaLnBrk="1" hangingPunct="1">
              <a:buFont typeface="Wingdings" pitchFamily="2" charset="2"/>
              <a:buNone/>
            </a:pPr>
            <a:r>
              <a:rPr lang="en-US" altLang="zh-CN" sz="2400" b="1" u="sng" dirty="0" smtClean="0">
                <a:ea typeface="宋体" charset="-122"/>
              </a:rPr>
              <a:t>Algorithms</a:t>
            </a:r>
          </a:p>
          <a:p>
            <a:pPr eaLnBrk="1" hangingPunct="1">
              <a:buFont typeface="Wingdings" pitchFamily="2" charset="2"/>
              <a:buNone/>
            </a:pPr>
            <a:r>
              <a:rPr lang="en-US" altLang="zh-CN" sz="2400" dirty="0" smtClean="0">
                <a:ea typeface="宋体" charset="-122"/>
              </a:rPr>
              <a:t>Several algorithms exist. </a:t>
            </a:r>
          </a:p>
          <a:p>
            <a:pPr eaLnBrk="1" hangingPunct="1">
              <a:buFont typeface="Wingdings" pitchFamily="2" charset="2"/>
              <a:buNone/>
            </a:pPr>
            <a:endParaRPr lang="en-US" altLang="zh-CN" sz="2400" dirty="0">
              <a:ea typeface="宋体" charset="-122"/>
            </a:endParaRPr>
          </a:p>
          <a:p>
            <a:pPr eaLnBrk="1" hangingPunct="1">
              <a:buFont typeface="Wingdings" pitchFamily="2" charset="2"/>
              <a:buNone/>
            </a:pPr>
            <a:endParaRPr lang="en-US" altLang="zh-CN" sz="2400" dirty="0" smtClean="0">
              <a:ea typeface="宋体" charset="-122"/>
            </a:endParaRPr>
          </a:p>
          <a:p>
            <a:pPr eaLnBrk="1" hangingPunct="1">
              <a:buFont typeface="Wingdings" pitchFamily="2" charset="2"/>
              <a:buNone/>
            </a:pPr>
            <a:r>
              <a:rPr lang="en-US" altLang="zh-CN" sz="2400" dirty="0" smtClean="0">
                <a:ea typeface="宋体" charset="-122"/>
              </a:rPr>
              <a:t>One efficient algorithm uses partitioning around a pivot like Quicksort. </a:t>
            </a:r>
          </a:p>
          <a:p>
            <a:pPr eaLnBrk="1" hangingPunct="1">
              <a:buFont typeface="Wingdings" pitchFamily="2" charset="2"/>
              <a:buNone/>
            </a:pPr>
            <a:r>
              <a:rPr lang="en-US" altLang="zh-CN" sz="2400" dirty="0" smtClean="0">
                <a:ea typeface="宋体" charset="-122"/>
              </a:rPr>
              <a:t>It is a Divide and Conquer algorithm with an average cost of </a:t>
            </a:r>
            <a:r>
              <a:rPr lang="en-US" altLang="zh-CN" sz="2400" b="1" i="1" dirty="0" smtClean="0">
                <a:solidFill>
                  <a:srgbClr val="0000FF"/>
                </a:solidFill>
                <a:ea typeface="宋体" charset="-122"/>
              </a:rPr>
              <a:t>O(n).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112</a:t>
            </a:fld>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26">
                                            <p:txEl>
                                              <p:pRg st="4" end="4"/>
                                            </p:txEl>
                                          </p:spTgt>
                                        </p:tgtEl>
                                        <p:attrNameLst>
                                          <p:attrName>style.visibility</p:attrName>
                                        </p:attrNameLst>
                                      </p:cBhvr>
                                      <p:to>
                                        <p:strVal val="visible"/>
                                      </p:to>
                                    </p:set>
                                    <p:anim calcmode="lin" valueType="num">
                                      <p:cBhvr additive="base">
                                        <p:cTn id="7" dur="500" fill="hold"/>
                                        <p:tgtEl>
                                          <p:spTgt spid="81926">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6">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26">
                                            <p:txEl>
                                              <p:pRg st="5" end="5"/>
                                            </p:txEl>
                                          </p:spTgt>
                                        </p:tgtEl>
                                        <p:attrNameLst>
                                          <p:attrName>style.visibility</p:attrName>
                                        </p:attrNameLst>
                                      </p:cBhvr>
                                      <p:to>
                                        <p:strVal val="visible"/>
                                      </p:to>
                                    </p:set>
                                    <p:anim calcmode="lin" valueType="num">
                                      <p:cBhvr additive="base">
                                        <p:cTn id="11" dur="500" fill="hold"/>
                                        <p:tgtEl>
                                          <p:spTgt spid="81926">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2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p:cNvSpPr>
            <a:spLocks noChangeArrowheads="1"/>
          </p:cNvSpPr>
          <p:nvPr/>
        </p:nvSpPr>
        <p:spPr bwMode="auto">
          <a:xfrm>
            <a:off x="500034" y="1109682"/>
            <a:ext cx="7848600" cy="51054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38243" name="Rectangle 3"/>
          <p:cNvSpPr>
            <a:spLocks noGrp="1" noChangeArrowheads="1"/>
          </p:cNvSpPr>
          <p:nvPr>
            <p:ph type="title"/>
          </p:nvPr>
        </p:nvSpPr>
        <p:spPr>
          <a:xfrm>
            <a:off x="428596" y="285728"/>
            <a:ext cx="7772400" cy="838200"/>
          </a:xfrm>
        </p:spPr>
        <p:txBody>
          <a:bodyPr/>
          <a:lstStyle/>
          <a:p>
            <a:pPr eaLnBrk="1" hangingPunct="1">
              <a:defRPr/>
            </a:pPr>
            <a:r>
              <a:rPr lang="en-US" b="1" dirty="0" smtClean="0">
                <a:effectLst>
                  <a:outerShdw blurRad="38100" dist="38100" dir="2700000" algn="tl">
                    <a:srgbClr val="FFFFFF"/>
                  </a:outerShdw>
                </a:effectLst>
              </a:rPr>
              <a:t>Selection by Partitioning</a:t>
            </a:r>
          </a:p>
        </p:txBody>
      </p:sp>
      <p:sp>
        <p:nvSpPr>
          <p:cNvPr id="82950" name="Rectangle 4"/>
          <p:cNvSpPr>
            <a:spLocks noGrp="1" noChangeArrowheads="1"/>
          </p:cNvSpPr>
          <p:nvPr>
            <p:ph type="body" idx="1"/>
          </p:nvPr>
        </p:nvSpPr>
        <p:spPr>
          <a:xfrm>
            <a:off x="642910" y="1142984"/>
            <a:ext cx="7772400" cy="5029200"/>
          </a:xfrm>
        </p:spPr>
        <p:txBody>
          <a:bodyPr/>
          <a:lstStyle/>
          <a:p>
            <a:pPr eaLnBrk="1" hangingPunct="1">
              <a:buFont typeface="Wingdings" pitchFamily="2" charset="2"/>
              <a:buNone/>
            </a:pPr>
            <a:r>
              <a:rPr lang="en-US" altLang="zh-CN" sz="1800" dirty="0" smtClean="0">
                <a:ea typeface="宋体" charset="-122"/>
              </a:rPr>
              <a:t>Let A be an array of n distinct elements. Find the </a:t>
            </a:r>
            <a:r>
              <a:rPr lang="en-US" altLang="zh-CN" sz="1800" dirty="0" err="1" smtClean="0">
                <a:ea typeface="宋体" charset="-122"/>
              </a:rPr>
              <a:t>k</a:t>
            </a:r>
            <a:r>
              <a:rPr lang="en-US" altLang="zh-CN" sz="1800" baseline="30000" dirty="0" err="1" smtClean="0">
                <a:ea typeface="宋体" charset="-122"/>
              </a:rPr>
              <a:t>th</a:t>
            </a:r>
            <a:r>
              <a:rPr lang="en-US" altLang="zh-CN" sz="1800" baseline="30000" dirty="0" smtClean="0">
                <a:ea typeface="宋体" charset="-122"/>
              </a:rPr>
              <a:t> </a:t>
            </a:r>
            <a:r>
              <a:rPr lang="en-US" altLang="zh-CN" sz="1800" dirty="0" smtClean="0">
                <a:ea typeface="宋体" charset="-122"/>
              </a:rPr>
              <a:t>smallest element from</a:t>
            </a:r>
          </a:p>
          <a:p>
            <a:pPr eaLnBrk="1" hangingPunct="1">
              <a:buFont typeface="Wingdings" pitchFamily="2" charset="2"/>
              <a:buNone/>
            </a:pPr>
            <a:r>
              <a:rPr lang="en-US" altLang="zh-CN" sz="1800" dirty="0" smtClean="0">
                <a:ea typeface="宋体" charset="-122"/>
              </a:rPr>
              <a:t>location p through location r.</a:t>
            </a:r>
          </a:p>
          <a:p>
            <a:pPr eaLnBrk="1" hangingPunct="1">
              <a:lnSpc>
                <a:spcPct val="80000"/>
              </a:lnSpc>
              <a:buFont typeface="Wingdings" pitchFamily="2" charset="2"/>
              <a:buNone/>
            </a:pPr>
            <a:endParaRPr lang="en-US" altLang="zh-CN" sz="1800" b="1" dirty="0" smtClean="0">
              <a:ea typeface="宋体" charset="-122"/>
            </a:endParaRPr>
          </a:p>
          <a:p>
            <a:pPr eaLnBrk="1" hangingPunct="1">
              <a:lnSpc>
                <a:spcPct val="80000"/>
              </a:lnSpc>
              <a:buFont typeface="Wingdings" pitchFamily="2" charset="2"/>
              <a:buNone/>
            </a:pPr>
            <a:r>
              <a:rPr lang="en-US" altLang="zh-CN" sz="1800" b="1" dirty="0" smtClean="0">
                <a:ea typeface="宋体" charset="-122"/>
              </a:rPr>
              <a:t>Type select (Type A[ ], p, r, k)</a:t>
            </a:r>
          </a:p>
          <a:p>
            <a:pPr eaLnBrk="1" hangingPunct="1">
              <a:lnSpc>
                <a:spcPct val="80000"/>
              </a:lnSpc>
              <a:buFont typeface="Wingdings" pitchFamily="2" charset="2"/>
              <a:buNone/>
            </a:pPr>
            <a:r>
              <a:rPr lang="en-US" altLang="zh-CN" sz="1800" b="1" dirty="0" smtClean="0">
                <a:ea typeface="宋体" charset="-122"/>
              </a:rPr>
              <a:t>{</a:t>
            </a:r>
          </a:p>
          <a:p>
            <a:pPr eaLnBrk="1" hangingPunct="1">
              <a:lnSpc>
                <a:spcPct val="80000"/>
              </a:lnSpc>
              <a:buFont typeface="Wingdings" pitchFamily="2" charset="2"/>
              <a:buNone/>
            </a:pPr>
            <a:r>
              <a:rPr lang="en-US" altLang="zh-CN" sz="1800" b="1" dirty="0" smtClean="0">
                <a:ea typeface="宋体" charset="-122"/>
              </a:rPr>
              <a:t>	if (p == r) return A[p]; </a:t>
            </a:r>
          </a:p>
          <a:p>
            <a:pPr eaLnBrk="1" hangingPunct="1">
              <a:lnSpc>
                <a:spcPct val="80000"/>
              </a:lnSpc>
              <a:buFont typeface="Wingdings" pitchFamily="2" charset="2"/>
              <a:buNone/>
            </a:pPr>
            <a:r>
              <a:rPr lang="en-US" altLang="zh-CN" sz="1800" b="1" dirty="0" smtClean="0">
                <a:ea typeface="宋体" charset="-122"/>
              </a:rPr>
              <a:t>	else</a:t>
            </a:r>
          </a:p>
          <a:p>
            <a:pPr eaLnBrk="1" hangingPunct="1">
              <a:lnSpc>
                <a:spcPct val="80000"/>
              </a:lnSpc>
              <a:buFont typeface="Wingdings" pitchFamily="2" charset="2"/>
              <a:buNone/>
            </a:pPr>
            <a:r>
              <a:rPr lang="en-US" altLang="zh-CN" sz="1800" b="1" dirty="0" smtClean="0">
                <a:ea typeface="宋体" charset="-122"/>
              </a:rPr>
              <a:t>	{</a:t>
            </a:r>
          </a:p>
          <a:p>
            <a:pPr eaLnBrk="1" hangingPunct="1">
              <a:lnSpc>
                <a:spcPct val="80000"/>
              </a:lnSpc>
              <a:buFont typeface="Wingdings" pitchFamily="2" charset="2"/>
              <a:buNone/>
            </a:pPr>
            <a:r>
              <a:rPr lang="en-US" altLang="zh-CN" sz="1800" b="1" dirty="0" smtClean="0">
                <a:ea typeface="宋体" charset="-122"/>
              </a:rPr>
              <a:t>	  </a:t>
            </a:r>
            <a:r>
              <a:rPr lang="en-US" altLang="zh-CN" sz="1800" b="1" dirty="0" smtClean="0">
                <a:solidFill>
                  <a:srgbClr val="0000FF"/>
                </a:solidFill>
                <a:ea typeface="宋体" charset="-122"/>
              </a:rPr>
              <a:t>//Choose a pivot (v) from A and partition A around (v)</a:t>
            </a:r>
          </a:p>
          <a:p>
            <a:pPr eaLnBrk="1" hangingPunct="1">
              <a:lnSpc>
                <a:spcPct val="80000"/>
              </a:lnSpc>
              <a:buFont typeface="Wingdings" pitchFamily="2" charset="2"/>
              <a:buNone/>
            </a:pPr>
            <a:r>
              <a:rPr lang="en-US" altLang="zh-CN" sz="1800" b="1" dirty="0" smtClean="0">
                <a:ea typeface="宋体" charset="-122"/>
              </a:rPr>
              <a:t>	  </a:t>
            </a:r>
            <a:r>
              <a:rPr lang="en-US" altLang="zh-CN" sz="1800" b="1" dirty="0" smtClean="0">
                <a:solidFill>
                  <a:srgbClr val="0000FF"/>
                </a:solidFill>
                <a:ea typeface="宋体" charset="-122"/>
              </a:rPr>
              <a:t>// Let A1, A2 be the elements of A which are respectively &lt;,&gt; v</a:t>
            </a:r>
          </a:p>
          <a:p>
            <a:pPr eaLnBrk="1" hangingPunct="1">
              <a:lnSpc>
                <a:spcPct val="80000"/>
              </a:lnSpc>
              <a:buFont typeface="Wingdings" pitchFamily="2" charset="2"/>
              <a:buNone/>
            </a:pPr>
            <a:r>
              <a:rPr lang="en-US" altLang="zh-CN" sz="1800" b="1" dirty="0" smtClean="0">
                <a:ea typeface="宋体" charset="-122"/>
              </a:rPr>
              <a:t>		q = partition (A, p, r+1);   </a:t>
            </a:r>
            <a:r>
              <a:rPr lang="en-US" altLang="zh-CN" sz="1800" b="1" dirty="0" smtClean="0">
                <a:solidFill>
                  <a:srgbClr val="0000FF"/>
                </a:solidFill>
                <a:ea typeface="宋体" charset="-122"/>
              </a:rPr>
              <a:t>// new pivot location</a:t>
            </a:r>
          </a:p>
          <a:p>
            <a:pPr eaLnBrk="1" hangingPunct="1">
              <a:lnSpc>
                <a:spcPct val="80000"/>
              </a:lnSpc>
              <a:buFont typeface="Wingdings" pitchFamily="2" charset="2"/>
              <a:buNone/>
            </a:pPr>
            <a:r>
              <a:rPr lang="en-US" altLang="zh-CN" sz="1800" b="1" dirty="0" smtClean="0">
                <a:ea typeface="宋体" charset="-122"/>
              </a:rPr>
              <a:t>		</a:t>
            </a:r>
            <a:r>
              <a:rPr lang="en-US" altLang="zh-CN" sz="1800" b="1" dirty="0" smtClean="0">
                <a:solidFill>
                  <a:srgbClr val="0000FF"/>
                </a:solidFill>
                <a:ea typeface="宋体" charset="-122"/>
              </a:rPr>
              <a:t>// A1 = elements from p to q-1,  A2 = elements from q+1 to r</a:t>
            </a:r>
          </a:p>
          <a:p>
            <a:pPr eaLnBrk="1" hangingPunct="1">
              <a:lnSpc>
                <a:spcPct val="80000"/>
              </a:lnSpc>
              <a:buFont typeface="Wingdings" pitchFamily="2" charset="2"/>
              <a:buNone/>
            </a:pPr>
            <a:r>
              <a:rPr lang="en-US" altLang="zh-CN" sz="1800" b="1" dirty="0" smtClean="0">
                <a:ea typeface="宋体" charset="-122"/>
              </a:rPr>
              <a:t>		if (k = =q) return A[q];</a:t>
            </a:r>
          </a:p>
          <a:p>
            <a:pPr eaLnBrk="1" hangingPunct="1">
              <a:lnSpc>
                <a:spcPct val="80000"/>
              </a:lnSpc>
              <a:buFont typeface="Wingdings" pitchFamily="2" charset="2"/>
              <a:buNone/>
            </a:pPr>
            <a:r>
              <a:rPr lang="en-US" altLang="zh-CN" sz="1800" b="1" dirty="0" smtClean="0">
                <a:ea typeface="宋体" charset="-122"/>
              </a:rPr>
              <a:t>			else if (k &lt; q) return select (A, p, q-1, k);</a:t>
            </a:r>
          </a:p>
          <a:p>
            <a:pPr eaLnBrk="1" hangingPunct="1">
              <a:lnSpc>
                <a:spcPct val="80000"/>
              </a:lnSpc>
              <a:buFont typeface="Wingdings" pitchFamily="2" charset="2"/>
              <a:buNone/>
            </a:pPr>
            <a:r>
              <a:rPr lang="en-US" altLang="zh-CN" sz="1800" b="1" dirty="0" smtClean="0">
                <a:ea typeface="宋体" charset="-122"/>
              </a:rPr>
              <a:t>				else return select (A, q+1, r, k − q);</a:t>
            </a:r>
          </a:p>
          <a:p>
            <a:pPr eaLnBrk="1" hangingPunct="1">
              <a:lnSpc>
                <a:spcPct val="80000"/>
              </a:lnSpc>
              <a:buFont typeface="Wingdings" pitchFamily="2" charset="2"/>
              <a:buNone/>
            </a:pPr>
            <a:r>
              <a:rPr lang="en-US" altLang="zh-CN" sz="1800" b="1" dirty="0" smtClean="0">
                <a:ea typeface="宋体" charset="-122"/>
              </a:rPr>
              <a:t>	}</a:t>
            </a:r>
          </a:p>
          <a:p>
            <a:pPr eaLnBrk="1" hangingPunct="1">
              <a:lnSpc>
                <a:spcPct val="80000"/>
              </a:lnSpc>
              <a:buFont typeface="Wingdings" pitchFamily="2" charset="2"/>
              <a:buNone/>
            </a:pPr>
            <a:r>
              <a:rPr lang="en-US" altLang="zh-CN" sz="1800" b="1" dirty="0" smtClean="0">
                <a:ea typeface="宋体" charset="-122"/>
              </a:rPr>
              <a:t>}</a:t>
            </a:r>
          </a:p>
          <a:p>
            <a:pPr eaLnBrk="1" hangingPunct="1">
              <a:lnSpc>
                <a:spcPct val="80000"/>
              </a:lnSpc>
              <a:buFont typeface="Wingdings" pitchFamily="2" charset="2"/>
              <a:buNone/>
            </a:pPr>
            <a:r>
              <a:rPr lang="en-US" altLang="zh-CN" sz="1800" b="1" dirty="0" smtClean="0">
                <a:solidFill>
                  <a:srgbClr val="0000FF"/>
                </a:solidFill>
                <a:ea typeface="宋体" charset="-122"/>
              </a:rPr>
              <a:t>invoke as select (A, 1, n, k)</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113</a:t>
            </a:fld>
            <a:endParaRPr lang="en-US" altLang="zh-TW" dirty="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2" name="Rectangle 2"/>
          <p:cNvSpPr>
            <a:spLocks noChangeArrowheads="1"/>
          </p:cNvSpPr>
          <p:nvPr/>
        </p:nvSpPr>
        <p:spPr bwMode="auto">
          <a:xfrm>
            <a:off x="1295400" y="1981200"/>
            <a:ext cx="7848600" cy="4267200"/>
          </a:xfrm>
          <a:prstGeom prst="rect">
            <a:avLst/>
          </a:prstGeom>
          <a:solidFill>
            <a:srgbClr val="FFFF99"/>
          </a:solidFill>
          <a:ln w="9525">
            <a:solidFill>
              <a:schemeClr val="tx1"/>
            </a:solidFill>
            <a:miter lim="800000"/>
            <a:headEnd/>
            <a:tailEnd/>
          </a:ln>
        </p:spPr>
        <p:txBody>
          <a:bodyPr wrap="none" anchor="ctr"/>
          <a:lstStyle/>
          <a:p>
            <a:pPr algn="ctr"/>
            <a:endParaRPr lang="zh-CN" altLang="zh-CN"/>
          </a:p>
        </p:txBody>
      </p:sp>
      <p:sp>
        <p:nvSpPr>
          <p:cNvPr id="140291"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Selection by Partitioning</a:t>
            </a:r>
          </a:p>
        </p:txBody>
      </p:sp>
      <p:sp>
        <p:nvSpPr>
          <p:cNvPr id="83974" name="Rectangle 4"/>
          <p:cNvSpPr>
            <a:spLocks noGrp="1" noChangeArrowheads="1"/>
          </p:cNvSpPr>
          <p:nvPr>
            <p:ph type="body" idx="1"/>
          </p:nvPr>
        </p:nvSpPr>
        <p:spPr/>
        <p:txBody>
          <a:bodyPr/>
          <a:lstStyle/>
          <a:p>
            <a:pPr eaLnBrk="1" hangingPunct="1">
              <a:lnSpc>
                <a:spcPct val="80000"/>
              </a:lnSpc>
              <a:buFont typeface="Wingdings" pitchFamily="2" charset="2"/>
              <a:buNone/>
            </a:pPr>
            <a:r>
              <a:rPr lang="en-US" altLang="zh-CN" sz="1800" b="1" smtClean="0">
                <a:solidFill>
                  <a:srgbClr val="0000FF"/>
                </a:solidFill>
                <a:ea typeface="宋体" charset="-122"/>
              </a:rPr>
              <a:t> </a:t>
            </a:r>
          </a:p>
        </p:txBody>
      </p:sp>
      <p:graphicFrame>
        <p:nvGraphicFramePr>
          <p:cNvPr id="140316" name="Group 28"/>
          <p:cNvGraphicFramePr>
            <a:graphicFrameLocks noGrp="1"/>
          </p:cNvGraphicFramePr>
          <p:nvPr/>
        </p:nvGraphicFramePr>
        <p:xfrm>
          <a:off x="2590800" y="2362200"/>
          <a:ext cx="4876800" cy="533400"/>
        </p:xfrm>
        <a:graphic>
          <a:graphicData uri="http://schemas.openxmlformats.org/drawingml/2006/table">
            <a:tbl>
              <a:tblPr/>
              <a:tblGrid>
                <a:gridCol w="2133600"/>
                <a:gridCol w="533400"/>
                <a:gridCol w="2209800"/>
              </a:tblGrid>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A2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CC"/>
                    </a:solidFill>
                  </a:tcPr>
                </a:tc>
              </a:tr>
            </a:tbl>
          </a:graphicData>
        </a:graphic>
      </p:graphicFrame>
      <p:sp>
        <p:nvSpPr>
          <p:cNvPr id="83985" name="Text Box 19"/>
          <p:cNvSpPr txBox="1">
            <a:spLocks noChangeArrowheads="1"/>
          </p:cNvSpPr>
          <p:nvPr/>
        </p:nvSpPr>
        <p:spPr bwMode="auto">
          <a:xfrm>
            <a:off x="2498725" y="1944688"/>
            <a:ext cx="354013" cy="457200"/>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83986" name="Text Box 20"/>
          <p:cNvSpPr txBox="1">
            <a:spLocks noChangeArrowheads="1"/>
          </p:cNvSpPr>
          <p:nvPr/>
        </p:nvSpPr>
        <p:spPr bwMode="auto">
          <a:xfrm>
            <a:off x="4343400" y="1981200"/>
            <a:ext cx="252413" cy="457200"/>
          </a:xfrm>
          <a:prstGeom prst="rect">
            <a:avLst/>
          </a:prstGeom>
          <a:noFill/>
          <a:ln w="9525">
            <a:noFill/>
            <a:miter lim="800000"/>
            <a:headEnd/>
            <a:tailEnd/>
          </a:ln>
        </p:spPr>
        <p:txBody>
          <a:bodyPr wrap="none">
            <a:spAutoFit/>
          </a:bodyPr>
          <a:lstStyle/>
          <a:p>
            <a:r>
              <a:rPr lang="en-US" altLang="zh-CN">
                <a:ea typeface="宋体" charset="-122"/>
              </a:rPr>
              <a:t>j</a:t>
            </a:r>
          </a:p>
        </p:txBody>
      </p:sp>
      <p:sp>
        <p:nvSpPr>
          <p:cNvPr id="83987" name="Text Box 21"/>
          <p:cNvSpPr txBox="1">
            <a:spLocks noChangeArrowheads="1"/>
          </p:cNvSpPr>
          <p:nvPr/>
        </p:nvSpPr>
        <p:spPr bwMode="auto">
          <a:xfrm>
            <a:off x="5334000" y="1981200"/>
            <a:ext cx="600075" cy="457200"/>
          </a:xfrm>
          <a:prstGeom prst="rect">
            <a:avLst/>
          </a:prstGeom>
          <a:noFill/>
          <a:ln w="9525">
            <a:noFill/>
            <a:miter lim="800000"/>
            <a:headEnd/>
            <a:tailEnd/>
          </a:ln>
        </p:spPr>
        <p:txBody>
          <a:bodyPr wrap="none">
            <a:spAutoFit/>
          </a:bodyPr>
          <a:lstStyle/>
          <a:p>
            <a:r>
              <a:rPr lang="en-US" altLang="zh-CN">
                <a:ea typeface="宋体" charset="-122"/>
              </a:rPr>
              <a:t>j+2</a:t>
            </a:r>
          </a:p>
        </p:txBody>
      </p:sp>
      <p:sp>
        <p:nvSpPr>
          <p:cNvPr id="83988" name="Text Box 22"/>
          <p:cNvSpPr txBox="1">
            <a:spLocks noChangeArrowheads="1"/>
          </p:cNvSpPr>
          <p:nvPr/>
        </p:nvSpPr>
        <p:spPr bwMode="auto">
          <a:xfrm>
            <a:off x="7086600" y="1981200"/>
            <a:ext cx="354013" cy="457200"/>
          </a:xfrm>
          <a:prstGeom prst="rect">
            <a:avLst/>
          </a:prstGeom>
          <a:noFill/>
          <a:ln w="9525">
            <a:noFill/>
            <a:miter lim="800000"/>
            <a:headEnd/>
            <a:tailEnd/>
          </a:ln>
        </p:spPr>
        <p:txBody>
          <a:bodyPr wrap="none">
            <a:spAutoFit/>
          </a:bodyPr>
          <a:lstStyle/>
          <a:p>
            <a:r>
              <a:rPr lang="en-US" altLang="zh-CN">
                <a:ea typeface="宋体" charset="-122"/>
              </a:rPr>
              <a:t>n</a:t>
            </a:r>
          </a:p>
        </p:txBody>
      </p:sp>
      <p:sp>
        <p:nvSpPr>
          <p:cNvPr id="83989" name="Text Box 23"/>
          <p:cNvSpPr txBox="1">
            <a:spLocks noChangeArrowheads="1"/>
          </p:cNvSpPr>
          <p:nvPr/>
        </p:nvSpPr>
        <p:spPr bwMode="auto">
          <a:xfrm>
            <a:off x="4800600" y="1981200"/>
            <a:ext cx="354013" cy="457200"/>
          </a:xfrm>
          <a:prstGeom prst="rect">
            <a:avLst/>
          </a:prstGeom>
          <a:noFill/>
          <a:ln w="9525">
            <a:noFill/>
            <a:miter lim="800000"/>
            <a:headEnd/>
            <a:tailEnd/>
          </a:ln>
        </p:spPr>
        <p:txBody>
          <a:bodyPr wrap="none">
            <a:spAutoFit/>
          </a:bodyPr>
          <a:lstStyle/>
          <a:p>
            <a:r>
              <a:rPr lang="en-US" altLang="zh-CN">
                <a:ea typeface="宋体" charset="-122"/>
              </a:rPr>
              <a:t>q</a:t>
            </a:r>
          </a:p>
        </p:txBody>
      </p:sp>
      <p:sp>
        <p:nvSpPr>
          <p:cNvPr id="83990" name="Text Box 24"/>
          <p:cNvSpPr txBox="1">
            <a:spLocks noChangeArrowheads="1"/>
          </p:cNvSpPr>
          <p:nvPr/>
        </p:nvSpPr>
        <p:spPr bwMode="auto">
          <a:xfrm>
            <a:off x="2776538" y="2971800"/>
            <a:ext cx="1547812" cy="1936750"/>
          </a:xfrm>
          <a:prstGeom prst="rect">
            <a:avLst/>
          </a:prstGeom>
          <a:noFill/>
          <a:ln w="19050">
            <a:solidFill>
              <a:schemeClr val="tx1"/>
            </a:solidFill>
            <a:miter lim="800000"/>
            <a:headEnd/>
            <a:tailEnd/>
          </a:ln>
        </p:spPr>
        <p:txBody>
          <a:bodyPr wrap="none">
            <a:spAutoFit/>
          </a:bodyPr>
          <a:lstStyle/>
          <a:p>
            <a:pPr algn="ctr"/>
            <a:r>
              <a:rPr lang="en-US" altLang="zh-CN">
                <a:ea typeface="宋体" charset="-122"/>
              </a:rPr>
              <a:t>cost =T(j)</a:t>
            </a:r>
          </a:p>
          <a:p>
            <a:pPr algn="ctr"/>
            <a:r>
              <a:rPr lang="en-US" altLang="zh-CN">
                <a:ea typeface="宋体" charset="-122"/>
              </a:rPr>
              <a:t>when</a:t>
            </a:r>
          </a:p>
          <a:p>
            <a:pPr algn="ctr"/>
            <a:r>
              <a:rPr lang="en-US" altLang="zh-CN">
                <a:ea typeface="宋体" charset="-122"/>
              </a:rPr>
              <a:t>k &lt;= j</a:t>
            </a:r>
          </a:p>
          <a:p>
            <a:pPr algn="ctr"/>
            <a:r>
              <a:rPr lang="en-US" altLang="zh-CN">
                <a:ea typeface="宋体" charset="-122"/>
              </a:rPr>
              <a:t>i.e.</a:t>
            </a:r>
          </a:p>
          <a:p>
            <a:pPr algn="ctr"/>
            <a:r>
              <a:rPr lang="en-US" altLang="zh-CN">
                <a:ea typeface="宋体" charset="-122"/>
              </a:rPr>
              <a:t>j = k .. n-1</a:t>
            </a:r>
          </a:p>
        </p:txBody>
      </p:sp>
      <p:sp>
        <p:nvSpPr>
          <p:cNvPr id="83991" name="Text Box 25"/>
          <p:cNvSpPr txBox="1">
            <a:spLocks noChangeArrowheads="1"/>
          </p:cNvSpPr>
          <p:nvPr/>
        </p:nvSpPr>
        <p:spPr bwMode="auto">
          <a:xfrm>
            <a:off x="5791200" y="2971800"/>
            <a:ext cx="2024063" cy="1936750"/>
          </a:xfrm>
          <a:prstGeom prst="rect">
            <a:avLst/>
          </a:prstGeom>
          <a:noFill/>
          <a:ln w="19050">
            <a:solidFill>
              <a:schemeClr val="tx1"/>
            </a:solidFill>
            <a:miter lim="800000"/>
            <a:headEnd/>
            <a:tailEnd/>
          </a:ln>
        </p:spPr>
        <p:txBody>
          <a:bodyPr wrap="none">
            <a:spAutoFit/>
          </a:bodyPr>
          <a:lstStyle/>
          <a:p>
            <a:pPr algn="ctr"/>
            <a:r>
              <a:rPr lang="en-US" altLang="zh-CN">
                <a:ea typeface="宋体" charset="-122"/>
              </a:rPr>
              <a:t>cost =T(n-j-1)</a:t>
            </a:r>
          </a:p>
          <a:p>
            <a:pPr algn="ctr"/>
            <a:r>
              <a:rPr lang="en-US" altLang="zh-CN">
                <a:ea typeface="宋体" charset="-122"/>
              </a:rPr>
              <a:t>when</a:t>
            </a:r>
          </a:p>
          <a:p>
            <a:pPr algn="ctr"/>
            <a:r>
              <a:rPr lang="en-US" altLang="zh-CN">
                <a:ea typeface="宋体" charset="-122"/>
              </a:rPr>
              <a:t>k &gt; j+1</a:t>
            </a:r>
          </a:p>
          <a:p>
            <a:pPr algn="ctr"/>
            <a:r>
              <a:rPr lang="en-US" altLang="zh-CN">
                <a:ea typeface="宋体" charset="-122"/>
              </a:rPr>
              <a:t>i.e.</a:t>
            </a:r>
          </a:p>
          <a:p>
            <a:pPr algn="ctr"/>
            <a:r>
              <a:rPr lang="en-US" altLang="zh-CN">
                <a:ea typeface="宋体" charset="-122"/>
              </a:rPr>
              <a:t>j = 0..k-2</a:t>
            </a:r>
          </a:p>
        </p:txBody>
      </p:sp>
      <p:sp>
        <p:nvSpPr>
          <p:cNvPr id="83992" name="Text Box 29"/>
          <p:cNvSpPr txBox="1">
            <a:spLocks noChangeArrowheads="1"/>
          </p:cNvSpPr>
          <p:nvPr/>
        </p:nvSpPr>
        <p:spPr bwMode="auto">
          <a:xfrm>
            <a:off x="4343400" y="5029200"/>
            <a:ext cx="1281113" cy="830263"/>
          </a:xfrm>
          <a:prstGeom prst="rect">
            <a:avLst/>
          </a:prstGeom>
          <a:noFill/>
          <a:ln w="19050">
            <a:solidFill>
              <a:schemeClr val="tx1"/>
            </a:solidFill>
            <a:miter lim="800000"/>
            <a:headEnd/>
            <a:tailEnd/>
          </a:ln>
        </p:spPr>
        <p:txBody>
          <a:bodyPr wrap="none">
            <a:spAutoFit/>
          </a:bodyPr>
          <a:lstStyle/>
          <a:p>
            <a:r>
              <a:rPr lang="en-US" altLang="zh-CN">
                <a:ea typeface="宋体" charset="-122"/>
              </a:rPr>
              <a:t>partition</a:t>
            </a:r>
          </a:p>
          <a:p>
            <a:r>
              <a:rPr lang="en-US" altLang="zh-CN">
                <a:ea typeface="宋体" charset="-122"/>
              </a:rPr>
              <a:t>cost = n</a:t>
            </a:r>
          </a:p>
        </p:txBody>
      </p:sp>
      <p:sp>
        <p:nvSpPr>
          <p:cNvPr id="83993" name="AutoShape 30"/>
          <p:cNvSpPr>
            <a:spLocks noChangeArrowheads="1"/>
          </p:cNvSpPr>
          <p:nvPr/>
        </p:nvSpPr>
        <p:spPr bwMode="auto">
          <a:xfrm>
            <a:off x="4876800" y="2895600"/>
            <a:ext cx="228600" cy="2133600"/>
          </a:xfrm>
          <a:prstGeom prst="upArrow">
            <a:avLst>
              <a:gd name="adj1" fmla="val 50000"/>
              <a:gd name="adj2" fmla="val 233333"/>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114</a:t>
            </a:fld>
            <a:endParaRPr lang="en-US" altLang="zh-TW"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Selection by Partitioning</a:t>
            </a:r>
          </a:p>
        </p:txBody>
      </p:sp>
      <p:sp>
        <p:nvSpPr>
          <p:cNvPr id="15367" name="Rectangle 4"/>
          <p:cNvSpPr>
            <a:spLocks noGrp="1" noChangeArrowheads="1"/>
          </p:cNvSpPr>
          <p:nvPr>
            <p:ph type="body" idx="1"/>
          </p:nvPr>
        </p:nvSpPr>
        <p:spPr/>
        <p:txBody>
          <a:bodyPr/>
          <a:lstStyle/>
          <a:p>
            <a:pPr eaLnBrk="1" hangingPunct="1">
              <a:lnSpc>
                <a:spcPct val="80000"/>
              </a:lnSpc>
              <a:buFont typeface="Wingdings" pitchFamily="2" charset="2"/>
              <a:buNone/>
            </a:pPr>
            <a:r>
              <a:rPr lang="en-US" altLang="zh-CN" sz="2400" b="1" u="sng" dirty="0" smtClean="0">
                <a:ea typeface="宋体" charset="-122"/>
              </a:rPr>
              <a:t>Analysis:</a:t>
            </a:r>
          </a:p>
          <a:p>
            <a:pPr eaLnBrk="1" hangingPunct="1"/>
            <a:r>
              <a:rPr lang="en-US" altLang="zh-CN" sz="2000" b="1" dirty="0" smtClean="0">
                <a:ea typeface="宋体" charset="-122"/>
              </a:rPr>
              <a:t>The cost of partitioning is O(n)</a:t>
            </a:r>
          </a:p>
          <a:p>
            <a:pPr eaLnBrk="1" hangingPunct="1"/>
            <a:r>
              <a:rPr lang="en-US" altLang="zh-CN" sz="2000" b="1" dirty="0" smtClean="0">
                <a:ea typeface="宋体" charset="-122"/>
              </a:rPr>
              <a:t>Let |A1| = j  and |A2| = n-j-1</a:t>
            </a:r>
          </a:p>
          <a:p>
            <a:pPr eaLnBrk="1" hangingPunct="1"/>
            <a:r>
              <a:rPr lang="en-US" altLang="zh-CN" sz="2000" b="1" dirty="0" smtClean="0">
                <a:ea typeface="宋体" charset="-122"/>
              </a:rPr>
              <a:t>The pivot position is q = j+1 with j = 0..n-1</a:t>
            </a:r>
          </a:p>
          <a:p>
            <a:pPr eaLnBrk="1" hangingPunct="1"/>
            <a:r>
              <a:rPr lang="en-US" altLang="zh-CN" sz="2000" b="1" dirty="0" smtClean="0">
                <a:ea typeface="宋体" charset="-122"/>
              </a:rPr>
              <a:t>We call select on A1 when k &lt;= j, i.e. in the cases of  j = k...n-1</a:t>
            </a:r>
          </a:p>
          <a:p>
            <a:pPr eaLnBrk="1" hangingPunct="1"/>
            <a:r>
              <a:rPr lang="en-US" altLang="zh-CN" sz="2000" b="1" dirty="0" smtClean="0">
                <a:ea typeface="宋体" charset="-122"/>
              </a:rPr>
              <a:t>We call select on A2 when k &gt; j+1, i.e. in the cases of j = 0 .. k-2</a:t>
            </a:r>
          </a:p>
          <a:p>
            <a:pPr eaLnBrk="1" hangingPunct="1"/>
            <a:r>
              <a:rPr lang="en-US" altLang="zh-CN" sz="2000" b="1" dirty="0" smtClean="0">
                <a:ea typeface="宋体" charset="-122"/>
              </a:rPr>
              <a:t>Each case happens with equal probability (1/n)</a:t>
            </a:r>
          </a:p>
          <a:p>
            <a:pPr eaLnBrk="1" hangingPunct="1"/>
            <a:r>
              <a:rPr lang="en-US" altLang="zh-CN" sz="2000" b="1" dirty="0" smtClean="0">
                <a:ea typeface="宋体" charset="-122"/>
              </a:rPr>
              <a:t>Hence the average cost will be:</a:t>
            </a:r>
          </a:p>
          <a:p>
            <a:pPr eaLnBrk="1" hangingPunct="1">
              <a:lnSpc>
                <a:spcPct val="80000"/>
              </a:lnSpc>
              <a:buFont typeface="Wingdings" pitchFamily="2" charset="2"/>
              <a:buNone/>
            </a:pPr>
            <a:endParaRPr lang="en-US" altLang="zh-CN" sz="2000" dirty="0" smtClean="0">
              <a:ea typeface="宋体" charset="-122"/>
            </a:endParaRPr>
          </a:p>
        </p:txBody>
      </p:sp>
      <p:graphicFrame>
        <p:nvGraphicFramePr>
          <p:cNvPr id="15362" name="Object 5"/>
          <p:cNvGraphicFramePr>
            <a:graphicFrameLocks noChangeAspect="1"/>
          </p:cNvGraphicFramePr>
          <p:nvPr>
            <p:extLst>
              <p:ext uri="{D42A27DB-BD31-4B8C-83A1-F6EECF244321}">
                <p14:modId xmlns:p14="http://schemas.microsoft.com/office/powerpoint/2010/main" val="2854068260"/>
              </p:ext>
            </p:extLst>
          </p:nvPr>
        </p:nvGraphicFramePr>
        <p:xfrm>
          <a:off x="1832768" y="4267751"/>
          <a:ext cx="5478463" cy="1339850"/>
        </p:xfrm>
        <a:graphic>
          <a:graphicData uri="http://schemas.openxmlformats.org/presentationml/2006/ole">
            <mc:AlternateContent xmlns:mc="http://schemas.openxmlformats.org/markup-compatibility/2006">
              <mc:Choice xmlns:v="urn:schemas-microsoft-com:vml" Requires="v">
                <p:oleObj spid="_x0000_s242757" name="Equation" r:id="rId4" imgW="2806560" imgH="685800" progId="Equation.3">
                  <p:embed/>
                </p:oleObj>
              </mc:Choice>
              <mc:Fallback>
                <p:oleObj name="Equation" r:id="rId4" imgW="2806560" imgH="685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2768" y="4267751"/>
                        <a:ext cx="5478463"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115</a:t>
            </a:fld>
            <a:endParaRPr lang="en-US" altLang="zh-TW"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28596" y="285728"/>
            <a:ext cx="7772400" cy="914400"/>
          </a:xfrm>
        </p:spPr>
        <p:txBody>
          <a:bodyPr/>
          <a:lstStyle/>
          <a:p>
            <a:pPr eaLnBrk="1" hangingPunct="1">
              <a:defRPr/>
            </a:pPr>
            <a:r>
              <a:rPr lang="en-US" b="1" dirty="0" smtClean="0">
                <a:effectLst>
                  <a:outerShdw blurRad="38100" dist="38100" dir="2700000" algn="tl">
                    <a:srgbClr val="FFFFFF"/>
                  </a:outerShdw>
                </a:effectLst>
              </a:rPr>
              <a:t>Average Case Analysis</a:t>
            </a:r>
          </a:p>
        </p:txBody>
      </p:sp>
      <p:sp>
        <p:nvSpPr>
          <p:cNvPr id="16390" name="Rectangle 3"/>
          <p:cNvSpPr>
            <a:spLocks noGrp="1" noChangeArrowheads="1"/>
          </p:cNvSpPr>
          <p:nvPr>
            <p:ph type="body" sz="half" idx="1"/>
          </p:nvPr>
        </p:nvSpPr>
        <p:spPr>
          <a:xfrm>
            <a:off x="1071538" y="1500174"/>
            <a:ext cx="7467600" cy="4343400"/>
          </a:xfrm>
          <a:solidFill>
            <a:srgbClr val="FFFF99"/>
          </a:solidFill>
          <a:ln w="28575">
            <a:solidFill>
              <a:schemeClr val="tx1"/>
            </a:solidFill>
          </a:ln>
        </p:spPr>
        <p:txBody>
          <a:bodyPr/>
          <a:lstStyle/>
          <a:p>
            <a:pPr eaLnBrk="1" hangingPunct="1">
              <a:buFont typeface="Wingdings" pitchFamily="2" charset="2"/>
              <a:buNone/>
            </a:pPr>
            <a:r>
              <a:rPr lang="en-US" altLang="zh-CN" sz="2000" smtClean="0">
                <a:ea typeface="宋体" charset="-122"/>
              </a:rPr>
              <a:t>	</a:t>
            </a:r>
          </a:p>
        </p:txBody>
      </p:sp>
      <p:graphicFrame>
        <p:nvGraphicFramePr>
          <p:cNvPr id="16386" name="Object 4"/>
          <p:cNvGraphicFramePr>
            <a:graphicFrameLocks noGrp="1" noChangeAspect="1"/>
          </p:cNvGraphicFramePr>
          <p:nvPr>
            <p:ph sz="half" idx="2"/>
          </p:nvPr>
        </p:nvGraphicFramePr>
        <p:xfrm>
          <a:off x="1857356" y="1714488"/>
          <a:ext cx="5821363" cy="4083050"/>
        </p:xfrm>
        <a:graphic>
          <a:graphicData uri="http://schemas.openxmlformats.org/presentationml/2006/ole">
            <mc:AlternateContent xmlns:mc="http://schemas.openxmlformats.org/markup-compatibility/2006">
              <mc:Choice xmlns:v="urn:schemas-microsoft-com:vml" Requires="v">
                <p:oleObj spid="_x0000_s243779" name="Equation" r:id="rId4" imgW="3911400" imgH="2743200" progId="Equation.3">
                  <p:embed/>
                </p:oleObj>
              </mc:Choice>
              <mc:Fallback>
                <p:oleObj name="Equation" r:id="rId4" imgW="3911400" imgH="274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56" y="1714488"/>
                        <a:ext cx="5821363" cy="408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116</a:t>
            </a:fld>
            <a:endParaRPr lang="en-US" altLang="zh-TW" dirty="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ChangeArrowheads="1"/>
          </p:cNvSpPr>
          <p:nvPr/>
        </p:nvSpPr>
        <p:spPr bwMode="auto">
          <a:xfrm>
            <a:off x="182270" y="1295400"/>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52579" name="Rectangle 3"/>
          <p:cNvSpPr>
            <a:spLocks noGrp="1" noChangeArrowheads="1"/>
          </p:cNvSpPr>
          <p:nvPr>
            <p:ph type="title"/>
          </p:nvPr>
        </p:nvSpPr>
        <p:spPr/>
        <p:txBody>
          <a:bodyPr/>
          <a:lstStyle/>
          <a:p>
            <a:pPr eaLnBrk="1" hangingPunct="1">
              <a:defRPr/>
            </a:pPr>
            <a:r>
              <a:rPr lang="en-US" b="1" dirty="0" smtClean="0">
                <a:effectLst>
                  <a:outerShdw blurRad="38100" dist="38100" dir="2700000" algn="tl">
                    <a:srgbClr val="FFFFFF"/>
                  </a:outerShdw>
                </a:effectLst>
              </a:rPr>
              <a:t>If Selection using a BST</a:t>
            </a:r>
          </a:p>
        </p:txBody>
      </p:sp>
      <p:sp>
        <p:nvSpPr>
          <p:cNvPr id="84998" name="Rectangle 4"/>
          <p:cNvSpPr>
            <a:spLocks noGrp="1" noChangeArrowheads="1"/>
          </p:cNvSpPr>
          <p:nvPr>
            <p:ph type="body" idx="1"/>
          </p:nvPr>
        </p:nvSpPr>
        <p:spPr>
          <a:xfrm>
            <a:off x="491328" y="1486919"/>
            <a:ext cx="8643937" cy="5078189"/>
          </a:xfrm>
        </p:spPr>
        <p:txBody>
          <a:bodyPr/>
          <a:lstStyle/>
          <a:p>
            <a:pPr eaLnBrk="1" hangingPunct="1">
              <a:lnSpc>
                <a:spcPct val="80000"/>
              </a:lnSpc>
              <a:buFont typeface="Wingdings" pitchFamily="2" charset="2"/>
              <a:buNone/>
            </a:pPr>
            <a:r>
              <a:rPr lang="en-US" altLang="zh-CN" sz="1800" b="1" dirty="0" smtClean="0">
                <a:ea typeface="宋体" charset="-122"/>
              </a:rPr>
              <a:t>Type select (Type A[ ], </a:t>
            </a:r>
            <a:r>
              <a:rPr lang="en-US" altLang="zh-CN" sz="1800" b="1" dirty="0" err="1" smtClean="0">
                <a:ea typeface="宋体" charset="-122"/>
              </a:rPr>
              <a:t>int</a:t>
            </a:r>
            <a:r>
              <a:rPr lang="en-US" altLang="zh-CN" sz="1800" b="1" dirty="0" smtClean="0">
                <a:ea typeface="宋体" charset="-122"/>
              </a:rPr>
              <a:t> n, </a:t>
            </a:r>
            <a:r>
              <a:rPr lang="en-US" altLang="zh-CN" sz="1800" b="1" dirty="0" err="1" smtClean="0">
                <a:ea typeface="宋体" charset="-122"/>
              </a:rPr>
              <a:t>int</a:t>
            </a:r>
            <a:r>
              <a:rPr lang="en-US" altLang="zh-CN" sz="1800" b="1" dirty="0" smtClean="0">
                <a:ea typeface="宋体" charset="-122"/>
              </a:rPr>
              <a:t> k)</a:t>
            </a:r>
          </a:p>
          <a:p>
            <a:pPr eaLnBrk="1" hangingPunct="1">
              <a:lnSpc>
                <a:spcPct val="80000"/>
              </a:lnSpc>
              <a:buFont typeface="Wingdings" pitchFamily="2" charset="2"/>
              <a:buNone/>
            </a:pPr>
            <a:r>
              <a:rPr lang="en-US" altLang="zh-CN" sz="1800" b="1" dirty="0" smtClean="0">
                <a:ea typeface="宋体" charset="-122"/>
              </a:rPr>
              <a:t>{	</a:t>
            </a:r>
          </a:p>
          <a:p>
            <a:pPr eaLnBrk="1" hangingPunct="1">
              <a:lnSpc>
                <a:spcPct val="80000"/>
              </a:lnSpc>
              <a:buFont typeface="Wingdings" pitchFamily="2" charset="2"/>
              <a:buNone/>
            </a:pPr>
            <a:r>
              <a:rPr lang="en-US" altLang="zh-CN" sz="1800" b="1" dirty="0" smtClean="0">
                <a:ea typeface="宋体" charset="-122"/>
              </a:rPr>
              <a:t>	Type Amin;</a:t>
            </a:r>
          </a:p>
          <a:p>
            <a:pPr eaLnBrk="1" hangingPunct="1">
              <a:lnSpc>
                <a:spcPct val="80000"/>
              </a:lnSpc>
              <a:buFont typeface="Wingdings" pitchFamily="2" charset="2"/>
              <a:buNone/>
            </a:pPr>
            <a:r>
              <a:rPr lang="en-US" altLang="zh-CN" sz="1800" b="1" dirty="0" smtClean="0">
                <a:ea typeface="宋体" charset="-122"/>
              </a:rPr>
              <a:t>	</a:t>
            </a:r>
            <a:r>
              <a:rPr lang="en-US" altLang="zh-CN" sz="1800" b="1" dirty="0" err="1" smtClean="0">
                <a:ea typeface="宋体" charset="-122"/>
              </a:rPr>
              <a:t>binaryTree</a:t>
            </a:r>
            <a:r>
              <a:rPr lang="en-US" altLang="zh-CN" sz="1800" b="1" dirty="0" smtClean="0">
                <a:ea typeface="宋体" charset="-122"/>
              </a:rPr>
              <a:t>&lt;Type, </a:t>
            </a:r>
            <a:r>
              <a:rPr lang="en-US" altLang="zh-CN" sz="1800" b="1" dirty="0" err="1" smtClean="0">
                <a:ea typeface="宋体" charset="-122"/>
              </a:rPr>
              <a:t>int</a:t>
            </a:r>
            <a:r>
              <a:rPr lang="en-US" altLang="zh-CN" sz="1800" b="1" dirty="0" smtClean="0">
                <a:ea typeface="宋体" charset="-122"/>
              </a:rPr>
              <a:t>&gt; BST;</a:t>
            </a:r>
          </a:p>
          <a:p>
            <a:pPr eaLnBrk="1" hangingPunct="1">
              <a:lnSpc>
                <a:spcPct val="80000"/>
              </a:lnSpc>
              <a:buFont typeface="Wingdings" pitchFamily="2" charset="2"/>
              <a:buNone/>
            </a:pPr>
            <a:r>
              <a:rPr lang="en-US" altLang="zh-CN" sz="1800" b="1" dirty="0" smtClean="0">
                <a:ea typeface="宋体" charset="-122"/>
              </a:rPr>
              <a:t>	 for (</a:t>
            </a:r>
            <a:r>
              <a:rPr lang="en-US" altLang="zh-CN" sz="1800" b="1" dirty="0" err="1" smtClean="0">
                <a:ea typeface="宋体" charset="-122"/>
              </a:rPr>
              <a:t>int</a:t>
            </a:r>
            <a:r>
              <a:rPr lang="en-US" altLang="zh-CN" sz="1800" b="1" dirty="0" smtClean="0">
                <a:ea typeface="宋体" charset="-122"/>
              </a:rPr>
              <a:t> </a:t>
            </a:r>
            <a:r>
              <a:rPr lang="en-US" altLang="zh-CN" sz="1800" b="1" dirty="0" err="1" smtClean="0">
                <a:ea typeface="宋体" charset="-122"/>
              </a:rPr>
              <a:t>i</a:t>
            </a:r>
            <a:r>
              <a:rPr lang="en-US" altLang="zh-CN" sz="1800" b="1" dirty="0" smtClean="0">
                <a:ea typeface="宋体" charset="-122"/>
              </a:rPr>
              <a:t> = 0; </a:t>
            </a:r>
            <a:r>
              <a:rPr lang="en-US" altLang="zh-CN" sz="1800" b="1" dirty="0" err="1" smtClean="0">
                <a:ea typeface="宋体" charset="-122"/>
              </a:rPr>
              <a:t>i</a:t>
            </a:r>
            <a:r>
              <a:rPr lang="en-US" altLang="zh-CN" sz="1800" b="1" dirty="0" smtClean="0">
                <a:ea typeface="宋体" charset="-122"/>
              </a:rPr>
              <a:t>&lt;n; </a:t>
            </a:r>
            <a:r>
              <a:rPr lang="en-US" altLang="zh-CN" sz="1800" b="1" dirty="0" err="1" smtClean="0">
                <a:ea typeface="宋体" charset="-122"/>
              </a:rPr>
              <a:t>i</a:t>
            </a:r>
            <a:r>
              <a:rPr lang="en-US" altLang="zh-CN" sz="1800" b="1" dirty="0" smtClean="0">
                <a:ea typeface="宋体" charset="-122"/>
              </a:rPr>
              <a:t>++)	</a:t>
            </a:r>
            <a:r>
              <a:rPr lang="en-US" altLang="zh-CN" sz="1800" b="1" dirty="0" err="1" smtClean="0">
                <a:ea typeface="宋体" charset="-122"/>
              </a:rPr>
              <a:t>BST.insert</a:t>
            </a:r>
            <a:r>
              <a:rPr lang="en-US" altLang="zh-CN" sz="1800" b="1" dirty="0" smtClean="0">
                <a:ea typeface="宋体" charset="-122"/>
              </a:rPr>
              <a:t>(A[</a:t>
            </a:r>
            <a:r>
              <a:rPr lang="en-US" altLang="zh-CN" sz="1800" b="1" dirty="0" err="1" smtClean="0">
                <a:ea typeface="宋体" charset="-122"/>
              </a:rPr>
              <a:t>i</a:t>
            </a:r>
            <a:r>
              <a:rPr lang="en-US" altLang="zh-CN" sz="1800" b="1" dirty="0" smtClean="0">
                <a:ea typeface="宋体" charset="-122"/>
              </a:rPr>
              <a:t>],0);</a:t>
            </a:r>
          </a:p>
          <a:p>
            <a:pPr eaLnBrk="1" hangingPunct="1">
              <a:lnSpc>
                <a:spcPct val="80000"/>
              </a:lnSpc>
              <a:buFont typeface="Wingdings" pitchFamily="2" charset="2"/>
              <a:buNone/>
            </a:pPr>
            <a:r>
              <a:rPr lang="en-US" altLang="zh-CN" sz="1800" b="1" dirty="0" smtClean="0">
                <a:ea typeface="宋体" charset="-122"/>
              </a:rPr>
              <a:t>	for (</a:t>
            </a:r>
            <a:r>
              <a:rPr lang="en-US" altLang="zh-CN" sz="1800" b="1" dirty="0" err="1" smtClean="0">
                <a:ea typeface="宋体" charset="-122"/>
              </a:rPr>
              <a:t>i</a:t>
            </a:r>
            <a:r>
              <a:rPr lang="en-US" altLang="zh-CN" sz="1800" b="1" dirty="0" smtClean="0">
                <a:ea typeface="宋体" charset="-122"/>
              </a:rPr>
              <a:t> = 1; </a:t>
            </a:r>
            <a:r>
              <a:rPr lang="en-US" altLang="zh-CN" sz="1800" b="1" dirty="0" err="1" smtClean="0">
                <a:ea typeface="宋体" charset="-122"/>
              </a:rPr>
              <a:t>i</a:t>
            </a:r>
            <a:r>
              <a:rPr lang="en-US" altLang="zh-CN" sz="1800" b="1" dirty="0" smtClean="0">
                <a:ea typeface="宋体" charset="-122"/>
              </a:rPr>
              <a:t> &lt; k; </a:t>
            </a:r>
            <a:r>
              <a:rPr lang="en-US" altLang="zh-CN" sz="1800" b="1" dirty="0" err="1" smtClean="0">
                <a:ea typeface="宋体" charset="-122"/>
              </a:rPr>
              <a:t>i</a:t>
            </a:r>
            <a:r>
              <a:rPr lang="en-US" altLang="zh-CN" sz="1800" b="1" dirty="0" smtClean="0">
                <a:ea typeface="宋体" charset="-122"/>
              </a:rPr>
              <a:t>++) { Amin = </a:t>
            </a:r>
            <a:r>
              <a:rPr lang="en-US" altLang="zh-CN" sz="1800" b="1" dirty="0" err="1" smtClean="0">
                <a:ea typeface="宋体" charset="-122"/>
              </a:rPr>
              <a:t>BST.min</a:t>
            </a:r>
            <a:r>
              <a:rPr lang="en-US" altLang="zh-CN" sz="1800" b="1" dirty="0" smtClean="0">
                <a:ea typeface="宋体" charset="-122"/>
              </a:rPr>
              <a:t>(); </a:t>
            </a:r>
            <a:r>
              <a:rPr lang="en-US" altLang="zh-CN" sz="1800" b="1" dirty="0" err="1" smtClean="0">
                <a:ea typeface="宋体" charset="-122"/>
              </a:rPr>
              <a:t>BST.remove</a:t>
            </a:r>
            <a:r>
              <a:rPr lang="en-US" altLang="zh-CN" sz="1800" b="1" dirty="0" smtClean="0">
                <a:ea typeface="宋体" charset="-122"/>
              </a:rPr>
              <a:t>(Amin);} </a:t>
            </a:r>
          </a:p>
          <a:p>
            <a:pPr eaLnBrk="1" hangingPunct="1">
              <a:lnSpc>
                <a:spcPct val="80000"/>
              </a:lnSpc>
              <a:buFont typeface="Wingdings" pitchFamily="2" charset="2"/>
              <a:buNone/>
            </a:pPr>
            <a:r>
              <a:rPr lang="en-US" altLang="zh-CN" sz="1800" b="1" dirty="0" smtClean="0">
                <a:ea typeface="宋体" charset="-122"/>
              </a:rPr>
              <a:t>	return </a:t>
            </a:r>
            <a:r>
              <a:rPr lang="en-US" altLang="zh-CN" sz="1800" b="1" dirty="0" err="1" smtClean="0">
                <a:ea typeface="宋体" charset="-122"/>
              </a:rPr>
              <a:t>BST.min</a:t>
            </a:r>
            <a:r>
              <a:rPr lang="en-US" altLang="zh-CN" sz="1800" b="1" dirty="0" smtClean="0">
                <a:ea typeface="宋体" charset="-122"/>
              </a:rPr>
              <a:t>();</a:t>
            </a:r>
          </a:p>
          <a:p>
            <a:pPr eaLnBrk="1" hangingPunct="1">
              <a:lnSpc>
                <a:spcPct val="80000"/>
              </a:lnSpc>
              <a:buFont typeface="Wingdings" pitchFamily="2" charset="2"/>
              <a:buNone/>
            </a:pPr>
            <a:r>
              <a:rPr lang="en-US" altLang="zh-CN" sz="1800" b="1" dirty="0" smtClean="0">
                <a:ea typeface="宋体" charset="-122"/>
              </a:rPr>
              <a:t>	}</a:t>
            </a:r>
          </a:p>
          <a:p>
            <a:pPr eaLnBrk="1" hangingPunct="1">
              <a:lnSpc>
                <a:spcPct val="80000"/>
              </a:lnSpc>
              <a:buFont typeface="Wingdings" pitchFamily="2" charset="2"/>
              <a:buNone/>
            </a:pPr>
            <a:r>
              <a:rPr lang="en-US" altLang="zh-CN" sz="1800" b="1" dirty="0" smtClean="0">
                <a:solidFill>
                  <a:srgbClr val="0000FF"/>
                </a:solidFill>
                <a:ea typeface="宋体" charset="-122"/>
              </a:rPr>
              <a:t>invoke as select (A, n, k)</a:t>
            </a:r>
          </a:p>
          <a:p>
            <a:pPr eaLnBrk="1" hangingPunct="1">
              <a:lnSpc>
                <a:spcPct val="80000"/>
              </a:lnSpc>
              <a:buFont typeface="Wingdings" pitchFamily="2" charset="2"/>
              <a:buNone/>
            </a:pPr>
            <a:r>
              <a:rPr lang="en-US" altLang="zh-CN" sz="1800" b="1" u="sng" dirty="0" smtClean="0">
                <a:ea typeface="宋体" charset="-122"/>
              </a:rPr>
              <a:t>Analysis</a:t>
            </a:r>
          </a:p>
          <a:p>
            <a:pPr eaLnBrk="1" hangingPunct="1">
              <a:lnSpc>
                <a:spcPct val="80000"/>
              </a:lnSpc>
              <a:buFont typeface="Wingdings" pitchFamily="2" charset="2"/>
              <a:buNone/>
            </a:pPr>
            <a:r>
              <a:rPr lang="en-US" altLang="zh-CN" sz="1800" b="1" dirty="0" smtClean="0">
                <a:ea typeface="宋体" charset="-122"/>
              </a:rPr>
              <a:t>Insert n elements		O(n log n)</a:t>
            </a:r>
          </a:p>
          <a:p>
            <a:pPr eaLnBrk="1" hangingPunct="1">
              <a:lnSpc>
                <a:spcPct val="80000"/>
              </a:lnSpc>
              <a:buFont typeface="Wingdings" pitchFamily="2" charset="2"/>
              <a:buNone/>
            </a:pPr>
            <a:r>
              <a:rPr lang="en-US" altLang="zh-CN" sz="1800" b="1" dirty="0" smtClean="0">
                <a:ea typeface="宋体" charset="-122"/>
              </a:rPr>
              <a:t>Find and delete (k-1) minima	O((k-1) log n)</a:t>
            </a:r>
          </a:p>
          <a:p>
            <a:pPr eaLnBrk="1" hangingPunct="1">
              <a:lnSpc>
                <a:spcPct val="80000"/>
              </a:lnSpc>
              <a:buFont typeface="Wingdings" pitchFamily="2" charset="2"/>
              <a:buNone/>
            </a:pPr>
            <a:r>
              <a:rPr lang="en-US" altLang="zh-CN" sz="1800" b="1" dirty="0" smtClean="0">
                <a:ea typeface="宋体" charset="-122"/>
              </a:rPr>
              <a:t>Find </a:t>
            </a:r>
            <a:r>
              <a:rPr lang="en-US" altLang="zh-CN" sz="1800" b="1" dirty="0" err="1" smtClean="0">
                <a:ea typeface="宋体" charset="-122"/>
              </a:rPr>
              <a:t>kth</a:t>
            </a:r>
            <a:r>
              <a:rPr lang="en-US" altLang="zh-CN" sz="1800" b="1" dirty="0" smtClean="0">
                <a:ea typeface="宋体" charset="-122"/>
              </a:rPr>
              <a:t> min			O(log n)</a:t>
            </a:r>
          </a:p>
          <a:p>
            <a:pPr eaLnBrk="1" hangingPunct="1">
              <a:lnSpc>
                <a:spcPct val="80000"/>
              </a:lnSpc>
              <a:buFont typeface="Wingdings" pitchFamily="2" charset="2"/>
              <a:buNone/>
            </a:pPr>
            <a:r>
              <a:rPr lang="en-US" altLang="zh-CN" sz="1800" b="1" dirty="0" smtClean="0">
                <a:ea typeface="宋体" charset="-122"/>
              </a:rPr>
              <a:t>Total				</a:t>
            </a:r>
            <a:r>
              <a:rPr lang="en-US" altLang="zh-CN" sz="1800" b="1" dirty="0" smtClean="0">
                <a:solidFill>
                  <a:srgbClr val="0000FF"/>
                </a:solidFill>
                <a:ea typeface="宋体" charset="-122"/>
              </a:rPr>
              <a:t>O((</a:t>
            </a:r>
            <a:r>
              <a:rPr lang="en-US" altLang="zh-CN" sz="1800" b="1" dirty="0" err="1" smtClean="0">
                <a:solidFill>
                  <a:srgbClr val="0000FF"/>
                </a:solidFill>
                <a:ea typeface="宋体" charset="-122"/>
              </a:rPr>
              <a:t>k+n</a:t>
            </a:r>
            <a:r>
              <a:rPr lang="en-US" altLang="zh-CN" sz="1800" b="1" dirty="0" smtClean="0">
                <a:solidFill>
                  <a:srgbClr val="0000FF"/>
                </a:solidFill>
                <a:ea typeface="宋体" charset="-122"/>
              </a:rPr>
              <a:t>) log n)</a:t>
            </a:r>
            <a:r>
              <a:rPr lang="en-US" altLang="zh-CN" sz="1800" b="1" dirty="0" smtClean="0">
                <a:ea typeface="宋体" charset="-122"/>
              </a:rPr>
              <a:t> </a:t>
            </a:r>
          </a:p>
          <a:p>
            <a:pPr eaLnBrk="1" hangingPunct="1">
              <a:lnSpc>
                <a:spcPct val="80000"/>
              </a:lnSpc>
              <a:buFont typeface="Wingdings" pitchFamily="2" charset="2"/>
              <a:buNone/>
            </a:pPr>
            <a:endParaRPr lang="en-US" altLang="zh-CN" sz="1800" b="1" dirty="0" smtClean="0">
              <a:solidFill>
                <a:srgbClr val="0000FF"/>
              </a:solidFill>
              <a:ea typeface="宋体"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117</a:t>
            </a:fld>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additive="base">
                                        <p:cTn id="7" dur="500" fill="hold"/>
                                        <p:tgtEl>
                                          <p:spTgt spid="84996"/>
                                        </p:tgtEl>
                                        <p:attrNameLst>
                                          <p:attrName>ppt_x</p:attrName>
                                        </p:attrNameLst>
                                      </p:cBhvr>
                                      <p:tavLst>
                                        <p:tav tm="0">
                                          <p:val>
                                            <p:strVal val="#ppt_x"/>
                                          </p:val>
                                        </p:tav>
                                        <p:tav tm="100000">
                                          <p:val>
                                            <p:strVal val="#ppt_x"/>
                                          </p:val>
                                        </p:tav>
                                      </p:tavLst>
                                    </p:anim>
                                    <p:anim calcmode="lin" valueType="num">
                                      <p:cBhvr additive="base">
                                        <p:cTn id="8" dur="500" fill="hold"/>
                                        <p:tgtEl>
                                          <p:spTgt spid="849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998">
                                            <p:txEl>
                                              <p:pRg st="0" end="0"/>
                                            </p:txEl>
                                          </p:spTgt>
                                        </p:tgtEl>
                                        <p:attrNameLst>
                                          <p:attrName>style.visibility</p:attrName>
                                        </p:attrNameLst>
                                      </p:cBhvr>
                                      <p:to>
                                        <p:strVal val="visible"/>
                                      </p:to>
                                    </p:set>
                                    <p:anim calcmode="lin" valueType="num">
                                      <p:cBhvr additive="base">
                                        <p:cTn id="11" dur="500" fill="hold"/>
                                        <p:tgtEl>
                                          <p:spTgt spid="8499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499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4998">
                                            <p:txEl>
                                              <p:pRg st="1" end="1"/>
                                            </p:txEl>
                                          </p:spTgt>
                                        </p:tgtEl>
                                        <p:attrNameLst>
                                          <p:attrName>style.visibility</p:attrName>
                                        </p:attrNameLst>
                                      </p:cBhvr>
                                      <p:to>
                                        <p:strVal val="visible"/>
                                      </p:to>
                                    </p:set>
                                    <p:anim calcmode="lin" valueType="num">
                                      <p:cBhvr additive="base">
                                        <p:cTn id="15" dur="500" fill="hold"/>
                                        <p:tgtEl>
                                          <p:spTgt spid="8499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4998">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4998">
                                            <p:txEl>
                                              <p:pRg st="2" end="2"/>
                                            </p:txEl>
                                          </p:spTgt>
                                        </p:tgtEl>
                                        <p:attrNameLst>
                                          <p:attrName>style.visibility</p:attrName>
                                        </p:attrNameLst>
                                      </p:cBhvr>
                                      <p:to>
                                        <p:strVal val="visible"/>
                                      </p:to>
                                    </p:set>
                                    <p:anim calcmode="lin" valueType="num">
                                      <p:cBhvr additive="base">
                                        <p:cTn id="19" dur="500" fill="hold"/>
                                        <p:tgtEl>
                                          <p:spTgt spid="849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99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4998">
                                            <p:txEl>
                                              <p:pRg st="3" end="3"/>
                                            </p:txEl>
                                          </p:spTgt>
                                        </p:tgtEl>
                                        <p:attrNameLst>
                                          <p:attrName>style.visibility</p:attrName>
                                        </p:attrNameLst>
                                      </p:cBhvr>
                                      <p:to>
                                        <p:strVal val="visible"/>
                                      </p:to>
                                    </p:set>
                                    <p:anim calcmode="lin" valueType="num">
                                      <p:cBhvr additive="base">
                                        <p:cTn id="23" dur="500" fill="hold"/>
                                        <p:tgtEl>
                                          <p:spTgt spid="8499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4998">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4998">
                                            <p:txEl>
                                              <p:pRg st="4" end="4"/>
                                            </p:txEl>
                                          </p:spTgt>
                                        </p:tgtEl>
                                        <p:attrNameLst>
                                          <p:attrName>style.visibility</p:attrName>
                                        </p:attrNameLst>
                                      </p:cBhvr>
                                      <p:to>
                                        <p:strVal val="visible"/>
                                      </p:to>
                                    </p:set>
                                    <p:anim calcmode="lin" valueType="num">
                                      <p:cBhvr additive="base">
                                        <p:cTn id="27" dur="500" fill="hold"/>
                                        <p:tgtEl>
                                          <p:spTgt spid="8499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499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998">
                                            <p:txEl>
                                              <p:pRg st="5" end="5"/>
                                            </p:txEl>
                                          </p:spTgt>
                                        </p:tgtEl>
                                        <p:attrNameLst>
                                          <p:attrName>style.visibility</p:attrName>
                                        </p:attrNameLst>
                                      </p:cBhvr>
                                      <p:to>
                                        <p:strVal val="visible"/>
                                      </p:to>
                                    </p:set>
                                    <p:anim calcmode="lin" valueType="num">
                                      <p:cBhvr additive="base">
                                        <p:cTn id="31" dur="500" fill="hold"/>
                                        <p:tgtEl>
                                          <p:spTgt spid="8499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499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998">
                                            <p:txEl>
                                              <p:pRg st="6" end="6"/>
                                            </p:txEl>
                                          </p:spTgt>
                                        </p:tgtEl>
                                        <p:attrNameLst>
                                          <p:attrName>style.visibility</p:attrName>
                                        </p:attrNameLst>
                                      </p:cBhvr>
                                      <p:to>
                                        <p:strVal val="visible"/>
                                      </p:to>
                                    </p:set>
                                    <p:anim calcmode="lin" valueType="num">
                                      <p:cBhvr additive="base">
                                        <p:cTn id="35" dur="500" fill="hold"/>
                                        <p:tgtEl>
                                          <p:spTgt spid="8499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499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4998">
                                            <p:txEl>
                                              <p:pRg st="7" end="7"/>
                                            </p:txEl>
                                          </p:spTgt>
                                        </p:tgtEl>
                                        <p:attrNameLst>
                                          <p:attrName>style.visibility</p:attrName>
                                        </p:attrNameLst>
                                      </p:cBhvr>
                                      <p:to>
                                        <p:strVal val="visible"/>
                                      </p:to>
                                    </p:set>
                                    <p:anim calcmode="lin" valueType="num">
                                      <p:cBhvr additive="base">
                                        <p:cTn id="39" dur="500" fill="hold"/>
                                        <p:tgtEl>
                                          <p:spTgt spid="8499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499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4998">
                                            <p:txEl>
                                              <p:pRg st="8" end="8"/>
                                            </p:txEl>
                                          </p:spTgt>
                                        </p:tgtEl>
                                        <p:attrNameLst>
                                          <p:attrName>style.visibility</p:attrName>
                                        </p:attrNameLst>
                                      </p:cBhvr>
                                      <p:to>
                                        <p:strVal val="visible"/>
                                      </p:to>
                                    </p:set>
                                    <p:anim calcmode="lin" valueType="num">
                                      <p:cBhvr additive="base">
                                        <p:cTn id="45" dur="500" fill="hold"/>
                                        <p:tgtEl>
                                          <p:spTgt spid="84998">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499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4998">
                                            <p:txEl>
                                              <p:pRg st="9" end="9"/>
                                            </p:txEl>
                                          </p:spTgt>
                                        </p:tgtEl>
                                        <p:attrNameLst>
                                          <p:attrName>style.visibility</p:attrName>
                                        </p:attrNameLst>
                                      </p:cBhvr>
                                      <p:to>
                                        <p:strVal val="visible"/>
                                      </p:to>
                                    </p:set>
                                    <p:anim calcmode="lin" valueType="num">
                                      <p:cBhvr additive="base">
                                        <p:cTn id="51" dur="500" fill="hold"/>
                                        <p:tgtEl>
                                          <p:spTgt spid="84998">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4998">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4998">
                                            <p:txEl>
                                              <p:pRg st="10" end="10"/>
                                            </p:txEl>
                                          </p:spTgt>
                                        </p:tgtEl>
                                        <p:attrNameLst>
                                          <p:attrName>style.visibility</p:attrName>
                                        </p:attrNameLst>
                                      </p:cBhvr>
                                      <p:to>
                                        <p:strVal val="visible"/>
                                      </p:to>
                                    </p:set>
                                    <p:anim calcmode="lin" valueType="num">
                                      <p:cBhvr additive="base">
                                        <p:cTn id="55" dur="500" fill="hold"/>
                                        <p:tgtEl>
                                          <p:spTgt spid="84998">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4998">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4998">
                                            <p:txEl>
                                              <p:pRg st="11" end="11"/>
                                            </p:txEl>
                                          </p:spTgt>
                                        </p:tgtEl>
                                        <p:attrNameLst>
                                          <p:attrName>style.visibility</p:attrName>
                                        </p:attrNameLst>
                                      </p:cBhvr>
                                      <p:to>
                                        <p:strVal val="visible"/>
                                      </p:to>
                                    </p:set>
                                    <p:anim calcmode="lin" valueType="num">
                                      <p:cBhvr additive="base">
                                        <p:cTn id="59" dur="500" fill="hold"/>
                                        <p:tgtEl>
                                          <p:spTgt spid="84998">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84998">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4998">
                                            <p:txEl>
                                              <p:pRg st="12" end="12"/>
                                            </p:txEl>
                                          </p:spTgt>
                                        </p:tgtEl>
                                        <p:attrNameLst>
                                          <p:attrName>style.visibility</p:attrName>
                                        </p:attrNameLst>
                                      </p:cBhvr>
                                      <p:to>
                                        <p:strVal val="visible"/>
                                      </p:to>
                                    </p:set>
                                    <p:anim calcmode="lin" valueType="num">
                                      <p:cBhvr additive="base">
                                        <p:cTn id="63" dur="500" fill="hold"/>
                                        <p:tgtEl>
                                          <p:spTgt spid="84998">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84998">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4998">
                                            <p:txEl>
                                              <p:pRg st="13" end="13"/>
                                            </p:txEl>
                                          </p:spTgt>
                                        </p:tgtEl>
                                        <p:attrNameLst>
                                          <p:attrName>style.visibility</p:attrName>
                                        </p:attrNameLst>
                                      </p:cBhvr>
                                      <p:to>
                                        <p:strVal val="visible"/>
                                      </p:to>
                                    </p:set>
                                    <p:anim calcmode="lin" valueType="num">
                                      <p:cBhvr additive="base">
                                        <p:cTn id="67" dur="500" fill="hold"/>
                                        <p:tgtEl>
                                          <p:spTgt spid="84998">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499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 Box 5"/>
          <p:cNvSpPr txBox="1">
            <a:spLocks noChangeArrowheads="1"/>
          </p:cNvSpPr>
          <p:nvPr/>
        </p:nvSpPr>
        <p:spPr bwMode="auto">
          <a:xfrm>
            <a:off x="508993" y="1439814"/>
            <a:ext cx="8077200"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kumimoji="1" lang="en-US" altLang="zh-CN" sz="24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给定由</a:t>
            </a:r>
            <a:r>
              <a:rPr kumimoji="1" lang="en-US" altLang="zh-CN" sz="2400" b="1" i="1" dirty="0">
                <a:latin typeface="微软雅黑" panose="020B0503020204020204" pitchFamily="34" charset="-122"/>
                <a:ea typeface="微软雅黑" panose="020B0503020204020204" pitchFamily="34" charset="-122"/>
              </a:rPr>
              <a:t>n</a:t>
            </a:r>
            <a:r>
              <a:rPr kumimoji="1" lang="zh-CN" altLang="en-US" sz="2400" b="1" dirty="0">
                <a:latin typeface="微软雅黑" panose="020B0503020204020204" pitchFamily="34" charset="-122"/>
                <a:ea typeface="微软雅黑" panose="020B0503020204020204" pitchFamily="34" charset="-122"/>
              </a:rPr>
              <a:t>个整数组成的序列</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baseline="-30000" dirty="0">
                <a:latin typeface="微软雅黑" panose="020B0503020204020204" pitchFamily="34" charset="-122"/>
                <a:ea typeface="微软雅黑" panose="020B0503020204020204" pitchFamily="34" charset="-122"/>
              </a:rPr>
              <a:t>1</a:t>
            </a:r>
            <a:r>
              <a:rPr kumimoji="1" lang="en-US" altLang="zh-CN" sz="2400" b="1" dirty="0">
                <a:latin typeface="微软雅黑" panose="020B0503020204020204" pitchFamily="34" charset="-122"/>
                <a:ea typeface="微软雅黑" panose="020B0503020204020204" pitchFamily="34" charset="-122"/>
              </a:rPr>
              <a:t>, </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baseline="-30000" dirty="0">
                <a:latin typeface="微软雅黑" panose="020B0503020204020204" pitchFamily="34" charset="-122"/>
                <a:ea typeface="微软雅黑" panose="020B0503020204020204" pitchFamily="34" charset="-122"/>
              </a:rPr>
              <a:t>2</a:t>
            </a:r>
            <a:r>
              <a:rPr kumimoji="1" lang="en-US" altLang="zh-CN" sz="2400" b="1" dirty="0">
                <a:latin typeface="微软雅黑" panose="020B0503020204020204" pitchFamily="34" charset="-122"/>
                <a:ea typeface="微软雅黑" panose="020B0503020204020204" pitchFamily="34" charset="-122"/>
              </a:rPr>
              <a:t>, …, </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i="1" baseline="-30000" dirty="0">
                <a:latin typeface="微软雅黑" panose="020B0503020204020204" pitchFamily="34" charset="-122"/>
                <a:ea typeface="微软雅黑" panose="020B0503020204020204" pitchFamily="34" charset="-122"/>
              </a:rPr>
              <a:t>n</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，最大子段和问题要求该序列形如   的最大值（</a:t>
            </a:r>
            <a:r>
              <a:rPr kumimoji="1" lang="en-US" altLang="zh-CN" sz="2400" b="1" dirty="0">
                <a:latin typeface="微软雅黑" panose="020B0503020204020204" pitchFamily="34" charset="-122"/>
                <a:ea typeface="微软雅黑" panose="020B0503020204020204" pitchFamily="34" charset="-122"/>
              </a:rPr>
              <a:t>1≤</a:t>
            </a:r>
            <a:r>
              <a:rPr kumimoji="1" lang="en-US" altLang="zh-CN" sz="2400" b="1" i="1" dirty="0">
                <a:latin typeface="微软雅黑" panose="020B0503020204020204" pitchFamily="34" charset="-122"/>
                <a:ea typeface="微软雅黑" panose="020B0503020204020204" pitchFamily="34" charset="-122"/>
              </a:rPr>
              <a:t>i</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j</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n</a:t>
            </a:r>
            <a:r>
              <a:rPr kumimoji="1" lang="zh-CN" altLang="en-US" sz="2400" b="1" dirty="0">
                <a:latin typeface="微软雅黑" panose="020B0503020204020204" pitchFamily="34" charset="-122"/>
                <a:ea typeface="微软雅黑" panose="020B0503020204020204" pitchFamily="34" charset="-122"/>
              </a:rPr>
              <a:t>），当序列中所有整数均为负整数时，其最大子段和为</a:t>
            </a:r>
            <a:r>
              <a:rPr kumimoji="1" lang="en-US" altLang="zh-CN" sz="2400" b="1" dirty="0">
                <a:latin typeface="微软雅黑" panose="020B0503020204020204" pitchFamily="34" charset="-122"/>
                <a:ea typeface="微软雅黑" panose="020B0503020204020204" pitchFamily="34" charset="-122"/>
              </a:rPr>
              <a:t>0</a:t>
            </a:r>
            <a:r>
              <a:rPr kumimoji="1" lang="zh-CN" altLang="en-US" sz="2400" b="1" dirty="0">
                <a:latin typeface="微软雅黑" panose="020B0503020204020204" pitchFamily="34" charset="-122"/>
                <a:ea typeface="微软雅黑" panose="020B0503020204020204" pitchFamily="34" charset="-122"/>
              </a:rPr>
              <a:t>。例如，序列</a:t>
            </a:r>
            <a:r>
              <a:rPr kumimoji="1" lang="en-US" altLang="zh-CN" sz="2400" b="1" dirty="0">
                <a:latin typeface="微软雅黑" panose="020B0503020204020204" pitchFamily="34" charset="-122"/>
                <a:ea typeface="微软雅黑" panose="020B0503020204020204" pitchFamily="34" charset="-122"/>
              </a:rPr>
              <a:t>(-20, 11, -4, 13, -5, -2)</a:t>
            </a:r>
            <a:r>
              <a:rPr kumimoji="1" lang="zh-CN" altLang="en-US" sz="2400" b="1" dirty="0">
                <a:latin typeface="微软雅黑" panose="020B0503020204020204" pitchFamily="34" charset="-122"/>
                <a:ea typeface="微软雅黑" panose="020B0503020204020204" pitchFamily="34" charset="-122"/>
              </a:rPr>
              <a:t>的最大子段和为： </a:t>
            </a:r>
          </a:p>
        </p:txBody>
      </p:sp>
      <p:sp>
        <p:nvSpPr>
          <p:cNvPr id="37895"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3600" b="1" dirty="0" smtClean="0">
                <a:solidFill>
                  <a:schemeClr val="bg1"/>
                </a:solidFill>
                <a:latin typeface="宋体" charset="-122"/>
              </a:rPr>
              <a:t>4.9 </a:t>
            </a: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
        <p:nvSpPr>
          <p:cNvPr id="37897" name="Rectangle 9"/>
          <p:cNvSpPr>
            <a:spLocks noChangeArrowheads="1"/>
          </p:cNvSpPr>
          <p:nvPr/>
        </p:nvSpPr>
        <p:spPr bwMode="auto">
          <a:xfrm>
            <a:off x="4386263"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7896" name="Object 8"/>
          <p:cNvGraphicFramePr>
            <a:graphicFrameLocks noChangeAspect="1"/>
          </p:cNvGraphicFramePr>
          <p:nvPr>
            <p:extLst>
              <p:ext uri="{D42A27DB-BD31-4B8C-83A1-F6EECF244321}">
                <p14:modId xmlns:p14="http://schemas.microsoft.com/office/powerpoint/2010/main" val="54599378"/>
              </p:ext>
            </p:extLst>
          </p:nvPr>
        </p:nvGraphicFramePr>
        <p:xfrm>
          <a:off x="3420269" y="1876063"/>
          <a:ext cx="533400" cy="533400"/>
        </p:xfrm>
        <a:graphic>
          <a:graphicData uri="http://schemas.openxmlformats.org/presentationml/2006/ole">
            <mc:AlternateContent xmlns:mc="http://schemas.openxmlformats.org/markup-compatibility/2006">
              <mc:Choice xmlns:v="urn:schemas-microsoft-com:vml" Requires="v">
                <p:oleObj spid="_x0000_s447710" r:id="rId3" imgW="368140" imgH="444307" progId="Equation.3">
                  <p:embed/>
                </p:oleObj>
              </mc:Choice>
              <mc:Fallback>
                <p:oleObj r:id="rId3" imgW="368140"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269" y="1876063"/>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9" name="Rectangle 11"/>
          <p:cNvSpPr>
            <a:spLocks noChangeArrowheads="1"/>
          </p:cNvSpPr>
          <p:nvPr/>
        </p:nvSpPr>
        <p:spPr bwMode="auto">
          <a:xfrm>
            <a:off x="4233863"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7898" name="Object 10"/>
          <p:cNvGraphicFramePr>
            <a:graphicFrameLocks noChangeAspect="1"/>
          </p:cNvGraphicFramePr>
          <p:nvPr>
            <p:extLst>
              <p:ext uri="{D42A27DB-BD31-4B8C-83A1-F6EECF244321}">
                <p14:modId xmlns:p14="http://schemas.microsoft.com/office/powerpoint/2010/main" val="3036278867"/>
              </p:ext>
            </p:extLst>
          </p:nvPr>
        </p:nvGraphicFramePr>
        <p:xfrm>
          <a:off x="2823370" y="3302745"/>
          <a:ext cx="1439862" cy="936625"/>
        </p:xfrm>
        <a:graphic>
          <a:graphicData uri="http://schemas.openxmlformats.org/presentationml/2006/ole">
            <mc:AlternateContent xmlns:mc="http://schemas.openxmlformats.org/markup-compatibility/2006">
              <mc:Choice xmlns:v="urn:schemas-microsoft-com:vml" Requires="v">
                <p:oleObj spid="_x0000_s447711" r:id="rId5" imgW="672808" imgH="431613" progId="Equation.3">
                  <p:embed/>
                </p:oleObj>
              </mc:Choice>
              <mc:Fallback>
                <p:oleObj r:id="rId5" imgW="672808"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370" y="3302745"/>
                        <a:ext cx="1439862"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0" name="Text Box 12"/>
          <p:cNvSpPr txBox="1">
            <a:spLocks noChangeArrowheads="1"/>
          </p:cNvSpPr>
          <p:nvPr/>
        </p:nvSpPr>
        <p:spPr bwMode="auto">
          <a:xfrm>
            <a:off x="684213" y="4292600"/>
            <a:ext cx="7924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400" b="1" dirty="0">
                <a:latin typeface="微软雅黑" panose="020B0503020204020204" pitchFamily="34" charset="-122"/>
                <a:ea typeface="微软雅黑" panose="020B0503020204020204" pitchFamily="34" charset="-122"/>
              </a:rPr>
              <a:t>最大子段和问题的分治策略是：</a:t>
            </a:r>
          </a:p>
          <a:p>
            <a:pPr>
              <a:spcBef>
                <a:spcPct val="50000"/>
              </a:spcBef>
            </a:pPr>
            <a:r>
              <a:rPr kumimoji="1" lang="zh-CN" altLang="en-US" sz="2400" b="1" dirty="0">
                <a:latin typeface="微软雅黑" panose="020B0503020204020204" pitchFamily="34" charset="-122"/>
                <a:ea typeface="微软雅黑" panose="020B0503020204020204" pitchFamily="34" charset="-122"/>
              </a:rPr>
              <a:t>（</a:t>
            </a:r>
            <a:r>
              <a:rPr kumimoji="1" lang="en-US" altLang="zh-CN" sz="2400" b="1" dirty="0">
                <a:latin typeface="微软雅黑" panose="020B0503020204020204" pitchFamily="34" charset="-122"/>
                <a:ea typeface="微软雅黑" panose="020B0503020204020204" pitchFamily="34" charset="-122"/>
              </a:rPr>
              <a:t>1</a:t>
            </a:r>
            <a:r>
              <a:rPr kumimoji="1" lang="zh-CN" altLang="en-US" sz="2400" b="1" dirty="0">
                <a:latin typeface="微软雅黑" panose="020B0503020204020204" pitchFamily="34" charset="-122"/>
                <a:ea typeface="微软雅黑" panose="020B0503020204020204" pitchFamily="34" charset="-122"/>
              </a:rPr>
              <a:t>）</a:t>
            </a:r>
            <a:r>
              <a:rPr kumimoji="1" lang="zh-CN" altLang="en-US" sz="2400" b="1" dirty="0">
                <a:solidFill>
                  <a:srgbClr val="FF3300"/>
                </a:solidFill>
                <a:latin typeface="微软雅黑" panose="020B0503020204020204" pitchFamily="34" charset="-122"/>
                <a:ea typeface="微软雅黑" panose="020B0503020204020204" pitchFamily="34" charset="-122"/>
              </a:rPr>
              <a:t>划分</a:t>
            </a:r>
            <a:r>
              <a:rPr kumimoji="1" lang="zh-CN" altLang="en-US" sz="2400" b="1" dirty="0">
                <a:latin typeface="微软雅黑" panose="020B0503020204020204" pitchFamily="34" charset="-122"/>
                <a:ea typeface="微软雅黑" panose="020B0503020204020204" pitchFamily="34" charset="-122"/>
              </a:rPr>
              <a:t>：按照平衡子问题的原则，将序列</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baseline="-30000" dirty="0">
                <a:latin typeface="微软雅黑" panose="020B0503020204020204" pitchFamily="34" charset="-122"/>
                <a:ea typeface="微软雅黑" panose="020B0503020204020204" pitchFamily="34" charset="-122"/>
              </a:rPr>
              <a:t>1</a:t>
            </a:r>
            <a:r>
              <a:rPr kumimoji="1" lang="en-US" altLang="zh-CN" sz="2400" b="1" dirty="0">
                <a:latin typeface="微软雅黑" panose="020B0503020204020204" pitchFamily="34" charset="-122"/>
                <a:ea typeface="微软雅黑" panose="020B0503020204020204" pitchFamily="34" charset="-122"/>
              </a:rPr>
              <a:t>, </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baseline="-30000" dirty="0">
                <a:latin typeface="微软雅黑" panose="020B0503020204020204" pitchFamily="34" charset="-122"/>
                <a:ea typeface="微软雅黑" panose="020B0503020204020204" pitchFamily="34" charset="-122"/>
              </a:rPr>
              <a:t>2</a:t>
            </a:r>
            <a:r>
              <a:rPr kumimoji="1" lang="en-US" altLang="zh-CN" sz="2400" b="1" dirty="0">
                <a:latin typeface="微软雅黑" panose="020B0503020204020204" pitchFamily="34" charset="-122"/>
                <a:ea typeface="微软雅黑" panose="020B0503020204020204" pitchFamily="34" charset="-122"/>
              </a:rPr>
              <a:t>, …, </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i="1" baseline="-30000" dirty="0">
                <a:latin typeface="微软雅黑" panose="020B0503020204020204" pitchFamily="34" charset="-122"/>
                <a:ea typeface="微软雅黑" panose="020B0503020204020204" pitchFamily="34" charset="-122"/>
              </a:rPr>
              <a:t>n</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划分成长度相同的两个子序列</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baseline="-30000" dirty="0">
                <a:latin typeface="微软雅黑" panose="020B0503020204020204" pitchFamily="34" charset="-122"/>
                <a:ea typeface="微软雅黑" panose="020B0503020204020204" pitchFamily="34" charset="-122"/>
              </a:rPr>
              <a:t>1</a:t>
            </a:r>
            <a:r>
              <a:rPr kumimoji="1" lang="en-US" altLang="zh-CN" sz="2400" b="1" dirty="0">
                <a:latin typeface="微软雅黑" panose="020B0503020204020204" pitchFamily="34" charset="-122"/>
                <a:ea typeface="微软雅黑" panose="020B0503020204020204" pitchFamily="34" charset="-122"/>
              </a:rPr>
              <a:t>, …, </a:t>
            </a:r>
            <a:r>
              <a:rPr kumimoji="1" lang="en-US" altLang="zh-CN" sz="2400" b="1" i="1" dirty="0">
                <a:latin typeface="微软雅黑" panose="020B0503020204020204" pitchFamily="34" charset="-122"/>
                <a:ea typeface="微软雅黑" panose="020B0503020204020204" pitchFamily="34" charset="-122"/>
              </a:rPr>
              <a:t>a      </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和</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a        </a:t>
            </a:r>
            <a:r>
              <a:rPr kumimoji="1" lang="zh-CN" altLang="en-US" sz="2400" b="1" baseline="-30000" dirty="0">
                <a:latin typeface="微软雅黑" panose="020B0503020204020204" pitchFamily="34" charset="-122"/>
                <a:ea typeface="微软雅黑" panose="020B0503020204020204" pitchFamily="34" charset="-122"/>
              </a:rPr>
              <a:t>＋</a:t>
            </a:r>
            <a:r>
              <a:rPr kumimoji="1" lang="en-US" altLang="zh-CN" sz="2400" b="1" baseline="-30000" dirty="0">
                <a:latin typeface="微软雅黑" panose="020B0503020204020204" pitchFamily="34" charset="-122"/>
                <a:ea typeface="微软雅黑" panose="020B0503020204020204" pitchFamily="34" charset="-122"/>
              </a:rPr>
              <a:t>1</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baseline="-30000" dirty="0">
                <a:latin typeface="微软雅黑" panose="020B0503020204020204" pitchFamily="34" charset="-122"/>
                <a:ea typeface="微软雅黑" panose="020B0503020204020204" pitchFamily="34" charset="-122"/>
              </a:rPr>
              <a:t> </a:t>
            </a:r>
            <a:r>
              <a:rPr kumimoji="1" lang="en-US" altLang="zh-CN" sz="2400" b="1" dirty="0">
                <a:latin typeface="微软雅黑" panose="020B0503020204020204" pitchFamily="34" charset="-122"/>
                <a:ea typeface="微软雅黑" panose="020B0503020204020204" pitchFamily="34" charset="-122"/>
              </a:rPr>
              <a:t>…, </a:t>
            </a:r>
            <a:r>
              <a:rPr kumimoji="1" lang="en-US" altLang="zh-CN" sz="2400" b="1" i="1" dirty="0">
                <a:latin typeface="微软雅黑" panose="020B0503020204020204" pitchFamily="34" charset="-122"/>
                <a:ea typeface="微软雅黑" panose="020B0503020204020204" pitchFamily="34" charset="-122"/>
              </a:rPr>
              <a:t>a</a:t>
            </a:r>
            <a:r>
              <a:rPr kumimoji="1" lang="en-US" altLang="zh-CN" sz="2400" b="1" i="1" baseline="-30000" dirty="0">
                <a:latin typeface="微软雅黑" panose="020B0503020204020204" pitchFamily="34" charset="-122"/>
                <a:ea typeface="微软雅黑" panose="020B0503020204020204" pitchFamily="34" charset="-122"/>
              </a:rPr>
              <a:t>n</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，则会出现以下三种情况： </a:t>
            </a:r>
          </a:p>
        </p:txBody>
      </p:sp>
      <p:graphicFrame>
        <p:nvGraphicFramePr>
          <p:cNvPr id="37901" name="Object 13"/>
          <p:cNvGraphicFramePr>
            <a:graphicFrameLocks noChangeAspect="1"/>
          </p:cNvGraphicFramePr>
          <p:nvPr>
            <p:extLst>
              <p:ext uri="{D42A27DB-BD31-4B8C-83A1-F6EECF244321}">
                <p14:modId xmlns:p14="http://schemas.microsoft.com/office/powerpoint/2010/main" val="3585128286"/>
              </p:ext>
            </p:extLst>
          </p:nvPr>
        </p:nvGraphicFramePr>
        <p:xfrm>
          <a:off x="6372200" y="5366842"/>
          <a:ext cx="495300" cy="288925"/>
        </p:xfrm>
        <a:graphic>
          <a:graphicData uri="http://schemas.openxmlformats.org/presentationml/2006/ole">
            <mc:AlternateContent xmlns:mc="http://schemas.openxmlformats.org/markup-compatibility/2006">
              <mc:Choice xmlns:v="urn:schemas-microsoft-com:vml" Requires="v">
                <p:oleObj spid="_x0000_s447712" r:id="rId7" imgW="368300" imgH="228600" progId="Equation.3">
                  <p:embed/>
                </p:oleObj>
              </mc:Choice>
              <mc:Fallback>
                <p:oleObj r:id="rId7" imgW="368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00" y="5366842"/>
                        <a:ext cx="4953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3" name="Object 15"/>
          <p:cNvGraphicFramePr>
            <a:graphicFrameLocks noChangeAspect="1"/>
          </p:cNvGraphicFramePr>
          <p:nvPr>
            <p:extLst>
              <p:ext uri="{D42A27DB-BD31-4B8C-83A1-F6EECF244321}">
                <p14:modId xmlns:p14="http://schemas.microsoft.com/office/powerpoint/2010/main" val="3912328179"/>
              </p:ext>
            </p:extLst>
          </p:nvPr>
        </p:nvGraphicFramePr>
        <p:xfrm>
          <a:off x="7780735" y="5371317"/>
          <a:ext cx="495300" cy="288925"/>
        </p:xfrm>
        <a:graphic>
          <a:graphicData uri="http://schemas.openxmlformats.org/presentationml/2006/ole">
            <mc:AlternateContent xmlns:mc="http://schemas.openxmlformats.org/markup-compatibility/2006">
              <mc:Choice xmlns:v="urn:schemas-microsoft-com:vml" Requires="v">
                <p:oleObj spid="_x0000_s447713" r:id="rId9" imgW="368300" imgH="228600" progId="Equation.3">
                  <p:embed/>
                </p:oleObj>
              </mc:Choice>
              <mc:Fallback>
                <p:oleObj r:id="rId9" imgW="368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0735" y="5371317"/>
                        <a:ext cx="4953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118</a:t>
            </a:fld>
            <a:endParaRPr lang="en-US" altLang="zh-TW" dirty="0"/>
          </a:p>
        </p:txBody>
      </p:sp>
    </p:spTree>
    <p:extLst>
      <p:ext uri="{BB962C8B-B14F-4D97-AF65-F5344CB8AC3E}">
        <p14:creationId xmlns:p14="http://schemas.microsoft.com/office/powerpoint/2010/main" val="239959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900"/>
                                        </p:tgtEl>
                                        <p:attrNameLst>
                                          <p:attrName>style.visibility</p:attrName>
                                        </p:attrNameLst>
                                      </p:cBhvr>
                                      <p:to>
                                        <p:strVal val="visible"/>
                                      </p:to>
                                    </p:set>
                                    <p:anim calcmode="lin" valueType="num">
                                      <p:cBhvr additive="base">
                                        <p:cTn id="7" dur="500" fill="hold"/>
                                        <p:tgtEl>
                                          <p:spTgt spid="37900"/>
                                        </p:tgtEl>
                                        <p:attrNameLst>
                                          <p:attrName>ppt_x</p:attrName>
                                        </p:attrNameLst>
                                      </p:cBhvr>
                                      <p:tavLst>
                                        <p:tav tm="0">
                                          <p:val>
                                            <p:strVal val="#ppt_x"/>
                                          </p:val>
                                        </p:tav>
                                        <p:tav tm="100000">
                                          <p:val>
                                            <p:strVal val="#ppt_x"/>
                                          </p:val>
                                        </p:tav>
                                      </p:tavLst>
                                    </p:anim>
                                    <p:anim calcmode="lin" valueType="num">
                                      <p:cBhvr additive="base">
                                        <p:cTn id="8" dur="500" fill="hold"/>
                                        <p:tgtEl>
                                          <p:spTgt spid="379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901"/>
                                        </p:tgtEl>
                                        <p:attrNameLst>
                                          <p:attrName>style.visibility</p:attrName>
                                        </p:attrNameLst>
                                      </p:cBhvr>
                                      <p:to>
                                        <p:strVal val="visible"/>
                                      </p:to>
                                    </p:set>
                                    <p:anim calcmode="lin" valueType="num">
                                      <p:cBhvr additive="base">
                                        <p:cTn id="11" dur="500" fill="hold"/>
                                        <p:tgtEl>
                                          <p:spTgt spid="37901"/>
                                        </p:tgtEl>
                                        <p:attrNameLst>
                                          <p:attrName>ppt_x</p:attrName>
                                        </p:attrNameLst>
                                      </p:cBhvr>
                                      <p:tavLst>
                                        <p:tav tm="0">
                                          <p:val>
                                            <p:strVal val="#ppt_x"/>
                                          </p:val>
                                        </p:tav>
                                        <p:tav tm="100000">
                                          <p:val>
                                            <p:strVal val="#ppt_x"/>
                                          </p:val>
                                        </p:tav>
                                      </p:tavLst>
                                    </p:anim>
                                    <p:anim calcmode="lin" valueType="num">
                                      <p:cBhvr additive="base">
                                        <p:cTn id="12" dur="500" fill="hold"/>
                                        <p:tgtEl>
                                          <p:spTgt spid="3790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903"/>
                                        </p:tgtEl>
                                        <p:attrNameLst>
                                          <p:attrName>style.visibility</p:attrName>
                                        </p:attrNameLst>
                                      </p:cBhvr>
                                      <p:to>
                                        <p:strVal val="visible"/>
                                      </p:to>
                                    </p:set>
                                    <p:anim calcmode="lin" valueType="num">
                                      <p:cBhvr additive="base">
                                        <p:cTn id="15" dur="500" fill="hold"/>
                                        <p:tgtEl>
                                          <p:spTgt spid="37903"/>
                                        </p:tgtEl>
                                        <p:attrNameLst>
                                          <p:attrName>ppt_x</p:attrName>
                                        </p:attrNameLst>
                                      </p:cBhvr>
                                      <p:tavLst>
                                        <p:tav tm="0">
                                          <p:val>
                                            <p:strVal val="#ppt_x"/>
                                          </p:val>
                                        </p:tav>
                                        <p:tav tm="100000">
                                          <p:val>
                                            <p:strVal val="#ppt_x"/>
                                          </p:val>
                                        </p:tav>
                                      </p:tavLst>
                                    </p:anim>
                                    <p:anim calcmode="lin" valueType="num">
                                      <p:cBhvr additive="base">
                                        <p:cTn id="16" dur="500" fill="hold"/>
                                        <p:tgtEl>
                                          <p:spTgt spid="379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609600" y="908050"/>
            <a:ext cx="80010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sz="2400" dirty="0">
                <a:latin typeface="Times New Roman" pitchFamily="18" charset="0"/>
              </a:rPr>
              <a:t>①</a:t>
            </a:r>
            <a:r>
              <a:rPr kumimoji="1" lang="en-US" altLang="zh-CN" sz="2400" i="1" dirty="0">
                <a:latin typeface="Times New Roman" pitchFamily="18" charset="0"/>
              </a:rPr>
              <a:t> a</a:t>
            </a:r>
            <a:r>
              <a:rPr kumimoji="1" lang="en-US" altLang="zh-CN" sz="2400" baseline="-30000" dirty="0">
                <a:latin typeface="Times New Roman" pitchFamily="18" charset="0"/>
              </a:rPr>
              <a:t>1</a:t>
            </a:r>
            <a:r>
              <a:rPr kumimoji="1" lang="en-US" altLang="zh-CN" sz="2400" dirty="0">
                <a:latin typeface="Times New Roman" pitchFamily="18" charset="0"/>
              </a:rPr>
              <a:t>, …, </a:t>
            </a:r>
            <a:r>
              <a:rPr kumimoji="1" lang="en-US" altLang="zh-CN" sz="2400" i="1" dirty="0">
                <a:latin typeface="Times New Roman" pitchFamily="18" charset="0"/>
              </a:rPr>
              <a:t>a</a:t>
            </a:r>
            <a:r>
              <a:rPr kumimoji="1" lang="en-US" altLang="zh-CN" sz="2400" i="1" baseline="-30000" dirty="0">
                <a:latin typeface="Times New Roman" pitchFamily="18" charset="0"/>
              </a:rPr>
              <a:t>n</a:t>
            </a:r>
            <a:r>
              <a:rPr kumimoji="1" lang="zh-CN" altLang="en-US" sz="2400" dirty="0">
                <a:latin typeface="Times New Roman" pitchFamily="18" charset="0"/>
              </a:rPr>
              <a:t>的最大子段和＝</a:t>
            </a:r>
            <a:r>
              <a:rPr kumimoji="1" lang="en-US" altLang="zh-CN" sz="2400" i="1" dirty="0">
                <a:latin typeface="Times New Roman" pitchFamily="18" charset="0"/>
              </a:rPr>
              <a:t>a</a:t>
            </a:r>
            <a:r>
              <a:rPr kumimoji="1" lang="en-US" altLang="zh-CN" sz="2400" baseline="-30000" dirty="0">
                <a:latin typeface="Times New Roman" pitchFamily="18" charset="0"/>
              </a:rPr>
              <a:t>1</a:t>
            </a:r>
            <a:r>
              <a:rPr kumimoji="1" lang="en-US" altLang="zh-CN" sz="2400" dirty="0">
                <a:latin typeface="Times New Roman" pitchFamily="18" charset="0"/>
              </a:rPr>
              <a:t>, …,</a:t>
            </a:r>
            <a:r>
              <a:rPr kumimoji="1" lang="en-US" altLang="zh-CN" sz="2400" i="1" dirty="0">
                <a:latin typeface="Times New Roman" pitchFamily="18" charset="0"/>
              </a:rPr>
              <a:t>a      </a:t>
            </a:r>
            <a:r>
              <a:rPr kumimoji="1" lang="zh-CN" altLang="en-US" sz="2400" dirty="0">
                <a:latin typeface="Times New Roman" pitchFamily="18" charset="0"/>
              </a:rPr>
              <a:t>的最大子段和；</a:t>
            </a:r>
          </a:p>
          <a:p>
            <a:pPr algn="just">
              <a:spcBef>
                <a:spcPct val="50000"/>
              </a:spcBef>
            </a:pPr>
            <a:r>
              <a:rPr kumimoji="1" lang="zh-CN" altLang="en-US" sz="2400" dirty="0">
                <a:latin typeface="Times New Roman" pitchFamily="18" charset="0"/>
              </a:rPr>
              <a:t>②</a:t>
            </a:r>
            <a:r>
              <a:rPr kumimoji="1" lang="zh-CN" altLang="en-US" sz="2400" i="1" dirty="0">
                <a:latin typeface="Times New Roman" pitchFamily="18" charset="0"/>
              </a:rPr>
              <a:t> </a:t>
            </a:r>
            <a:r>
              <a:rPr kumimoji="1" lang="en-US" altLang="zh-CN" sz="2400" i="1" dirty="0">
                <a:latin typeface="Times New Roman" pitchFamily="18" charset="0"/>
              </a:rPr>
              <a:t>a</a:t>
            </a:r>
            <a:r>
              <a:rPr kumimoji="1" lang="en-US" altLang="zh-CN" sz="2400" baseline="-30000" dirty="0">
                <a:latin typeface="Times New Roman" pitchFamily="18" charset="0"/>
              </a:rPr>
              <a:t>1</a:t>
            </a:r>
            <a:r>
              <a:rPr kumimoji="1" lang="en-US" altLang="zh-CN" sz="2400" dirty="0">
                <a:latin typeface="Times New Roman" pitchFamily="18" charset="0"/>
              </a:rPr>
              <a:t>, …, </a:t>
            </a:r>
            <a:r>
              <a:rPr kumimoji="1" lang="en-US" altLang="zh-CN" sz="2400" i="1" dirty="0">
                <a:latin typeface="Times New Roman" pitchFamily="18" charset="0"/>
              </a:rPr>
              <a:t>a</a:t>
            </a:r>
            <a:r>
              <a:rPr kumimoji="1" lang="en-US" altLang="zh-CN" sz="2400" i="1" baseline="-30000" dirty="0">
                <a:latin typeface="Times New Roman" pitchFamily="18" charset="0"/>
              </a:rPr>
              <a:t>n</a:t>
            </a:r>
            <a:r>
              <a:rPr kumimoji="1" lang="zh-CN" altLang="en-US" sz="2400" dirty="0">
                <a:latin typeface="Times New Roman" pitchFamily="18" charset="0"/>
              </a:rPr>
              <a:t>的最大子段和＝</a:t>
            </a:r>
            <a:r>
              <a:rPr kumimoji="1" lang="en-US" altLang="zh-CN" sz="2400" i="1" dirty="0">
                <a:latin typeface="Times New Roman" pitchFamily="18" charset="0"/>
              </a:rPr>
              <a:t>a     </a:t>
            </a:r>
            <a:r>
              <a:rPr kumimoji="1" lang="zh-CN" altLang="en-US" sz="2400" baseline="-30000" dirty="0">
                <a:latin typeface="Times New Roman" pitchFamily="18" charset="0"/>
              </a:rPr>
              <a:t>＋</a:t>
            </a:r>
            <a:r>
              <a:rPr kumimoji="1" lang="en-US" altLang="zh-CN" sz="2400" baseline="-30000" dirty="0">
                <a:latin typeface="Times New Roman" pitchFamily="18" charset="0"/>
              </a:rPr>
              <a:t>1</a:t>
            </a:r>
            <a:r>
              <a:rPr kumimoji="1" lang="en-US" altLang="zh-CN" sz="2400" dirty="0">
                <a:latin typeface="Times New Roman" pitchFamily="18" charset="0"/>
              </a:rPr>
              <a:t>,</a:t>
            </a:r>
            <a:r>
              <a:rPr kumimoji="1" lang="en-US" altLang="zh-CN" sz="2400" baseline="-30000" dirty="0">
                <a:latin typeface="Times New Roman" pitchFamily="18" charset="0"/>
              </a:rPr>
              <a:t> </a:t>
            </a:r>
            <a:r>
              <a:rPr kumimoji="1" lang="en-US" altLang="zh-CN" sz="2400" dirty="0">
                <a:latin typeface="Times New Roman" pitchFamily="18" charset="0"/>
              </a:rPr>
              <a:t>…, </a:t>
            </a:r>
            <a:r>
              <a:rPr kumimoji="1" lang="en-US" altLang="zh-CN" sz="2400" i="1" dirty="0">
                <a:latin typeface="Times New Roman" pitchFamily="18" charset="0"/>
              </a:rPr>
              <a:t>a</a:t>
            </a:r>
            <a:r>
              <a:rPr kumimoji="1" lang="en-US" altLang="zh-CN" sz="2400" i="1" baseline="-30000" dirty="0">
                <a:latin typeface="Times New Roman" pitchFamily="18" charset="0"/>
              </a:rPr>
              <a:t>n</a:t>
            </a:r>
            <a:r>
              <a:rPr kumimoji="1" lang="zh-CN" altLang="en-US" sz="2400" dirty="0">
                <a:latin typeface="Times New Roman" pitchFamily="18" charset="0"/>
              </a:rPr>
              <a:t>的最大子段和；</a:t>
            </a:r>
          </a:p>
          <a:p>
            <a:pPr algn="just">
              <a:spcBef>
                <a:spcPct val="50000"/>
              </a:spcBef>
            </a:pPr>
            <a:r>
              <a:rPr kumimoji="1" lang="zh-CN" altLang="en-US" sz="2400" dirty="0">
                <a:latin typeface="Times New Roman" pitchFamily="18" charset="0"/>
              </a:rPr>
              <a:t>③</a:t>
            </a:r>
            <a:r>
              <a:rPr kumimoji="1" lang="zh-CN" altLang="en-US" sz="2400" i="1" dirty="0">
                <a:latin typeface="Times New Roman" pitchFamily="18" charset="0"/>
              </a:rPr>
              <a:t> </a:t>
            </a:r>
            <a:r>
              <a:rPr kumimoji="1" lang="en-US" altLang="zh-CN" sz="2400" i="1" dirty="0">
                <a:latin typeface="Times New Roman" pitchFamily="18" charset="0"/>
              </a:rPr>
              <a:t>a</a:t>
            </a:r>
            <a:r>
              <a:rPr kumimoji="1" lang="en-US" altLang="zh-CN" sz="2400" baseline="-30000" dirty="0">
                <a:latin typeface="Times New Roman" pitchFamily="18" charset="0"/>
              </a:rPr>
              <a:t>1</a:t>
            </a:r>
            <a:r>
              <a:rPr kumimoji="1" lang="en-US" altLang="zh-CN" sz="2400" dirty="0">
                <a:latin typeface="Times New Roman" pitchFamily="18" charset="0"/>
              </a:rPr>
              <a:t>, …, </a:t>
            </a:r>
            <a:r>
              <a:rPr kumimoji="1" lang="en-US" altLang="zh-CN" sz="2400" i="1" dirty="0">
                <a:latin typeface="Times New Roman" pitchFamily="18" charset="0"/>
              </a:rPr>
              <a:t>a</a:t>
            </a:r>
            <a:r>
              <a:rPr kumimoji="1" lang="en-US" altLang="zh-CN" sz="2400" i="1" baseline="-30000" dirty="0">
                <a:latin typeface="Times New Roman" pitchFamily="18" charset="0"/>
              </a:rPr>
              <a:t>n</a:t>
            </a:r>
            <a:r>
              <a:rPr kumimoji="1" lang="zh-CN" altLang="en-US" sz="2400" dirty="0">
                <a:latin typeface="Times New Roman" pitchFamily="18" charset="0"/>
              </a:rPr>
              <a:t>的最大子段和＝             ，且     </a:t>
            </a:r>
          </a:p>
          <a:p>
            <a:pPr>
              <a:spcBef>
                <a:spcPct val="50000"/>
              </a:spcBef>
            </a:pPr>
            <a:endParaRPr kumimoji="1" lang="en-US" altLang="zh-CN" sz="2400" dirty="0">
              <a:latin typeface="Times New Roman" pitchFamily="18" charset="0"/>
            </a:endParaRPr>
          </a:p>
        </p:txBody>
      </p:sp>
      <p:graphicFrame>
        <p:nvGraphicFramePr>
          <p:cNvPr id="63491" name="Object 3"/>
          <p:cNvGraphicFramePr>
            <a:graphicFrameLocks noChangeAspect="1"/>
          </p:cNvGraphicFramePr>
          <p:nvPr/>
        </p:nvGraphicFramePr>
        <p:xfrm>
          <a:off x="5257800" y="1136650"/>
          <a:ext cx="495300" cy="288925"/>
        </p:xfrm>
        <a:graphic>
          <a:graphicData uri="http://schemas.openxmlformats.org/presentationml/2006/ole">
            <mc:AlternateContent xmlns:mc="http://schemas.openxmlformats.org/markup-compatibility/2006">
              <mc:Choice xmlns:v="urn:schemas-microsoft-com:vml" Requires="v">
                <p:oleObj spid="_x0000_s448832" r:id="rId3" imgW="368300" imgH="228600" progId="Equation.3">
                  <p:embed/>
                </p:oleObj>
              </mc:Choice>
              <mc:Fallback>
                <p:oleObj r:id="rId3" imgW="3683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36650"/>
                        <a:ext cx="4953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2" name="Object 4"/>
          <p:cNvGraphicFramePr>
            <a:graphicFrameLocks noChangeAspect="1"/>
          </p:cNvGraphicFramePr>
          <p:nvPr/>
        </p:nvGraphicFramePr>
        <p:xfrm>
          <a:off x="4419600" y="1670050"/>
          <a:ext cx="495300" cy="288925"/>
        </p:xfrm>
        <a:graphic>
          <a:graphicData uri="http://schemas.openxmlformats.org/presentationml/2006/ole">
            <mc:AlternateContent xmlns:mc="http://schemas.openxmlformats.org/markup-compatibility/2006">
              <mc:Choice xmlns:v="urn:schemas-microsoft-com:vml" Requires="v">
                <p:oleObj spid="_x0000_s448833" r:id="rId5" imgW="368300" imgH="228600" progId="Equation.3">
                  <p:embed/>
                </p:oleObj>
              </mc:Choice>
              <mc:Fallback>
                <p:oleObj r:id="rId5" imgW="3683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670050"/>
                        <a:ext cx="49530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4" name="Rectangle 6"/>
          <p:cNvSpPr>
            <a:spLocks noChangeArrowheads="1"/>
          </p:cNvSpPr>
          <p:nvPr/>
        </p:nvSpPr>
        <p:spPr bwMode="auto">
          <a:xfrm>
            <a:off x="4386263"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3493" name="Object 5"/>
          <p:cNvGraphicFramePr>
            <a:graphicFrameLocks noChangeAspect="1"/>
          </p:cNvGraphicFramePr>
          <p:nvPr/>
        </p:nvGraphicFramePr>
        <p:xfrm>
          <a:off x="4427538" y="1927225"/>
          <a:ext cx="719137" cy="682625"/>
        </p:xfrm>
        <a:graphic>
          <a:graphicData uri="http://schemas.openxmlformats.org/presentationml/2006/ole">
            <mc:AlternateContent xmlns:mc="http://schemas.openxmlformats.org/markup-compatibility/2006">
              <mc:Choice xmlns:v="urn:schemas-microsoft-com:vml" Requires="v">
                <p:oleObj spid="_x0000_s448834" r:id="rId6" imgW="368140" imgH="444307" progId="Equation.3">
                  <p:embed/>
                </p:oleObj>
              </mc:Choice>
              <mc:Fallback>
                <p:oleObj r:id="rId6" imgW="368140"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927225"/>
                        <a:ext cx="719137"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6" name="Rectangle 8"/>
          <p:cNvSpPr>
            <a:spLocks noChangeArrowheads="1"/>
          </p:cNvSpPr>
          <p:nvPr/>
        </p:nvSpPr>
        <p:spPr bwMode="auto">
          <a:xfrm>
            <a:off x="3633788"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3495" name="Object 7"/>
          <p:cNvGraphicFramePr>
            <a:graphicFrameLocks noChangeAspect="1"/>
          </p:cNvGraphicFramePr>
          <p:nvPr/>
        </p:nvGraphicFramePr>
        <p:xfrm>
          <a:off x="2590800" y="2647950"/>
          <a:ext cx="3529013" cy="469900"/>
        </p:xfrm>
        <a:graphic>
          <a:graphicData uri="http://schemas.openxmlformats.org/presentationml/2006/ole">
            <mc:AlternateContent xmlns:mc="http://schemas.openxmlformats.org/markup-compatibility/2006">
              <mc:Choice xmlns:v="urn:schemas-microsoft-com:vml" Requires="v">
                <p:oleObj spid="_x0000_s448835" r:id="rId8" imgW="1879600" imgH="228600" progId="Equation.3">
                  <p:embed/>
                </p:oleObj>
              </mc:Choice>
              <mc:Fallback>
                <p:oleObj r:id="rId8" imgW="18796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2647950"/>
                        <a:ext cx="352901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7" name="Text Box 9"/>
          <p:cNvSpPr txBox="1">
            <a:spLocks noChangeArrowheads="1"/>
          </p:cNvSpPr>
          <p:nvPr/>
        </p:nvSpPr>
        <p:spPr bwMode="auto">
          <a:xfrm>
            <a:off x="574675" y="3270250"/>
            <a:ext cx="827881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zh-CN" altLang="en-US" sz="2400">
                <a:latin typeface="宋体" charset="-122"/>
              </a:rPr>
              <a:t>（</a:t>
            </a:r>
            <a:r>
              <a:rPr kumimoji="1" lang="en-US" altLang="zh-CN" sz="2400">
                <a:latin typeface="Times New Roman" pitchFamily="18" charset="0"/>
              </a:rPr>
              <a:t>2</a:t>
            </a:r>
            <a:r>
              <a:rPr kumimoji="1" lang="zh-CN" altLang="en-US" sz="2400">
                <a:latin typeface="宋体" charset="-122"/>
              </a:rPr>
              <a:t>）</a:t>
            </a:r>
            <a:r>
              <a:rPr kumimoji="1" lang="zh-CN" altLang="en-US" sz="2400">
                <a:solidFill>
                  <a:srgbClr val="FF3300"/>
                </a:solidFill>
                <a:latin typeface="宋体" charset="-122"/>
              </a:rPr>
              <a:t>求解子问题</a:t>
            </a:r>
            <a:r>
              <a:rPr kumimoji="1" lang="zh-CN" altLang="en-US" sz="2400">
                <a:latin typeface="宋体" charset="-122"/>
              </a:rPr>
              <a:t>：对于划分阶段的情况①和②可递归求解，情况③需要分别计算                  ，</a:t>
            </a:r>
            <a:r>
              <a:rPr kumimoji="1" lang="zh-CN" altLang="en-US" sz="2400">
                <a:latin typeface="Times New Roman" pitchFamily="18" charset="0"/>
              </a:rPr>
              <a:t> </a:t>
            </a:r>
          </a:p>
        </p:txBody>
      </p:sp>
      <p:sp>
        <p:nvSpPr>
          <p:cNvPr id="63500" name="Text Box 12"/>
          <p:cNvSpPr txBox="1">
            <a:spLocks noChangeArrowheads="1"/>
          </p:cNvSpPr>
          <p:nvPr/>
        </p:nvSpPr>
        <p:spPr bwMode="auto">
          <a:xfrm>
            <a:off x="4067175" y="4292600"/>
            <a:ext cx="507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Times New Roman" pitchFamily="18" charset="0"/>
              </a:rPr>
              <a:t>，则</a:t>
            </a:r>
            <a:r>
              <a:rPr kumimoji="1" lang="en-US" altLang="zh-CN" sz="2400" i="1" dirty="0">
                <a:latin typeface="Times New Roman" pitchFamily="18" charset="0"/>
              </a:rPr>
              <a:t>s</a:t>
            </a:r>
            <a:r>
              <a:rPr kumimoji="1" lang="en-US" altLang="zh-CN" sz="2400" dirty="0">
                <a:latin typeface="Times New Roman" pitchFamily="18" charset="0"/>
              </a:rPr>
              <a:t>1+</a:t>
            </a:r>
            <a:r>
              <a:rPr kumimoji="1" lang="en-US" altLang="zh-CN" sz="2400" i="1" dirty="0">
                <a:latin typeface="Times New Roman" pitchFamily="18" charset="0"/>
              </a:rPr>
              <a:t>s</a:t>
            </a:r>
            <a:r>
              <a:rPr kumimoji="1" lang="en-US" altLang="zh-CN" sz="2400" dirty="0">
                <a:latin typeface="Times New Roman" pitchFamily="18" charset="0"/>
              </a:rPr>
              <a:t>2</a:t>
            </a:r>
            <a:r>
              <a:rPr kumimoji="1" lang="zh-CN" altLang="en-US" sz="2400" dirty="0">
                <a:latin typeface="Times New Roman" pitchFamily="18" charset="0"/>
              </a:rPr>
              <a:t>为情况③的最大子段和。</a:t>
            </a:r>
          </a:p>
        </p:txBody>
      </p:sp>
      <p:sp>
        <p:nvSpPr>
          <p:cNvPr id="63501" name="Text Box 13"/>
          <p:cNvSpPr txBox="1">
            <a:spLocks noChangeArrowheads="1"/>
          </p:cNvSpPr>
          <p:nvPr/>
        </p:nvSpPr>
        <p:spPr bwMode="auto">
          <a:xfrm>
            <a:off x="539750" y="4982939"/>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400" dirty="0">
                <a:latin typeface="Times New Roman" pitchFamily="18" charset="0"/>
              </a:rPr>
              <a:t>（</a:t>
            </a:r>
            <a:r>
              <a:rPr kumimoji="1" lang="en-US" altLang="zh-CN" sz="2400" dirty="0">
                <a:latin typeface="Times New Roman" pitchFamily="18" charset="0"/>
              </a:rPr>
              <a:t>3</a:t>
            </a:r>
            <a:r>
              <a:rPr kumimoji="1" lang="zh-CN" altLang="en-US" sz="2400" dirty="0">
                <a:latin typeface="Times New Roman" pitchFamily="18" charset="0"/>
              </a:rPr>
              <a:t>）</a:t>
            </a:r>
            <a:r>
              <a:rPr kumimoji="1" lang="zh-CN" altLang="en-US" sz="2400" dirty="0">
                <a:solidFill>
                  <a:srgbClr val="FF3300"/>
                </a:solidFill>
                <a:latin typeface="Times New Roman" pitchFamily="18" charset="0"/>
              </a:rPr>
              <a:t>合并</a:t>
            </a:r>
            <a:r>
              <a:rPr kumimoji="1" lang="zh-CN" altLang="en-US" sz="2400" dirty="0">
                <a:latin typeface="Times New Roman" pitchFamily="18" charset="0"/>
              </a:rPr>
              <a:t>：比较在划分阶段的三种情况下的最大子段和，取三者之中的较大者为原问题的解。</a:t>
            </a:r>
          </a:p>
        </p:txBody>
      </p:sp>
      <p:graphicFrame>
        <p:nvGraphicFramePr>
          <p:cNvPr id="63503" name="Object 15"/>
          <p:cNvGraphicFramePr>
            <a:graphicFrameLocks noChangeAspect="1"/>
          </p:cNvGraphicFramePr>
          <p:nvPr/>
        </p:nvGraphicFramePr>
        <p:xfrm>
          <a:off x="3563938" y="3644900"/>
          <a:ext cx="3490912" cy="760413"/>
        </p:xfrm>
        <a:graphic>
          <a:graphicData uri="http://schemas.openxmlformats.org/presentationml/2006/ole">
            <mc:AlternateContent xmlns:mc="http://schemas.openxmlformats.org/markup-compatibility/2006">
              <mc:Choice xmlns:v="urn:schemas-microsoft-com:vml" Requires="v">
                <p:oleObj spid="_x0000_s448836" name="Microsoft 公式 3.0" r:id="rId10" imgW="1790700" imgH="444500" progId="Equation.3">
                  <p:embed/>
                </p:oleObj>
              </mc:Choice>
              <mc:Fallback>
                <p:oleObj name="Microsoft 公式 3.0" r:id="rId10" imgW="1790700" imgH="444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3644900"/>
                        <a:ext cx="3490912"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505" name="Object 17"/>
          <p:cNvGraphicFramePr>
            <a:graphicFrameLocks noChangeAspect="1"/>
          </p:cNvGraphicFramePr>
          <p:nvPr/>
        </p:nvGraphicFramePr>
        <p:xfrm>
          <a:off x="755650" y="4221163"/>
          <a:ext cx="3419475" cy="661987"/>
        </p:xfrm>
        <a:graphic>
          <a:graphicData uri="http://schemas.openxmlformats.org/presentationml/2006/ole">
            <mc:AlternateContent xmlns:mc="http://schemas.openxmlformats.org/markup-compatibility/2006">
              <mc:Choice xmlns:v="urn:schemas-microsoft-com:vml" Requires="v">
                <p:oleObj spid="_x0000_s448837" name="公式" r:id="rId12" imgW="2159000" imgH="469900" progId="Equation.3">
                  <p:embed/>
                </p:oleObj>
              </mc:Choice>
              <mc:Fallback>
                <p:oleObj name="公式" r:id="rId12" imgW="2159000" imgH="4699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650" y="4221163"/>
                        <a:ext cx="341947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119</a:t>
            </a:fld>
            <a:endParaRPr lang="en-US" altLang="zh-TW" dirty="0"/>
          </a:p>
        </p:txBody>
      </p:sp>
      <p:sp>
        <p:nvSpPr>
          <p:cNvPr id="15"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Tree>
    <p:extLst>
      <p:ext uri="{BB962C8B-B14F-4D97-AF65-F5344CB8AC3E}">
        <p14:creationId xmlns:p14="http://schemas.microsoft.com/office/powerpoint/2010/main" val="1792667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 calcmode="lin" valueType="num">
                                      <p:cBhvr additive="base">
                                        <p:cTn id="7" dur="500" fill="hold"/>
                                        <p:tgtEl>
                                          <p:spTgt spid="63490"/>
                                        </p:tgtEl>
                                        <p:attrNameLst>
                                          <p:attrName>ppt_x</p:attrName>
                                        </p:attrNameLst>
                                      </p:cBhvr>
                                      <p:tavLst>
                                        <p:tav tm="0">
                                          <p:val>
                                            <p:strVal val="#ppt_x"/>
                                          </p:val>
                                        </p:tav>
                                        <p:tav tm="100000">
                                          <p:val>
                                            <p:strVal val="#ppt_x"/>
                                          </p:val>
                                        </p:tav>
                                      </p:tavLst>
                                    </p:anim>
                                    <p:anim calcmode="lin" valueType="num">
                                      <p:cBhvr additive="base">
                                        <p:cTn id="8" dur="500" fill="hold"/>
                                        <p:tgtEl>
                                          <p:spTgt spid="6349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3493"/>
                                        </p:tgtEl>
                                        <p:attrNameLst>
                                          <p:attrName>style.visibility</p:attrName>
                                        </p:attrNameLst>
                                      </p:cBhvr>
                                      <p:to>
                                        <p:strVal val="visible"/>
                                      </p:to>
                                    </p:set>
                                    <p:anim calcmode="lin" valueType="num">
                                      <p:cBhvr additive="base">
                                        <p:cTn id="11" dur="500" fill="hold"/>
                                        <p:tgtEl>
                                          <p:spTgt spid="63493"/>
                                        </p:tgtEl>
                                        <p:attrNameLst>
                                          <p:attrName>ppt_x</p:attrName>
                                        </p:attrNameLst>
                                      </p:cBhvr>
                                      <p:tavLst>
                                        <p:tav tm="0">
                                          <p:val>
                                            <p:strVal val="#ppt_x"/>
                                          </p:val>
                                        </p:tav>
                                        <p:tav tm="100000">
                                          <p:val>
                                            <p:strVal val="#ppt_x"/>
                                          </p:val>
                                        </p:tav>
                                      </p:tavLst>
                                    </p:anim>
                                    <p:anim calcmode="lin" valueType="num">
                                      <p:cBhvr additive="base">
                                        <p:cTn id="12" dur="500" fill="hold"/>
                                        <p:tgtEl>
                                          <p:spTgt spid="634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495"/>
                                        </p:tgtEl>
                                        <p:attrNameLst>
                                          <p:attrName>style.visibility</p:attrName>
                                        </p:attrNameLst>
                                      </p:cBhvr>
                                      <p:to>
                                        <p:strVal val="visible"/>
                                      </p:to>
                                    </p:set>
                                    <p:anim calcmode="lin" valueType="num">
                                      <p:cBhvr additive="base">
                                        <p:cTn id="15" dur="500" fill="hold"/>
                                        <p:tgtEl>
                                          <p:spTgt spid="63495"/>
                                        </p:tgtEl>
                                        <p:attrNameLst>
                                          <p:attrName>ppt_x</p:attrName>
                                        </p:attrNameLst>
                                      </p:cBhvr>
                                      <p:tavLst>
                                        <p:tav tm="0">
                                          <p:val>
                                            <p:strVal val="#ppt_x"/>
                                          </p:val>
                                        </p:tav>
                                        <p:tav tm="100000">
                                          <p:val>
                                            <p:strVal val="#ppt_x"/>
                                          </p:val>
                                        </p:tav>
                                      </p:tavLst>
                                    </p:anim>
                                    <p:anim calcmode="lin" valueType="num">
                                      <p:cBhvr additive="base">
                                        <p:cTn id="16" dur="500" fill="hold"/>
                                        <p:tgtEl>
                                          <p:spTgt spid="6349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3492"/>
                                        </p:tgtEl>
                                        <p:attrNameLst>
                                          <p:attrName>style.visibility</p:attrName>
                                        </p:attrNameLst>
                                      </p:cBhvr>
                                      <p:to>
                                        <p:strVal val="visible"/>
                                      </p:to>
                                    </p:set>
                                    <p:anim calcmode="lin" valueType="num">
                                      <p:cBhvr additive="base">
                                        <p:cTn id="19" dur="500" fill="hold"/>
                                        <p:tgtEl>
                                          <p:spTgt spid="63492"/>
                                        </p:tgtEl>
                                        <p:attrNameLst>
                                          <p:attrName>ppt_x</p:attrName>
                                        </p:attrNameLst>
                                      </p:cBhvr>
                                      <p:tavLst>
                                        <p:tav tm="0">
                                          <p:val>
                                            <p:strVal val="#ppt_x"/>
                                          </p:val>
                                        </p:tav>
                                        <p:tav tm="100000">
                                          <p:val>
                                            <p:strVal val="#ppt_x"/>
                                          </p:val>
                                        </p:tav>
                                      </p:tavLst>
                                    </p:anim>
                                    <p:anim calcmode="lin" valueType="num">
                                      <p:cBhvr additive="base">
                                        <p:cTn id="20" dur="500" fill="hold"/>
                                        <p:tgtEl>
                                          <p:spTgt spid="6349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3491"/>
                                        </p:tgtEl>
                                        <p:attrNameLst>
                                          <p:attrName>style.visibility</p:attrName>
                                        </p:attrNameLst>
                                      </p:cBhvr>
                                      <p:to>
                                        <p:strVal val="visible"/>
                                      </p:to>
                                    </p:set>
                                    <p:anim calcmode="lin" valueType="num">
                                      <p:cBhvr additive="base">
                                        <p:cTn id="23" dur="500" fill="hold"/>
                                        <p:tgtEl>
                                          <p:spTgt spid="63491"/>
                                        </p:tgtEl>
                                        <p:attrNameLst>
                                          <p:attrName>ppt_x</p:attrName>
                                        </p:attrNameLst>
                                      </p:cBhvr>
                                      <p:tavLst>
                                        <p:tav tm="0">
                                          <p:val>
                                            <p:strVal val="#ppt_x"/>
                                          </p:val>
                                        </p:tav>
                                        <p:tav tm="100000">
                                          <p:val>
                                            <p:strVal val="#ppt_x"/>
                                          </p:val>
                                        </p:tav>
                                      </p:tavLst>
                                    </p:anim>
                                    <p:anim calcmode="lin" valueType="num">
                                      <p:cBhvr additive="base">
                                        <p:cTn id="24" dur="500" fill="hold"/>
                                        <p:tgtEl>
                                          <p:spTgt spid="6349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3497"/>
                                        </p:tgtEl>
                                        <p:attrNameLst>
                                          <p:attrName>style.visibility</p:attrName>
                                        </p:attrNameLst>
                                      </p:cBhvr>
                                      <p:to>
                                        <p:strVal val="visible"/>
                                      </p:to>
                                    </p:set>
                                    <p:anim calcmode="lin" valueType="num">
                                      <p:cBhvr additive="base">
                                        <p:cTn id="29" dur="500" fill="hold"/>
                                        <p:tgtEl>
                                          <p:spTgt spid="63497"/>
                                        </p:tgtEl>
                                        <p:attrNameLst>
                                          <p:attrName>ppt_x</p:attrName>
                                        </p:attrNameLst>
                                      </p:cBhvr>
                                      <p:tavLst>
                                        <p:tav tm="0">
                                          <p:val>
                                            <p:strVal val="#ppt_x"/>
                                          </p:val>
                                        </p:tav>
                                        <p:tav tm="100000">
                                          <p:val>
                                            <p:strVal val="#ppt_x"/>
                                          </p:val>
                                        </p:tav>
                                      </p:tavLst>
                                    </p:anim>
                                    <p:anim calcmode="lin" valueType="num">
                                      <p:cBhvr additive="base">
                                        <p:cTn id="30" dur="500" fill="hold"/>
                                        <p:tgtEl>
                                          <p:spTgt spid="634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3503"/>
                                        </p:tgtEl>
                                        <p:attrNameLst>
                                          <p:attrName>style.visibility</p:attrName>
                                        </p:attrNameLst>
                                      </p:cBhvr>
                                      <p:to>
                                        <p:strVal val="visible"/>
                                      </p:to>
                                    </p:set>
                                    <p:anim calcmode="lin" valueType="num">
                                      <p:cBhvr additive="base">
                                        <p:cTn id="33" dur="500" fill="hold"/>
                                        <p:tgtEl>
                                          <p:spTgt spid="63503"/>
                                        </p:tgtEl>
                                        <p:attrNameLst>
                                          <p:attrName>ppt_x</p:attrName>
                                        </p:attrNameLst>
                                      </p:cBhvr>
                                      <p:tavLst>
                                        <p:tav tm="0">
                                          <p:val>
                                            <p:strVal val="#ppt_x"/>
                                          </p:val>
                                        </p:tav>
                                        <p:tav tm="100000">
                                          <p:val>
                                            <p:strVal val="#ppt_x"/>
                                          </p:val>
                                        </p:tav>
                                      </p:tavLst>
                                    </p:anim>
                                    <p:anim calcmode="lin" valueType="num">
                                      <p:cBhvr additive="base">
                                        <p:cTn id="34" dur="500" fill="hold"/>
                                        <p:tgtEl>
                                          <p:spTgt spid="6350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3505"/>
                                        </p:tgtEl>
                                        <p:attrNameLst>
                                          <p:attrName>style.visibility</p:attrName>
                                        </p:attrNameLst>
                                      </p:cBhvr>
                                      <p:to>
                                        <p:strVal val="visible"/>
                                      </p:to>
                                    </p:set>
                                    <p:anim calcmode="lin" valueType="num">
                                      <p:cBhvr additive="base">
                                        <p:cTn id="37" dur="500" fill="hold"/>
                                        <p:tgtEl>
                                          <p:spTgt spid="63505"/>
                                        </p:tgtEl>
                                        <p:attrNameLst>
                                          <p:attrName>ppt_x</p:attrName>
                                        </p:attrNameLst>
                                      </p:cBhvr>
                                      <p:tavLst>
                                        <p:tav tm="0">
                                          <p:val>
                                            <p:strVal val="#ppt_x"/>
                                          </p:val>
                                        </p:tav>
                                        <p:tav tm="100000">
                                          <p:val>
                                            <p:strVal val="#ppt_x"/>
                                          </p:val>
                                        </p:tav>
                                      </p:tavLst>
                                    </p:anim>
                                    <p:anim calcmode="lin" valueType="num">
                                      <p:cBhvr additive="base">
                                        <p:cTn id="38" dur="500" fill="hold"/>
                                        <p:tgtEl>
                                          <p:spTgt spid="6350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3500"/>
                                        </p:tgtEl>
                                        <p:attrNameLst>
                                          <p:attrName>style.visibility</p:attrName>
                                        </p:attrNameLst>
                                      </p:cBhvr>
                                      <p:to>
                                        <p:strVal val="visible"/>
                                      </p:to>
                                    </p:set>
                                    <p:anim calcmode="lin" valueType="num">
                                      <p:cBhvr additive="base">
                                        <p:cTn id="41" dur="500" fill="hold"/>
                                        <p:tgtEl>
                                          <p:spTgt spid="63500"/>
                                        </p:tgtEl>
                                        <p:attrNameLst>
                                          <p:attrName>ppt_x</p:attrName>
                                        </p:attrNameLst>
                                      </p:cBhvr>
                                      <p:tavLst>
                                        <p:tav tm="0">
                                          <p:val>
                                            <p:strVal val="#ppt_x"/>
                                          </p:val>
                                        </p:tav>
                                        <p:tav tm="100000">
                                          <p:val>
                                            <p:strVal val="#ppt_x"/>
                                          </p:val>
                                        </p:tav>
                                      </p:tavLst>
                                    </p:anim>
                                    <p:anim calcmode="lin" valueType="num">
                                      <p:cBhvr additive="base">
                                        <p:cTn id="42" dur="500" fill="hold"/>
                                        <p:tgtEl>
                                          <p:spTgt spid="6350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3501"/>
                                        </p:tgtEl>
                                        <p:attrNameLst>
                                          <p:attrName>style.visibility</p:attrName>
                                        </p:attrNameLst>
                                      </p:cBhvr>
                                      <p:to>
                                        <p:strVal val="visible"/>
                                      </p:to>
                                    </p:set>
                                    <p:anim calcmode="lin" valueType="num">
                                      <p:cBhvr additive="base">
                                        <p:cTn id="47" dur="500" fill="hold"/>
                                        <p:tgtEl>
                                          <p:spTgt spid="63501"/>
                                        </p:tgtEl>
                                        <p:attrNameLst>
                                          <p:attrName>ppt_x</p:attrName>
                                        </p:attrNameLst>
                                      </p:cBhvr>
                                      <p:tavLst>
                                        <p:tav tm="0">
                                          <p:val>
                                            <p:strVal val="#ppt_x"/>
                                          </p:val>
                                        </p:tav>
                                        <p:tav tm="100000">
                                          <p:val>
                                            <p:strVal val="#ppt_x"/>
                                          </p:val>
                                        </p:tav>
                                      </p:tavLst>
                                    </p:anim>
                                    <p:anim calcmode="lin" valueType="num">
                                      <p:cBhvr additive="base">
                                        <p:cTn id="48" dur="500" fill="hold"/>
                                        <p:tgtEl>
                                          <p:spTgt spid="63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63497" grpId="0"/>
      <p:bldP spid="63500" grpId="0"/>
      <p:bldP spid="6350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57158" y="357166"/>
            <a:ext cx="7696200" cy="838200"/>
          </a:xfrm>
        </p:spPr>
        <p:txBody>
          <a:bodyPr/>
          <a:lstStyle/>
          <a:p>
            <a:r>
              <a:rPr lang="en-US" altLang="zh-TW" dirty="0" smtClean="0"/>
              <a:t>4.2  A </a:t>
            </a:r>
            <a:r>
              <a:rPr lang="en-US" altLang="zh-TW" dirty="0"/>
              <a:t>simple example</a:t>
            </a:r>
          </a:p>
        </p:txBody>
      </p:sp>
      <p:sp>
        <p:nvSpPr>
          <p:cNvPr id="5123" name="Rectangle 3"/>
          <p:cNvSpPr>
            <a:spLocks noGrp="1" noChangeArrowheads="1"/>
          </p:cNvSpPr>
          <p:nvPr>
            <p:ph type="body" idx="1"/>
          </p:nvPr>
        </p:nvSpPr>
        <p:spPr>
          <a:xfrm>
            <a:off x="428596" y="1285860"/>
            <a:ext cx="7964488" cy="4114800"/>
          </a:xfrm>
        </p:spPr>
        <p:txBody>
          <a:bodyPr/>
          <a:lstStyle/>
          <a:p>
            <a:r>
              <a:rPr lang="en-US" altLang="zh-TW" sz="2800" dirty="0"/>
              <a:t>finding the maximum of a set S of n numbers </a:t>
            </a:r>
          </a:p>
        </p:txBody>
      </p:sp>
      <p:sp>
        <p:nvSpPr>
          <p:cNvPr id="5125" name="Rectangle 5"/>
          <p:cNvSpPr>
            <a:spLocks noChangeArrowheads="1"/>
          </p:cNvSpPr>
          <p:nvPr/>
        </p:nvSpPr>
        <p:spPr bwMode="auto">
          <a:xfrm>
            <a:off x="2700338" y="2066925"/>
            <a:ext cx="9144000" cy="0"/>
          </a:xfrm>
          <a:prstGeom prst="rect">
            <a:avLst/>
          </a:prstGeom>
          <a:noFill/>
          <a:ln w="9525">
            <a:noFill/>
            <a:miter lim="800000"/>
            <a:headEnd/>
            <a:tailEnd/>
          </a:ln>
          <a:effectLst/>
        </p:spPr>
        <p:txBody>
          <a:bodyPr>
            <a:spAutoFit/>
          </a:bodyPr>
          <a:lstStyle/>
          <a:p>
            <a:endParaRPr lang="zh-CN" altLang="en-US"/>
          </a:p>
        </p:txBody>
      </p:sp>
      <p:pic>
        <p:nvPicPr>
          <p:cNvPr id="5124" name="Picture 4"/>
          <p:cNvPicPr>
            <a:picLocks noChangeAspect="1" noChangeArrowheads="1"/>
          </p:cNvPicPr>
          <p:nvPr/>
        </p:nvPicPr>
        <p:blipFill>
          <a:blip r:embed="rId3" cstate="print"/>
          <a:srcRect/>
          <a:stretch>
            <a:fillRect/>
          </a:stretch>
        </p:blipFill>
        <p:spPr bwMode="auto">
          <a:xfrm>
            <a:off x="928662" y="1785926"/>
            <a:ext cx="6248400" cy="3813175"/>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39" name="Rectangle 27"/>
          <p:cNvSpPr>
            <a:spLocks noChangeArrowheads="1"/>
          </p:cNvSpPr>
          <p:nvPr/>
        </p:nvSpPr>
        <p:spPr bwMode="auto">
          <a:xfrm>
            <a:off x="413385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15" name="Text Box 3"/>
          <p:cNvSpPr txBox="1">
            <a:spLocks noChangeArrowheads="1"/>
          </p:cNvSpPr>
          <p:nvPr/>
        </p:nvSpPr>
        <p:spPr bwMode="auto">
          <a:xfrm>
            <a:off x="434975" y="1295401"/>
            <a:ext cx="65706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i="1" dirty="0">
                <a:latin typeface="Times New Roman" pitchFamily="18" charset="0"/>
              </a:rPr>
              <a:t>  a</a:t>
            </a:r>
            <a:r>
              <a:rPr lang="en-US" altLang="zh-CN" sz="2000" baseline="-25000" dirty="0">
                <a:latin typeface="Times New Roman" pitchFamily="18" charset="0"/>
              </a:rPr>
              <a:t>1</a:t>
            </a:r>
            <a:r>
              <a:rPr lang="en-US" altLang="zh-CN" sz="2000" dirty="0">
                <a:latin typeface="Times New Roman" pitchFamily="18" charset="0"/>
              </a:rPr>
              <a:t> … … </a:t>
            </a:r>
            <a:r>
              <a:rPr lang="en-US" altLang="zh-CN" sz="2000" i="1" dirty="0" err="1">
                <a:latin typeface="Times New Roman" pitchFamily="18" charset="0"/>
              </a:rPr>
              <a:t>a</a:t>
            </a:r>
            <a:r>
              <a:rPr lang="en-US" altLang="zh-CN" sz="2000" i="1" baseline="-25000" dirty="0" err="1">
                <a:latin typeface="Times New Roman" pitchFamily="18" charset="0"/>
              </a:rPr>
              <a:t>i</a:t>
            </a:r>
            <a:r>
              <a:rPr lang="en-US" altLang="zh-CN" sz="2000" dirty="0">
                <a:latin typeface="Times New Roman" pitchFamily="18" charset="0"/>
              </a:rPr>
              <a:t> … </a:t>
            </a:r>
            <a:r>
              <a:rPr lang="en-US" altLang="zh-CN" sz="2000" i="1" dirty="0">
                <a:latin typeface="Times New Roman" pitchFamily="18" charset="0"/>
              </a:rPr>
              <a:t>a</a:t>
            </a:r>
            <a:r>
              <a:rPr lang="en-US" altLang="zh-CN" sz="2000" i="1" baseline="-25000" dirty="0">
                <a:latin typeface="Times New Roman" pitchFamily="18" charset="0"/>
              </a:rPr>
              <a:t>mid</a:t>
            </a:r>
            <a:r>
              <a:rPr lang="en-US" altLang="zh-CN" sz="2000" dirty="0">
                <a:latin typeface="Times New Roman" pitchFamily="18" charset="0"/>
              </a:rPr>
              <a:t>  </a:t>
            </a:r>
            <a:r>
              <a:rPr lang="en-US" altLang="zh-CN" sz="2000" i="1" dirty="0">
                <a:latin typeface="Times New Roman" pitchFamily="18" charset="0"/>
              </a:rPr>
              <a:t>a</a:t>
            </a:r>
            <a:r>
              <a:rPr lang="en-US" altLang="zh-CN" sz="2000" i="1" baseline="-25000" dirty="0">
                <a:latin typeface="Times New Roman" pitchFamily="18" charset="0"/>
              </a:rPr>
              <a:t>mid</a:t>
            </a:r>
            <a:r>
              <a:rPr lang="en-US" altLang="zh-CN" sz="2000" baseline="-25000" dirty="0">
                <a:latin typeface="Times New Roman" pitchFamily="18" charset="0"/>
              </a:rPr>
              <a:t>+1</a:t>
            </a:r>
            <a:r>
              <a:rPr lang="en-US" altLang="zh-CN" sz="2000" dirty="0">
                <a:latin typeface="Times New Roman" pitchFamily="18" charset="0"/>
              </a:rPr>
              <a:t>… </a:t>
            </a:r>
            <a:r>
              <a:rPr lang="en-US" altLang="zh-CN" sz="2000" i="1" dirty="0" err="1">
                <a:latin typeface="Times New Roman" pitchFamily="18" charset="0"/>
              </a:rPr>
              <a:t>a</a:t>
            </a:r>
            <a:r>
              <a:rPr lang="en-US" altLang="zh-CN" sz="2000" i="1" baseline="-25000" dirty="0" err="1">
                <a:latin typeface="Times New Roman" pitchFamily="18" charset="0"/>
              </a:rPr>
              <a:t>j</a:t>
            </a:r>
            <a:r>
              <a:rPr lang="en-US" altLang="zh-CN" sz="2000" dirty="0">
                <a:latin typeface="Times New Roman" pitchFamily="18" charset="0"/>
              </a:rPr>
              <a:t> … … </a:t>
            </a:r>
            <a:r>
              <a:rPr lang="en-US" altLang="zh-CN" sz="2000" i="1" dirty="0">
                <a:latin typeface="Times New Roman" pitchFamily="18" charset="0"/>
              </a:rPr>
              <a:t>a</a:t>
            </a:r>
            <a:r>
              <a:rPr lang="en-US" altLang="zh-CN" sz="2000" i="1" baseline="-25000" dirty="0">
                <a:latin typeface="Times New Roman" pitchFamily="18" charset="0"/>
              </a:rPr>
              <a:t>n                                   </a:t>
            </a:r>
            <a:r>
              <a:rPr lang="zh-CN" altLang="en-US" sz="2000" dirty="0">
                <a:latin typeface="Times New Roman" pitchFamily="18" charset="0"/>
              </a:rPr>
              <a:t>划分</a:t>
            </a:r>
          </a:p>
        </p:txBody>
      </p:sp>
      <p:sp>
        <p:nvSpPr>
          <p:cNvPr id="64516" name="Line 4"/>
          <p:cNvSpPr>
            <a:spLocks noChangeShapeType="1"/>
          </p:cNvSpPr>
          <p:nvPr/>
        </p:nvSpPr>
        <p:spPr bwMode="auto">
          <a:xfrm>
            <a:off x="2484438" y="1341438"/>
            <a:ext cx="0" cy="381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7" name="AutoShape 5"/>
          <p:cNvSpPr>
            <a:spLocks/>
          </p:cNvSpPr>
          <p:nvPr/>
        </p:nvSpPr>
        <p:spPr bwMode="auto">
          <a:xfrm rot="16200000">
            <a:off x="1365250" y="860426"/>
            <a:ext cx="190500" cy="1809750"/>
          </a:xfrm>
          <a:prstGeom prst="leftBrace">
            <a:avLst>
              <a:gd name="adj1" fmla="val 79167"/>
              <a:gd name="adj2" fmla="val 49995"/>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18" name="AutoShape 6"/>
          <p:cNvSpPr>
            <a:spLocks/>
          </p:cNvSpPr>
          <p:nvPr/>
        </p:nvSpPr>
        <p:spPr bwMode="auto">
          <a:xfrm rot="16200000">
            <a:off x="3636963" y="869951"/>
            <a:ext cx="211138" cy="1797050"/>
          </a:xfrm>
          <a:prstGeom prst="leftBrace">
            <a:avLst>
              <a:gd name="adj1" fmla="val 70927"/>
              <a:gd name="adj2" fmla="val 49995"/>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19" name="AutoShape 7"/>
          <p:cNvSpPr>
            <a:spLocks noChangeArrowheads="1"/>
          </p:cNvSpPr>
          <p:nvPr/>
        </p:nvSpPr>
        <p:spPr bwMode="auto">
          <a:xfrm>
            <a:off x="1341438" y="1927226"/>
            <a:ext cx="227013" cy="420688"/>
          </a:xfrm>
          <a:prstGeom prst="downArrow">
            <a:avLst>
              <a:gd name="adj1" fmla="val 50000"/>
              <a:gd name="adj2" fmla="val 46329"/>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0" name="AutoShape 8"/>
          <p:cNvSpPr>
            <a:spLocks noChangeArrowheads="1"/>
          </p:cNvSpPr>
          <p:nvPr/>
        </p:nvSpPr>
        <p:spPr bwMode="auto">
          <a:xfrm>
            <a:off x="3635375" y="1935163"/>
            <a:ext cx="215900" cy="420688"/>
          </a:xfrm>
          <a:prstGeom prst="downArrow">
            <a:avLst>
              <a:gd name="adj1" fmla="val 50000"/>
              <a:gd name="adj2" fmla="val 48713"/>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1" name="Line 9"/>
          <p:cNvSpPr>
            <a:spLocks noChangeShapeType="1"/>
          </p:cNvSpPr>
          <p:nvPr/>
        </p:nvSpPr>
        <p:spPr bwMode="auto">
          <a:xfrm>
            <a:off x="5105400" y="1492251"/>
            <a:ext cx="5540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Text Box 10"/>
          <p:cNvSpPr txBox="1">
            <a:spLocks noChangeArrowheads="1"/>
          </p:cNvSpPr>
          <p:nvPr/>
        </p:nvSpPr>
        <p:spPr bwMode="auto">
          <a:xfrm>
            <a:off x="990600" y="2371726"/>
            <a:ext cx="71104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dirty="0" err="1">
                <a:latin typeface="Times New Roman" pitchFamily="18" charset="0"/>
              </a:rPr>
              <a:t>leftsum</a:t>
            </a:r>
            <a:r>
              <a:rPr lang="en-US" altLang="zh-CN" sz="2000" baseline="-25000" dirty="0">
                <a:latin typeface="Times New Roman" pitchFamily="18" charset="0"/>
              </a:rPr>
              <a:t>          </a:t>
            </a:r>
            <a:r>
              <a:rPr lang="en-US" altLang="zh-CN" sz="2000" i="1" baseline="-25000" dirty="0">
                <a:latin typeface="Times New Roman" pitchFamily="18" charset="0"/>
              </a:rPr>
              <a:t> </a:t>
            </a:r>
            <a:r>
              <a:rPr lang="en-US" altLang="zh-CN" sz="2000" baseline="-25000" dirty="0">
                <a:latin typeface="Times New Roman" pitchFamily="18" charset="0"/>
              </a:rPr>
              <a:t>                                </a:t>
            </a:r>
            <a:r>
              <a:rPr lang="en-US" altLang="zh-CN" sz="2000" dirty="0" err="1">
                <a:latin typeface="Times New Roman" pitchFamily="18" charset="0"/>
              </a:rPr>
              <a:t>rightsum</a:t>
            </a:r>
            <a:r>
              <a:rPr lang="en-US" altLang="zh-CN" sz="2000" dirty="0">
                <a:latin typeface="Times New Roman" pitchFamily="18" charset="0"/>
              </a:rPr>
              <a:t>                                 </a:t>
            </a:r>
            <a:r>
              <a:rPr lang="zh-CN" altLang="en-US" sz="2000" dirty="0">
                <a:latin typeface="Times New Roman" pitchFamily="18" charset="0"/>
              </a:rPr>
              <a:t>递归处理</a:t>
            </a:r>
          </a:p>
        </p:txBody>
      </p:sp>
      <p:sp>
        <p:nvSpPr>
          <p:cNvPr id="64523" name="Line 11"/>
          <p:cNvSpPr>
            <a:spLocks noChangeShapeType="1"/>
          </p:cNvSpPr>
          <p:nvPr/>
        </p:nvSpPr>
        <p:spPr bwMode="auto">
          <a:xfrm>
            <a:off x="5151438" y="2566988"/>
            <a:ext cx="5540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Text Box 12"/>
          <p:cNvSpPr txBox="1">
            <a:spLocks noChangeArrowheads="1"/>
          </p:cNvSpPr>
          <p:nvPr/>
        </p:nvSpPr>
        <p:spPr bwMode="auto">
          <a:xfrm>
            <a:off x="569913" y="5060951"/>
            <a:ext cx="87487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i="1" dirty="0">
                <a:latin typeface="Times New Roman" pitchFamily="18" charset="0"/>
              </a:rPr>
              <a:t>a</a:t>
            </a:r>
            <a:r>
              <a:rPr lang="en-US" altLang="zh-CN" sz="2000" baseline="-25000" dirty="0">
                <a:latin typeface="Times New Roman" pitchFamily="18" charset="0"/>
              </a:rPr>
              <a:t>1</a:t>
            </a:r>
            <a:r>
              <a:rPr lang="en-US" altLang="zh-CN" sz="2000" dirty="0">
                <a:latin typeface="Times New Roman" pitchFamily="18" charset="0"/>
              </a:rPr>
              <a:t> … … </a:t>
            </a:r>
            <a:r>
              <a:rPr lang="en-US" altLang="zh-CN" sz="2000" i="1" dirty="0" err="1">
                <a:latin typeface="Times New Roman" pitchFamily="18" charset="0"/>
              </a:rPr>
              <a:t>a</a:t>
            </a:r>
            <a:r>
              <a:rPr lang="en-US" altLang="zh-CN" sz="2000" i="1" baseline="-25000" dirty="0" err="1">
                <a:latin typeface="Times New Roman" pitchFamily="18" charset="0"/>
              </a:rPr>
              <a:t>i</a:t>
            </a:r>
            <a:r>
              <a:rPr lang="en-US" altLang="zh-CN" sz="2000" dirty="0">
                <a:latin typeface="Times New Roman" pitchFamily="18" charset="0"/>
              </a:rPr>
              <a:t> … </a:t>
            </a:r>
            <a:r>
              <a:rPr lang="en-US" altLang="zh-CN" sz="2000" i="1" dirty="0">
                <a:latin typeface="Times New Roman" pitchFamily="18" charset="0"/>
              </a:rPr>
              <a:t>a</a:t>
            </a:r>
            <a:r>
              <a:rPr lang="en-US" altLang="zh-CN" sz="2000" i="1" baseline="-25000" dirty="0">
                <a:latin typeface="Times New Roman" pitchFamily="18" charset="0"/>
              </a:rPr>
              <a:t>mid</a:t>
            </a:r>
            <a:r>
              <a:rPr lang="en-US" altLang="zh-CN" sz="2000" dirty="0">
                <a:latin typeface="Times New Roman" pitchFamily="18" charset="0"/>
              </a:rPr>
              <a:t>  </a:t>
            </a:r>
            <a:r>
              <a:rPr lang="en-US" altLang="zh-CN" sz="2000" i="1" dirty="0">
                <a:latin typeface="Times New Roman" pitchFamily="18" charset="0"/>
              </a:rPr>
              <a:t>a</a:t>
            </a:r>
            <a:r>
              <a:rPr lang="en-US" altLang="zh-CN" sz="2000" i="1" baseline="-25000" dirty="0">
                <a:latin typeface="Times New Roman" pitchFamily="18" charset="0"/>
              </a:rPr>
              <a:t>mid</a:t>
            </a:r>
            <a:r>
              <a:rPr lang="en-US" altLang="zh-CN" sz="2000" baseline="-25000" dirty="0">
                <a:latin typeface="Times New Roman" pitchFamily="18" charset="0"/>
              </a:rPr>
              <a:t>+1</a:t>
            </a:r>
            <a:r>
              <a:rPr lang="en-US" altLang="zh-CN" sz="2000" dirty="0">
                <a:latin typeface="Times New Roman" pitchFamily="18" charset="0"/>
              </a:rPr>
              <a:t>… </a:t>
            </a:r>
            <a:r>
              <a:rPr lang="en-US" altLang="zh-CN" sz="2000" i="1" dirty="0" err="1">
                <a:latin typeface="Times New Roman" pitchFamily="18" charset="0"/>
              </a:rPr>
              <a:t>a</a:t>
            </a:r>
            <a:r>
              <a:rPr lang="en-US" altLang="zh-CN" sz="2000" i="1" baseline="-25000" dirty="0" err="1">
                <a:latin typeface="Times New Roman" pitchFamily="18" charset="0"/>
              </a:rPr>
              <a:t>j</a:t>
            </a:r>
            <a:r>
              <a:rPr lang="en-US" altLang="zh-CN" sz="2000" dirty="0">
                <a:latin typeface="Times New Roman" pitchFamily="18" charset="0"/>
              </a:rPr>
              <a:t> … … </a:t>
            </a:r>
            <a:r>
              <a:rPr lang="en-US" altLang="zh-CN" sz="2000" i="1" dirty="0">
                <a:latin typeface="Times New Roman" pitchFamily="18" charset="0"/>
              </a:rPr>
              <a:t>a</a:t>
            </a:r>
            <a:r>
              <a:rPr lang="en-US" altLang="zh-CN" sz="2000" i="1" baseline="-25000" dirty="0">
                <a:latin typeface="Times New Roman" pitchFamily="18" charset="0"/>
              </a:rPr>
              <a:t>n                                    </a:t>
            </a:r>
            <a:r>
              <a:rPr lang="zh-CN" altLang="en-US" sz="2000" dirty="0">
                <a:latin typeface="Times New Roman" pitchFamily="18" charset="0"/>
              </a:rPr>
              <a:t>最大子段和横跨两个子序列</a:t>
            </a:r>
          </a:p>
        </p:txBody>
      </p:sp>
      <p:sp>
        <p:nvSpPr>
          <p:cNvPr id="64525" name="AutoShape 13"/>
          <p:cNvSpPr>
            <a:spLocks/>
          </p:cNvSpPr>
          <p:nvPr/>
        </p:nvSpPr>
        <p:spPr bwMode="auto">
          <a:xfrm rot="5400000">
            <a:off x="2360613" y="4011613"/>
            <a:ext cx="354013" cy="1793875"/>
          </a:xfrm>
          <a:prstGeom prst="leftBrace">
            <a:avLst>
              <a:gd name="adj1" fmla="val 42227"/>
              <a:gd name="adj2" fmla="val 49995"/>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6" name="Line 14"/>
          <p:cNvSpPr>
            <a:spLocks noChangeShapeType="1"/>
          </p:cNvSpPr>
          <p:nvPr/>
        </p:nvSpPr>
        <p:spPr bwMode="auto">
          <a:xfrm>
            <a:off x="2474913" y="5084763"/>
            <a:ext cx="0" cy="384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AutoShape 15"/>
          <p:cNvSpPr>
            <a:spLocks noChangeArrowheads="1"/>
          </p:cNvSpPr>
          <p:nvPr/>
        </p:nvSpPr>
        <p:spPr bwMode="auto">
          <a:xfrm>
            <a:off x="2427288" y="4221163"/>
            <a:ext cx="204788" cy="385763"/>
          </a:xfrm>
          <a:prstGeom prst="upArrow">
            <a:avLst>
              <a:gd name="adj1" fmla="val 50000"/>
              <a:gd name="adj2" fmla="val 47093"/>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endParaRPr lang="zh-CN" altLang="en-US"/>
          </a:p>
        </p:txBody>
      </p:sp>
      <p:sp>
        <p:nvSpPr>
          <p:cNvPr id="64528" name="Line 16"/>
          <p:cNvSpPr>
            <a:spLocks noChangeShapeType="1"/>
          </p:cNvSpPr>
          <p:nvPr/>
        </p:nvSpPr>
        <p:spPr bwMode="auto">
          <a:xfrm>
            <a:off x="5148263" y="5229226"/>
            <a:ext cx="5540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9" name="Text Box 17"/>
          <p:cNvSpPr txBox="1">
            <a:spLocks noChangeArrowheads="1"/>
          </p:cNvSpPr>
          <p:nvPr/>
        </p:nvSpPr>
        <p:spPr bwMode="auto">
          <a:xfrm>
            <a:off x="2335213" y="3860801"/>
            <a:ext cx="62436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sum                                                         </a:t>
            </a:r>
            <a:r>
              <a:rPr lang="zh-CN" altLang="en-US" sz="2000">
                <a:latin typeface="Times New Roman" pitchFamily="18" charset="0"/>
              </a:rPr>
              <a:t>不能递归处理</a:t>
            </a:r>
          </a:p>
        </p:txBody>
      </p:sp>
      <p:sp>
        <p:nvSpPr>
          <p:cNvPr id="64530" name="Line 18"/>
          <p:cNvSpPr>
            <a:spLocks noChangeShapeType="1"/>
          </p:cNvSpPr>
          <p:nvPr/>
        </p:nvSpPr>
        <p:spPr bwMode="auto">
          <a:xfrm>
            <a:off x="5173663" y="4057651"/>
            <a:ext cx="5540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Text Box 19"/>
          <p:cNvSpPr txBox="1">
            <a:spLocks noChangeArrowheads="1"/>
          </p:cNvSpPr>
          <p:nvPr/>
        </p:nvSpPr>
        <p:spPr bwMode="auto">
          <a:xfrm>
            <a:off x="955675" y="3090863"/>
            <a:ext cx="740568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max{leftsum, sum, rightsum}                                           </a:t>
            </a:r>
            <a:r>
              <a:rPr lang="zh-CN" altLang="en-US" sz="2000">
                <a:latin typeface="Times New Roman" pitchFamily="18" charset="0"/>
              </a:rPr>
              <a:t>合并解</a:t>
            </a:r>
          </a:p>
        </p:txBody>
      </p:sp>
      <p:sp>
        <p:nvSpPr>
          <p:cNvPr id="64532" name="Line 20"/>
          <p:cNvSpPr>
            <a:spLocks noChangeShapeType="1"/>
          </p:cNvSpPr>
          <p:nvPr/>
        </p:nvSpPr>
        <p:spPr bwMode="auto">
          <a:xfrm>
            <a:off x="5160963" y="3262313"/>
            <a:ext cx="5540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Line 21"/>
          <p:cNvSpPr>
            <a:spLocks noChangeShapeType="1"/>
          </p:cNvSpPr>
          <p:nvPr/>
        </p:nvSpPr>
        <p:spPr bwMode="auto">
          <a:xfrm>
            <a:off x="1397000" y="2733676"/>
            <a:ext cx="317500" cy="341313"/>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4534" name="Line 22"/>
          <p:cNvSpPr>
            <a:spLocks noChangeShapeType="1"/>
          </p:cNvSpPr>
          <p:nvPr/>
        </p:nvSpPr>
        <p:spPr bwMode="auto">
          <a:xfrm flipH="1">
            <a:off x="3409950" y="2767013"/>
            <a:ext cx="293688" cy="331788"/>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4535" name="Line 23"/>
          <p:cNvSpPr>
            <a:spLocks noChangeShapeType="1"/>
          </p:cNvSpPr>
          <p:nvPr/>
        </p:nvSpPr>
        <p:spPr bwMode="auto">
          <a:xfrm flipV="1">
            <a:off x="2555875" y="3500438"/>
            <a:ext cx="0" cy="396875"/>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4537" name="Text Box 25"/>
          <p:cNvSpPr txBox="1">
            <a:spLocks noChangeArrowheads="1"/>
          </p:cNvSpPr>
          <p:nvPr/>
        </p:nvSpPr>
        <p:spPr bwMode="auto">
          <a:xfrm>
            <a:off x="6761163" y="1335088"/>
            <a:ext cx="1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hangingPunct="0"/>
            <a:endParaRPr lang="zh-CN" altLang="zh-CN" sz="2000">
              <a:latin typeface="Times New Roman" pitchFamily="18" charset="0"/>
            </a:endParaRPr>
          </a:p>
        </p:txBody>
      </p:sp>
      <p:graphicFrame>
        <p:nvGraphicFramePr>
          <p:cNvPr id="64538" name="Object 26"/>
          <p:cNvGraphicFramePr>
            <a:graphicFrameLocks noChangeAspect="1"/>
          </p:cNvGraphicFramePr>
          <p:nvPr/>
        </p:nvGraphicFramePr>
        <p:xfrm>
          <a:off x="6659563" y="1268413"/>
          <a:ext cx="1735138" cy="395288"/>
        </p:xfrm>
        <a:graphic>
          <a:graphicData uri="http://schemas.openxmlformats.org/presentationml/2006/ole">
            <mc:AlternateContent xmlns:mc="http://schemas.openxmlformats.org/markup-compatibility/2006">
              <mc:Choice xmlns:v="urn:schemas-microsoft-com:vml" Requires="v">
                <p:oleObj spid="_x0000_s449591" r:id="rId3" imgW="876300" imgH="228600" progId="Equation.3">
                  <p:embed/>
                </p:oleObj>
              </mc:Choice>
              <mc:Fallback>
                <p:oleObj r:id="rId3" imgW="8763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1268413"/>
                        <a:ext cx="1735138"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120</a:t>
            </a:fld>
            <a:endParaRPr lang="en-US" altLang="zh-TW" dirty="0"/>
          </a:p>
        </p:txBody>
      </p:sp>
      <p:sp>
        <p:nvSpPr>
          <p:cNvPr id="28"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Tree>
    <p:extLst>
      <p:ext uri="{BB962C8B-B14F-4D97-AF65-F5344CB8AC3E}">
        <p14:creationId xmlns:p14="http://schemas.microsoft.com/office/powerpoint/2010/main" val="4265351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 calcmode="lin" valueType="num">
                                      <p:cBhvr additive="base">
                                        <p:cTn id="7" dur="500" fill="hold"/>
                                        <p:tgtEl>
                                          <p:spTgt spid="64515"/>
                                        </p:tgtEl>
                                        <p:attrNameLst>
                                          <p:attrName>ppt_x</p:attrName>
                                        </p:attrNameLst>
                                      </p:cBhvr>
                                      <p:tavLst>
                                        <p:tav tm="0">
                                          <p:val>
                                            <p:strVal val="#ppt_x"/>
                                          </p:val>
                                        </p:tav>
                                        <p:tav tm="100000">
                                          <p:val>
                                            <p:strVal val="#ppt_x"/>
                                          </p:val>
                                        </p:tav>
                                      </p:tavLst>
                                    </p:anim>
                                    <p:anim calcmode="lin" valueType="num">
                                      <p:cBhvr additive="base">
                                        <p:cTn id="8" dur="500" fill="hold"/>
                                        <p:tgtEl>
                                          <p:spTgt spid="645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516"/>
                                        </p:tgtEl>
                                        <p:attrNameLst>
                                          <p:attrName>style.visibility</p:attrName>
                                        </p:attrNameLst>
                                      </p:cBhvr>
                                      <p:to>
                                        <p:strVal val="visible"/>
                                      </p:to>
                                    </p:set>
                                    <p:anim calcmode="lin" valueType="num">
                                      <p:cBhvr additive="base">
                                        <p:cTn id="11" dur="500" fill="hold"/>
                                        <p:tgtEl>
                                          <p:spTgt spid="64516"/>
                                        </p:tgtEl>
                                        <p:attrNameLst>
                                          <p:attrName>ppt_x</p:attrName>
                                        </p:attrNameLst>
                                      </p:cBhvr>
                                      <p:tavLst>
                                        <p:tav tm="0">
                                          <p:val>
                                            <p:strVal val="#ppt_x"/>
                                          </p:val>
                                        </p:tav>
                                        <p:tav tm="100000">
                                          <p:val>
                                            <p:strVal val="#ppt_x"/>
                                          </p:val>
                                        </p:tav>
                                      </p:tavLst>
                                    </p:anim>
                                    <p:anim calcmode="lin" valueType="num">
                                      <p:cBhvr additive="base">
                                        <p:cTn id="12" dur="500" fill="hold"/>
                                        <p:tgtEl>
                                          <p:spTgt spid="645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538"/>
                                        </p:tgtEl>
                                        <p:attrNameLst>
                                          <p:attrName>style.visibility</p:attrName>
                                        </p:attrNameLst>
                                      </p:cBhvr>
                                      <p:to>
                                        <p:strVal val="visible"/>
                                      </p:to>
                                    </p:set>
                                    <p:anim calcmode="lin" valueType="num">
                                      <p:cBhvr additive="base">
                                        <p:cTn id="15" dur="500" fill="hold"/>
                                        <p:tgtEl>
                                          <p:spTgt spid="64538"/>
                                        </p:tgtEl>
                                        <p:attrNameLst>
                                          <p:attrName>ppt_x</p:attrName>
                                        </p:attrNameLst>
                                      </p:cBhvr>
                                      <p:tavLst>
                                        <p:tav tm="0">
                                          <p:val>
                                            <p:strVal val="#ppt_x"/>
                                          </p:val>
                                        </p:tav>
                                        <p:tav tm="100000">
                                          <p:val>
                                            <p:strVal val="#ppt_x"/>
                                          </p:val>
                                        </p:tav>
                                      </p:tavLst>
                                    </p:anim>
                                    <p:anim calcmode="lin" valueType="num">
                                      <p:cBhvr additive="base">
                                        <p:cTn id="16" dur="500" fill="hold"/>
                                        <p:tgtEl>
                                          <p:spTgt spid="645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4521"/>
                                        </p:tgtEl>
                                        <p:attrNameLst>
                                          <p:attrName>style.visibility</p:attrName>
                                        </p:attrNameLst>
                                      </p:cBhvr>
                                      <p:to>
                                        <p:strVal val="visible"/>
                                      </p:to>
                                    </p:set>
                                    <p:anim calcmode="lin" valueType="num">
                                      <p:cBhvr additive="base">
                                        <p:cTn id="19" dur="500" fill="hold"/>
                                        <p:tgtEl>
                                          <p:spTgt spid="64521"/>
                                        </p:tgtEl>
                                        <p:attrNameLst>
                                          <p:attrName>ppt_x</p:attrName>
                                        </p:attrNameLst>
                                      </p:cBhvr>
                                      <p:tavLst>
                                        <p:tav tm="0">
                                          <p:val>
                                            <p:strVal val="#ppt_x"/>
                                          </p:val>
                                        </p:tav>
                                        <p:tav tm="100000">
                                          <p:val>
                                            <p:strVal val="#ppt_x"/>
                                          </p:val>
                                        </p:tav>
                                      </p:tavLst>
                                    </p:anim>
                                    <p:anim calcmode="lin" valueType="num">
                                      <p:cBhvr additive="base">
                                        <p:cTn id="20" dur="500" fill="hold"/>
                                        <p:tgtEl>
                                          <p:spTgt spid="645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4517"/>
                                        </p:tgtEl>
                                        <p:attrNameLst>
                                          <p:attrName>style.visibility</p:attrName>
                                        </p:attrNameLst>
                                      </p:cBhvr>
                                      <p:to>
                                        <p:strVal val="visible"/>
                                      </p:to>
                                    </p:set>
                                    <p:anim calcmode="lin" valueType="num">
                                      <p:cBhvr additive="base">
                                        <p:cTn id="25" dur="500" fill="hold"/>
                                        <p:tgtEl>
                                          <p:spTgt spid="64517"/>
                                        </p:tgtEl>
                                        <p:attrNameLst>
                                          <p:attrName>ppt_x</p:attrName>
                                        </p:attrNameLst>
                                      </p:cBhvr>
                                      <p:tavLst>
                                        <p:tav tm="0">
                                          <p:val>
                                            <p:strVal val="#ppt_x"/>
                                          </p:val>
                                        </p:tav>
                                        <p:tav tm="100000">
                                          <p:val>
                                            <p:strVal val="#ppt_x"/>
                                          </p:val>
                                        </p:tav>
                                      </p:tavLst>
                                    </p:anim>
                                    <p:anim calcmode="lin" valueType="num">
                                      <p:cBhvr additive="base">
                                        <p:cTn id="26" dur="500" fill="hold"/>
                                        <p:tgtEl>
                                          <p:spTgt spid="645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4519"/>
                                        </p:tgtEl>
                                        <p:attrNameLst>
                                          <p:attrName>style.visibility</p:attrName>
                                        </p:attrNameLst>
                                      </p:cBhvr>
                                      <p:to>
                                        <p:strVal val="visible"/>
                                      </p:to>
                                    </p:set>
                                    <p:anim calcmode="lin" valueType="num">
                                      <p:cBhvr additive="base">
                                        <p:cTn id="29" dur="500" fill="hold"/>
                                        <p:tgtEl>
                                          <p:spTgt spid="64519"/>
                                        </p:tgtEl>
                                        <p:attrNameLst>
                                          <p:attrName>ppt_x</p:attrName>
                                        </p:attrNameLst>
                                      </p:cBhvr>
                                      <p:tavLst>
                                        <p:tav tm="0">
                                          <p:val>
                                            <p:strVal val="#ppt_x"/>
                                          </p:val>
                                        </p:tav>
                                        <p:tav tm="100000">
                                          <p:val>
                                            <p:strVal val="#ppt_x"/>
                                          </p:val>
                                        </p:tav>
                                      </p:tavLst>
                                    </p:anim>
                                    <p:anim calcmode="lin" valueType="num">
                                      <p:cBhvr additive="base">
                                        <p:cTn id="30" dur="500" fill="hold"/>
                                        <p:tgtEl>
                                          <p:spTgt spid="645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4518"/>
                                        </p:tgtEl>
                                        <p:attrNameLst>
                                          <p:attrName>style.visibility</p:attrName>
                                        </p:attrNameLst>
                                      </p:cBhvr>
                                      <p:to>
                                        <p:strVal val="visible"/>
                                      </p:to>
                                    </p:set>
                                    <p:anim calcmode="lin" valueType="num">
                                      <p:cBhvr additive="base">
                                        <p:cTn id="33" dur="500" fill="hold"/>
                                        <p:tgtEl>
                                          <p:spTgt spid="64518"/>
                                        </p:tgtEl>
                                        <p:attrNameLst>
                                          <p:attrName>ppt_x</p:attrName>
                                        </p:attrNameLst>
                                      </p:cBhvr>
                                      <p:tavLst>
                                        <p:tav tm="0">
                                          <p:val>
                                            <p:strVal val="#ppt_x"/>
                                          </p:val>
                                        </p:tav>
                                        <p:tav tm="100000">
                                          <p:val>
                                            <p:strVal val="#ppt_x"/>
                                          </p:val>
                                        </p:tav>
                                      </p:tavLst>
                                    </p:anim>
                                    <p:anim calcmode="lin" valueType="num">
                                      <p:cBhvr additive="base">
                                        <p:cTn id="34" dur="500" fill="hold"/>
                                        <p:tgtEl>
                                          <p:spTgt spid="645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4520"/>
                                        </p:tgtEl>
                                        <p:attrNameLst>
                                          <p:attrName>style.visibility</p:attrName>
                                        </p:attrNameLst>
                                      </p:cBhvr>
                                      <p:to>
                                        <p:strVal val="visible"/>
                                      </p:to>
                                    </p:set>
                                    <p:anim calcmode="lin" valueType="num">
                                      <p:cBhvr additive="base">
                                        <p:cTn id="37" dur="500" fill="hold"/>
                                        <p:tgtEl>
                                          <p:spTgt spid="64520"/>
                                        </p:tgtEl>
                                        <p:attrNameLst>
                                          <p:attrName>ppt_x</p:attrName>
                                        </p:attrNameLst>
                                      </p:cBhvr>
                                      <p:tavLst>
                                        <p:tav tm="0">
                                          <p:val>
                                            <p:strVal val="#ppt_x"/>
                                          </p:val>
                                        </p:tav>
                                        <p:tav tm="100000">
                                          <p:val>
                                            <p:strVal val="#ppt_x"/>
                                          </p:val>
                                        </p:tav>
                                      </p:tavLst>
                                    </p:anim>
                                    <p:anim calcmode="lin" valueType="num">
                                      <p:cBhvr additive="base">
                                        <p:cTn id="38" dur="500" fill="hold"/>
                                        <p:tgtEl>
                                          <p:spTgt spid="645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4522"/>
                                        </p:tgtEl>
                                        <p:attrNameLst>
                                          <p:attrName>style.visibility</p:attrName>
                                        </p:attrNameLst>
                                      </p:cBhvr>
                                      <p:to>
                                        <p:strVal val="visible"/>
                                      </p:to>
                                    </p:set>
                                    <p:anim calcmode="lin" valueType="num">
                                      <p:cBhvr additive="base">
                                        <p:cTn id="41" dur="500" fill="hold"/>
                                        <p:tgtEl>
                                          <p:spTgt spid="64522"/>
                                        </p:tgtEl>
                                        <p:attrNameLst>
                                          <p:attrName>ppt_x</p:attrName>
                                        </p:attrNameLst>
                                      </p:cBhvr>
                                      <p:tavLst>
                                        <p:tav tm="0">
                                          <p:val>
                                            <p:strVal val="#ppt_x"/>
                                          </p:val>
                                        </p:tav>
                                        <p:tav tm="100000">
                                          <p:val>
                                            <p:strVal val="#ppt_x"/>
                                          </p:val>
                                        </p:tav>
                                      </p:tavLst>
                                    </p:anim>
                                    <p:anim calcmode="lin" valueType="num">
                                      <p:cBhvr additive="base">
                                        <p:cTn id="42" dur="500" fill="hold"/>
                                        <p:tgtEl>
                                          <p:spTgt spid="645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4523"/>
                                        </p:tgtEl>
                                        <p:attrNameLst>
                                          <p:attrName>style.visibility</p:attrName>
                                        </p:attrNameLst>
                                      </p:cBhvr>
                                      <p:to>
                                        <p:strVal val="visible"/>
                                      </p:to>
                                    </p:set>
                                    <p:anim calcmode="lin" valueType="num">
                                      <p:cBhvr additive="base">
                                        <p:cTn id="45" dur="500" fill="hold"/>
                                        <p:tgtEl>
                                          <p:spTgt spid="64523"/>
                                        </p:tgtEl>
                                        <p:attrNameLst>
                                          <p:attrName>ppt_x</p:attrName>
                                        </p:attrNameLst>
                                      </p:cBhvr>
                                      <p:tavLst>
                                        <p:tav tm="0">
                                          <p:val>
                                            <p:strVal val="#ppt_x"/>
                                          </p:val>
                                        </p:tav>
                                        <p:tav tm="100000">
                                          <p:val>
                                            <p:strVal val="#ppt_x"/>
                                          </p:val>
                                        </p:tav>
                                      </p:tavLst>
                                    </p:anim>
                                    <p:anim calcmode="lin" valueType="num">
                                      <p:cBhvr additive="base">
                                        <p:cTn id="46" dur="500" fill="hold"/>
                                        <p:tgtEl>
                                          <p:spTgt spid="645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4524"/>
                                        </p:tgtEl>
                                        <p:attrNameLst>
                                          <p:attrName>style.visibility</p:attrName>
                                        </p:attrNameLst>
                                      </p:cBhvr>
                                      <p:to>
                                        <p:strVal val="visible"/>
                                      </p:to>
                                    </p:set>
                                    <p:anim calcmode="lin" valueType="num">
                                      <p:cBhvr additive="base">
                                        <p:cTn id="51" dur="500" fill="hold"/>
                                        <p:tgtEl>
                                          <p:spTgt spid="64524"/>
                                        </p:tgtEl>
                                        <p:attrNameLst>
                                          <p:attrName>ppt_x</p:attrName>
                                        </p:attrNameLst>
                                      </p:cBhvr>
                                      <p:tavLst>
                                        <p:tav tm="0">
                                          <p:val>
                                            <p:strVal val="#ppt_x"/>
                                          </p:val>
                                        </p:tav>
                                        <p:tav tm="100000">
                                          <p:val>
                                            <p:strVal val="#ppt_x"/>
                                          </p:val>
                                        </p:tav>
                                      </p:tavLst>
                                    </p:anim>
                                    <p:anim calcmode="lin" valueType="num">
                                      <p:cBhvr additive="base">
                                        <p:cTn id="52" dur="500" fill="hold"/>
                                        <p:tgtEl>
                                          <p:spTgt spid="645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4525"/>
                                        </p:tgtEl>
                                        <p:attrNameLst>
                                          <p:attrName>style.visibility</p:attrName>
                                        </p:attrNameLst>
                                      </p:cBhvr>
                                      <p:to>
                                        <p:strVal val="visible"/>
                                      </p:to>
                                    </p:set>
                                    <p:anim calcmode="lin" valueType="num">
                                      <p:cBhvr additive="base">
                                        <p:cTn id="55" dur="500" fill="hold"/>
                                        <p:tgtEl>
                                          <p:spTgt spid="64525"/>
                                        </p:tgtEl>
                                        <p:attrNameLst>
                                          <p:attrName>ppt_x</p:attrName>
                                        </p:attrNameLst>
                                      </p:cBhvr>
                                      <p:tavLst>
                                        <p:tav tm="0">
                                          <p:val>
                                            <p:strVal val="#ppt_x"/>
                                          </p:val>
                                        </p:tav>
                                        <p:tav tm="100000">
                                          <p:val>
                                            <p:strVal val="#ppt_x"/>
                                          </p:val>
                                        </p:tav>
                                      </p:tavLst>
                                    </p:anim>
                                    <p:anim calcmode="lin" valueType="num">
                                      <p:cBhvr additive="base">
                                        <p:cTn id="56" dur="500" fill="hold"/>
                                        <p:tgtEl>
                                          <p:spTgt spid="6452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4527"/>
                                        </p:tgtEl>
                                        <p:attrNameLst>
                                          <p:attrName>style.visibility</p:attrName>
                                        </p:attrNameLst>
                                      </p:cBhvr>
                                      <p:to>
                                        <p:strVal val="visible"/>
                                      </p:to>
                                    </p:set>
                                    <p:anim calcmode="lin" valueType="num">
                                      <p:cBhvr additive="base">
                                        <p:cTn id="59" dur="500" fill="hold"/>
                                        <p:tgtEl>
                                          <p:spTgt spid="64527"/>
                                        </p:tgtEl>
                                        <p:attrNameLst>
                                          <p:attrName>ppt_x</p:attrName>
                                        </p:attrNameLst>
                                      </p:cBhvr>
                                      <p:tavLst>
                                        <p:tav tm="0">
                                          <p:val>
                                            <p:strVal val="#ppt_x"/>
                                          </p:val>
                                        </p:tav>
                                        <p:tav tm="100000">
                                          <p:val>
                                            <p:strVal val="#ppt_x"/>
                                          </p:val>
                                        </p:tav>
                                      </p:tavLst>
                                    </p:anim>
                                    <p:anim calcmode="lin" valueType="num">
                                      <p:cBhvr additive="base">
                                        <p:cTn id="60" dur="500" fill="hold"/>
                                        <p:tgtEl>
                                          <p:spTgt spid="645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529"/>
                                        </p:tgtEl>
                                        <p:attrNameLst>
                                          <p:attrName>style.visibility</p:attrName>
                                        </p:attrNameLst>
                                      </p:cBhvr>
                                      <p:to>
                                        <p:strVal val="visible"/>
                                      </p:to>
                                    </p:set>
                                    <p:anim calcmode="lin" valueType="num">
                                      <p:cBhvr additive="base">
                                        <p:cTn id="63" dur="500" fill="hold"/>
                                        <p:tgtEl>
                                          <p:spTgt spid="64529"/>
                                        </p:tgtEl>
                                        <p:attrNameLst>
                                          <p:attrName>ppt_x</p:attrName>
                                        </p:attrNameLst>
                                      </p:cBhvr>
                                      <p:tavLst>
                                        <p:tav tm="0">
                                          <p:val>
                                            <p:strVal val="#ppt_x"/>
                                          </p:val>
                                        </p:tav>
                                        <p:tav tm="100000">
                                          <p:val>
                                            <p:strVal val="#ppt_x"/>
                                          </p:val>
                                        </p:tav>
                                      </p:tavLst>
                                    </p:anim>
                                    <p:anim calcmode="lin" valueType="num">
                                      <p:cBhvr additive="base">
                                        <p:cTn id="64" dur="500" fill="hold"/>
                                        <p:tgtEl>
                                          <p:spTgt spid="645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4526"/>
                                        </p:tgtEl>
                                        <p:attrNameLst>
                                          <p:attrName>style.visibility</p:attrName>
                                        </p:attrNameLst>
                                      </p:cBhvr>
                                      <p:to>
                                        <p:strVal val="visible"/>
                                      </p:to>
                                    </p:set>
                                    <p:anim calcmode="lin" valueType="num">
                                      <p:cBhvr additive="base">
                                        <p:cTn id="67" dur="500" fill="hold"/>
                                        <p:tgtEl>
                                          <p:spTgt spid="64526"/>
                                        </p:tgtEl>
                                        <p:attrNameLst>
                                          <p:attrName>ppt_x</p:attrName>
                                        </p:attrNameLst>
                                      </p:cBhvr>
                                      <p:tavLst>
                                        <p:tav tm="0">
                                          <p:val>
                                            <p:strVal val="#ppt_x"/>
                                          </p:val>
                                        </p:tav>
                                        <p:tav tm="100000">
                                          <p:val>
                                            <p:strVal val="#ppt_x"/>
                                          </p:val>
                                        </p:tav>
                                      </p:tavLst>
                                    </p:anim>
                                    <p:anim calcmode="lin" valueType="num">
                                      <p:cBhvr additive="base">
                                        <p:cTn id="68" dur="500" fill="hold"/>
                                        <p:tgtEl>
                                          <p:spTgt spid="645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528"/>
                                        </p:tgtEl>
                                        <p:attrNameLst>
                                          <p:attrName>style.visibility</p:attrName>
                                        </p:attrNameLst>
                                      </p:cBhvr>
                                      <p:to>
                                        <p:strVal val="visible"/>
                                      </p:to>
                                    </p:set>
                                    <p:anim calcmode="lin" valueType="num">
                                      <p:cBhvr additive="base">
                                        <p:cTn id="71" dur="500" fill="hold"/>
                                        <p:tgtEl>
                                          <p:spTgt spid="64528"/>
                                        </p:tgtEl>
                                        <p:attrNameLst>
                                          <p:attrName>ppt_x</p:attrName>
                                        </p:attrNameLst>
                                      </p:cBhvr>
                                      <p:tavLst>
                                        <p:tav tm="0">
                                          <p:val>
                                            <p:strVal val="#ppt_x"/>
                                          </p:val>
                                        </p:tav>
                                        <p:tav tm="100000">
                                          <p:val>
                                            <p:strVal val="#ppt_x"/>
                                          </p:val>
                                        </p:tav>
                                      </p:tavLst>
                                    </p:anim>
                                    <p:anim calcmode="lin" valueType="num">
                                      <p:cBhvr additive="base">
                                        <p:cTn id="72" dur="500" fill="hold"/>
                                        <p:tgtEl>
                                          <p:spTgt spid="645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4530"/>
                                        </p:tgtEl>
                                        <p:attrNameLst>
                                          <p:attrName>style.visibility</p:attrName>
                                        </p:attrNameLst>
                                      </p:cBhvr>
                                      <p:to>
                                        <p:strVal val="visible"/>
                                      </p:to>
                                    </p:set>
                                    <p:anim calcmode="lin" valueType="num">
                                      <p:cBhvr additive="base">
                                        <p:cTn id="75" dur="500" fill="hold"/>
                                        <p:tgtEl>
                                          <p:spTgt spid="64530"/>
                                        </p:tgtEl>
                                        <p:attrNameLst>
                                          <p:attrName>ppt_x</p:attrName>
                                        </p:attrNameLst>
                                      </p:cBhvr>
                                      <p:tavLst>
                                        <p:tav tm="0">
                                          <p:val>
                                            <p:strVal val="#ppt_x"/>
                                          </p:val>
                                        </p:tav>
                                        <p:tav tm="100000">
                                          <p:val>
                                            <p:strVal val="#ppt_x"/>
                                          </p:val>
                                        </p:tav>
                                      </p:tavLst>
                                    </p:anim>
                                    <p:anim calcmode="lin" valueType="num">
                                      <p:cBhvr additive="base">
                                        <p:cTn id="76" dur="500" fill="hold"/>
                                        <p:tgtEl>
                                          <p:spTgt spid="6453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4535"/>
                                        </p:tgtEl>
                                        <p:attrNameLst>
                                          <p:attrName>style.visibility</p:attrName>
                                        </p:attrNameLst>
                                      </p:cBhvr>
                                      <p:to>
                                        <p:strVal val="visible"/>
                                      </p:to>
                                    </p:set>
                                    <p:anim calcmode="lin" valueType="num">
                                      <p:cBhvr additive="base">
                                        <p:cTn id="81" dur="500" fill="hold"/>
                                        <p:tgtEl>
                                          <p:spTgt spid="64535"/>
                                        </p:tgtEl>
                                        <p:attrNameLst>
                                          <p:attrName>ppt_x</p:attrName>
                                        </p:attrNameLst>
                                      </p:cBhvr>
                                      <p:tavLst>
                                        <p:tav tm="0">
                                          <p:val>
                                            <p:strVal val="#ppt_x"/>
                                          </p:val>
                                        </p:tav>
                                        <p:tav tm="100000">
                                          <p:val>
                                            <p:strVal val="#ppt_x"/>
                                          </p:val>
                                        </p:tav>
                                      </p:tavLst>
                                    </p:anim>
                                    <p:anim calcmode="lin" valueType="num">
                                      <p:cBhvr additive="base">
                                        <p:cTn id="82" dur="500" fill="hold"/>
                                        <p:tgtEl>
                                          <p:spTgt spid="645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4533"/>
                                        </p:tgtEl>
                                        <p:attrNameLst>
                                          <p:attrName>style.visibility</p:attrName>
                                        </p:attrNameLst>
                                      </p:cBhvr>
                                      <p:to>
                                        <p:strVal val="visible"/>
                                      </p:to>
                                    </p:set>
                                    <p:anim calcmode="lin" valueType="num">
                                      <p:cBhvr additive="base">
                                        <p:cTn id="85" dur="500" fill="hold"/>
                                        <p:tgtEl>
                                          <p:spTgt spid="64533"/>
                                        </p:tgtEl>
                                        <p:attrNameLst>
                                          <p:attrName>ppt_x</p:attrName>
                                        </p:attrNameLst>
                                      </p:cBhvr>
                                      <p:tavLst>
                                        <p:tav tm="0">
                                          <p:val>
                                            <p:strVal val="#ppt_x"/>
                                          </p:val>
                                        </p:tav>
                                        <p:tav tm="100000">
                                          <p:val>
                                            <p:strVal val="#ppt_x"/>
                                          </p:val>
                                        </p:tav>
                                      </p:tavLst>
                                    </p:anim>
                                    <p:anim calcmode="lin" valueType="num">
                                      <p:cBhvr additive="base">
                                        <p:cTn id="86" dur="500" fill="hold"/>
                                        <p:tgtEl>
                                          <p:spTgt spid="6453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4534"/>
                                        </p:tgtEl>
                                        <p:attrNameLst>
                                          <p:attrName>style.visibility</p:attrName>
                                        </p:attrNameLst>
                                      </p:cBhvr>
                                      <p:to>
                                        <p:strVal val="visible"/>
                                      </p:to>
                                    </p:set>
                                    <p:anim calcmode="lin" valueType="num">
                                      <p:cBhvr additive="base">
                                        <p:cTn id="89" dur="500" fill="hold"/>
                                        <p:tgtEl>
                                          <p:spTgt spid="64534"/>
                                        </p:tgtEl>
                                        <p:attrNameLst>
                                          <p:attrName>ppt_x</p:attrName>
                                        </p:attrNameLst>
                                      </p:cBhvr>
                                      <p:tavLst>
                                        <p:tav tm="0">
                                          <p:val>
                                            <p:strVal val="#ppt_x"/>
                                          </p:val>
                                        </p:tav>
                                        <p:tav tm="100000">
                                          <p:val>
                                            <p:strVal val="#ppt_x"/>
                                          </p:val>
                                        </p:tav>
                                      </p:tavLst>
                                    </p:anim>
                                    <p:anim calcmode="lin" valueType="num">
                                      <p:cBhvr additive="base">
                                        <p:cTn id="90" dur="500" fill="hold"/>
                                        <p:tgtEl>
                                          <p:spTgt spid="6453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4531"/>
                                        </p:tgtEl>
                                        <p:attrNameLst>
                                          <p:attrName>style.visibility</p:attrName>
                                        </p:attrNameLst>
                                      </p:cBhvr>
                                      <p:to>
                                        <p:strVal val="visible"/>
                                      </p:to>
                                    </p:set>
                                    <p:anim calcmode="lin" valueType="num">
                                      <p:cBhvr additive="base">
                                        <p:cTn id="93" dur="500" fill="hold"/>
                                        <p:tgtEl>
                                          <p:spTgt spid="64531"/>
                                        </p:tgtEl>
                                        <p:attrNameLst>
                                          <p:attrName>ppt_x</p:attrName>
                                        </p:attrNameLst>
                                      </p:cBhvr>
                                      <p:tavLst>
                                        <p:tav tm="0">
                                          <p:val>
                                            <p:strVal val="#ppt_x"/>
                                          </p:val>
                                        </p:tav>
                                        <p:tav tm="100000">
                                          <p:val>
                                            <p:strVal val="#ppt_x"/>
                                          </p:val>
                                        </p:tav>
                                      </p:tavLst>
                                    </p:anim>
                                    <p:anim calcmode="lin" valueType="num">
                                      <p:cBhvr additive="base">
                                        <p:cTn id="94" dur="500" fill="hold"/>
                                        <p:tgtEl>
                                          <p:spTgt spid="6453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4532"/>
                                        </p:tgtEl>
                                        <p:attrNameLst>
                                          <p:attrName>style.visibility</p:attrName>
                                        </p:attrNameLst>
                                      </p:cBhvr>
                                      <p:to>
                                        <p:strVal val="visible"/>
                                      </p:to>
                                    </p:set>
                                    <p:anim calcmode="lin" valueType="num">
                                      <p:cBhvr additive="base">
                                        <p:cTn id="97" dur="500" fill="hold"/>
                                        <p:tgtEl>
                                          <p:spTgt spid="64532"/>
                                        </p:tgtEl>
                                        <p:attrNameLst>
                                          <p:attrName>ppt_x</p:attrName>
                                        </p:attrNameLst>
                                      </p:cBhvr>
                                      <p:tavLst>
                                        <p:tav tm="0">
                                          <p:val>
                                            <p:strVal val="#ppt_x"/>
                                          </p:val>
                                        </p:tav>
                                        <p:tav tm="100000">
                                          <p:val>
                                            <p:strVal val="#ppt_x"/>
                                          </p:val>
                                        </p:tav>
                                      </p:tavLst>
                                    </p:anim>
                                    <p:anim calcmode="lin" valueType="num">
                                      <p:cBhvr additive="base">
                                        <p:cTn id="98" dur="500" fill="hold"/>
                                        <p:tgtEl>
                                          <p:spTgt spid="64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P spid="64516" grpId="0" animBg="1"/>
      <p:bldP spid="64517" grpId="0" animBg="1"/>
      <p:bldP spid="64518" grpId="0" animBg="1"/>
      <p:bldP spid="64519" grpId="0" animBg="1"/>
      <p:bldP spid="64520" grpId="0" animBg="1"/>
      <p:bldP spid="64521" grpId="0" animBg="1"/>
      <p:bldP spid="64522" grpId="0"/>
      <p:bldP spid="64523" grpId="0" animBg="1"/>
      <p:bldP spid="64524" grpId="0"/>
      <p:bldP spid="64525" grpId="0" animBg="1"/>
      <p:bldP spid="64526" grpId="0" animBg="1"/>
      <p:bldP spid="64527" grpId="0" animBg="1"/>
      <p:bldP spid="64528" grpId="0" animBg="1"/>
      <p:bldP spid="64529" grpId="0"/>
      <p:bldP spid="64530" grpId="0" animBg="1"/>
      <p:bldP spid="64531" grpId="0"/>
      <p:bldP spid="64532" grpId="0" animBg="1"/>
      <p:bldP spid="64533" grpId="0" animBg="1"/>
      <p:bldP spid="64534" grpId="0" animBg="1"/>
      <p:bldP spid="6453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609600" y="4572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2400">
              <a:latin typeface="Times New Roman" pitchFamily="18" charset="0"/>
            </a:endParaRPr>
          </a:p>
        </p:txBody>
      </p:sp>
      <p:grpSp>
        <p:nvGrpSpPr>
          <p:cNvPr id="65539" name="Group 1027"/>
          <p:cNvGrpSpPr>
            <a:grpSpLocks/>
          </p:cNvGrpSpPr>
          <p:nvPr/>
        </p:nvGrpSpPr>
        <p:grpSpPr bwMode="auto">
          <a:xfrm>
            <a:off x="982663" y="894374"/>
            <a:ext cx="7475537" cy="5717563"/>
            <a:chOff x="1547" y="2033"/>
            <a:chExt cx="7654" cy="8197"/>
          </a:xfrm>
        </p:grpSpPr>
        <p:sp>
          <p:nvSpPr>
            <p:cNvPr id="65540" name="Text Box 1028"/>
            <p:cNvSpPr txBox="1">
              <a:spLocks noChangeArrowheads="1"/>
            </p:cNvSpPr>
            <p:nvPr/>
          </p:nvSpPr>
          <p:spPr bwMode="auto">
            <a:xfrm>
              <a:off x="1547" y="2465"/>
              <a:ext cx="7654" cy="7765"/>
            </a:xfrm>
            <a:prstGeom prst="rect">
              <a:avLst/>
            </a:prstGeom>
            <a:noFill/>
            <a:ln w="9525">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spcAft>
                  <a:spcPts val="775"/>
                </a:spcAft>
              </a:pPr>
              <a:r>
                <a:rPr lang="zh-CN" altLang="en-US" sz="2000" b="1" dirty="0" smtClean="0">
                  <a:latin typeface="Times New Roman" pitchFamily="18" charset="0"/>
                </a:rPr>
                <a:t>算法</a:t>
              </a:r>
              <a:r>
                <a:rPr lang="en-US" altLang="zh-CN" sz="2000" b="1" dirty="0" smtClean="0">
                  <a:latin typeface="Times New Roman" pitchFamily="18" charset="0"/>
                </a:rPr>
                <a:t>——</a:t>
              </a:r>
              <a:r>
                <a:rPr lang="zh-CN" altLang="en-US" sz="2000" b="1" dirty="0">
                  <a:latin typeface="Times New Roman" pitchFamily="18" charset="0"/>
                </a:rPr>
                <a:t>最大子段和问题</a:t>
              </a:r>
            </a:p>
            <a:p>
              <a:pPr algn="just" eaLnBrk="0" hangingPunct="0">
                <a:lnSpc>
                  <a:spcPct val="104000"/>
                </a:lnSpc>
              </a:pPr>
              <a:r>
                <a:rPr lang="zh-CN" altLang="en-US" sz="2000" b="1" dirty="0">
                  <a:latin typeface="Times New Roman" pitchFamily="18" charset="0"/>
                </a:rPr>
                <a:t>    </a:t>
              </a:r>
              <a:r>
                <a:rPr lang="en-US" altLang="zh-CN" sz="2000" b="1" dirty="0" err="1">
                  <a:latin typeface="Times New Roman" pitchFamily="18" charset="0"/>
                </a:rPr>
                <a:t>int</a:t>
              </a:r>
              <a:r>
                <a:rPr lang="en-US" altLang="zh-CN" sz="2000" b="1" dirty="0">
                  <a:latin typeface="Times New Roman" pitchFamily="18" charset="0"/>
                </a:rPr>
                <a:t> </a:t>
              </a:r>
              <a:r>
                <a:rPr lang="en-US" altLang="zh-CN" sz="2000" b="1" dirty="0" err="1">
                  <a:latin typeface="Times New Roman" pitchFamily="18" charset="0"/>
                </a:rPr>
                <a:t>MaxSum</a:t>
              </a:r>
              <a:r>
                <a:rPr lang="en-US" altLang="zh-CN" sz="2000" b="1" dirty="0">
                  <a:latin typeface="Times New Roman" pitchFamily="18" charset="0"/>
                </a:rPr>
                <a:t>(</a:t>
              </a:r>
              <a:r>
                <a:rPr lang="en-US" altLang="zh-CN" sz="2000" b="1" dirty="0" err="1">
                  <a:latin typeface="Times New Roman" pitchFamily="18" charset="0"/>
                </a:rPr>
                <a:t>int</a:t>
              </a:r>
              <a:r>
                <a:rPr lang="en-US" altLang="zh-CN" sz="2000" b="1" dirty="0">
                  <a:latin typeface="Times New Roman" pitchFamily="18" charset="0"/>
                </a:rPr>
                <a:t> a[ ], </a:t>
              </a:r>
              <a:r>
                <a:rPr lang="en-US" altLang="zh-CN" sz="2000" b="1" dirty="0" err="1">
                  <a:latin typeface="Times New Roman" pitchFamily="18" charset="0"/>
                </a:rPr>
                <a:t>int</a:t>
              </a:r>
              <a:r>
                <a:rPr lang="en-US" altLang="zh-CN" sz="2000" b="1" dirty="0">
                  <a:latin typeface="Times New Roman" pitchFamily="18" charset="0"/>
                </a:rPr>
                <a:t> left, </a:t>
              </a:r>
              <a:r>
                <a:rPr lang="en-US" altLang="zh-CN" sz="2000" b="1" dirty="0" err="1">
                  <a:latin typeface="Times New Roman" pitchFamily="18" charset="0"/>
                </a:rPr>
                <a:t>int</a:t>
              </a:r>
              <a:r>
                <a:rPr lang="en-US" altLang="zh-CN" sz="2000" b="1" dirty="0">
                  <a:latin typeface="Times New Roman" pitchFamily="18" charset="0"/>
                </a:rPr>
                <a:t> right)</a:t>
              </a:r>
            </a:p>
            <a:p>
              <a:pPr algn="just" eaLnBrk="0" hangingPunct="0">
                <a:lnSpc>
                  <a:spcPct val="104000"/>
                </a:lnSpc>
              </a:pPr>
              <a:r>
                <a:rPr lang="en-US" altLang="zh-CN" sz="2000" b="1" dirty="0">
                  <a:latin typeface="Times New Roman" pitchFamily="18" charset="0"/>
                </a:rPr>
                <a:t>   {</a:t>
              </a:r>
            </a:p>
            <a:p>
              <a:pPr algn="just" eaLnBrk="0" hangingPunct="0">
                <a:lnSpc>
                  <a:spcPct val="104000"/>
                </a:lnSpc>
              </a:pPr>
              <a:r>
                <a:rPr lang="en-US" altLang="zh-CN" sz="2000" b="1" dirty="0">
                  <a:latin typeface="Times New Roman" pitchFamily="18" charset="0"/>
                </a:rPr>
                <a:t>       sum=0;</a:t>
              </a:r>
            </a:p>
            <a:p>
              <a:pPr algn="just" eaLnBrk="0" hangingPunct="0">
                <a:lnSpc>
                  <a:spcPct val="104000"/>
                </a:lnSpc>
              </a:pPr>
              <a:r>
                <a:rPr lang="en-US" altLang="zh-CN" sz="2000" b="1" dirty="0">
                  <a:latin typeface="Times New Roman" pitchFamily="18" charset="0"/>
                </a:rPr>
                <a:t>       if (left= =right) {      //</a:t>
              </a:r>
              <a:r>
                <a:rPr lang="zh-CN" altLang="en-US" sz="2000" b="1" dirty="0">
                  <a:latin typeface="Times New Roman" pitchFamily="18" charset="0"/>
                </a:rPr>
                <a:t>如果序列长度为</a:t>
              </a:r>
              <a:r>
                <a:rPr lang="en-US" altLang="zh-CN" sz="2000" b="1" dirty="0">
                  <a:latin typeface="Times New Roman" pitchFamily="18" charset="0"/>
                </a:rPr>
                <a:t>1</a:t>
              </a:r>
              <a:r>
                <a:rPr lang="zh-CN" altLang="en-US" sz="2000" b="1" dirty="0">
                  <a:latin typeface="Times New Roman" pitchFamily="18" charset="0"/>
                </a:rPr>
                <a:t>，直接求解</a:t>
              </a:r>
            </a:p>
            <a:p>
              <a:pPr algn="just" eaLnBrk="0" hangingPunct="0">
                <a:lnSpc>
                  <a:spcPct val="104000"/>
                </a:lnSpc>
              </a:pPr>
              <a:r>
                <a:rPr lang="zh-CN" altLang="en-US" sz="2000" b="1" dirty="0">
                  <a:latin typeface="Times New Roman" pitchFamily="18" charset="0"/>
                </a:rPr>
                <a:t>           </a:t>
              </a:r>
              <a:r>
                <a:rPr lang="en-US" altLang="zh-CN" sz="2000" b="1" dirty="0">
                  <a:latin typeface="Times New Roman" pitchFamily="18" charset="0"/>
                </a:rPr>
                <a:t>if (a[left]&gt;0) sum=a[left];</a:t>
              </a:r>
            </a:p>
            <a:p>
              <a:pPr algn="just" eaLnBrk="0" hangingPunct="0">
                <a:lnSpc>
                  <a:spcPct val="104000"/>
                </a:lnSpc>
              </a:pPr>
              <a:r>
                <a:rPr lang="en-US" altLang="zh-CN" sz="2000" b="1" dirty="0">
                  <a:latin typeface="Times New Roman" pitchFamily="18" charset="0"/>
                </a:rPr>
                <a:t>           else sum=0;</a:t>
              </a:r>
            </a:p>
            <a:p>
              <a:pPr algn="just" eaLnBrk="0" hangingPunct="0">
                <a:lnSpc>
                  <a:spcPct val="104000"/>
                </a:lnSpc>
              </a:pPr>
              <a:r>
                <a:rPr lang="en-US" altLang="zh-CN" sz="2000" b="1" dirty="0">
                  <a:latin typeface="Times New Roman" pitchFamily="18" charset="0"/>
                </a:rPr>
                <a:t>       }</a:t>
              </a:r>
            </a:p>
            <a:p>
              <a:pPr algn="just" eaLnBrk="0" hangingPunct="0">
                <a:lnSpc>
                  <a:spcPct val="104000"/>
                </a:lnSpc>
              </a:pPr>
              <a:r>
                <a:rPr lang="en-US" altLang="zh-CN" sz="2000" b="1" dirty="0">
                  <a:latin typeface="Times New Roman" pitchFamily="18" charset="0"/>
                </a:rPr>
                <a:t>      else {</a:t>
              </a:r>
            </a:p>
            <a:p>
              <a:pPr algn="just" eaLnBrk="0" hangingPunct="0">
                <a:lnSpc>
                  <a:spcPct val="104000"/>
                </a:lnSpc>
              </a:pPr>
              <a:r>
                <a:rPr lang="en-US" altLang="zh-CN" sz="2000" b="1" dirty="0">
                  <a:latin typeface="Times New Roman" pitchFamily="18" charset="0"/>
                </a:rPr>
                <a:t>          center=(</a:t>
              </a:r>
              <a:r>
                <a:rPr lang="en-US" altLang="zh-CN" sz="2000" b="1" dirty="0" err="1">
                  <a:latin typeface="Times New Roman" pitchFamily="18" charset="0"/>
                </a:rPr>
                <a:t>left+right</a:t>
              </a:r>
              <a:r>
                <a:rPr lang="en-US" altLang="zh-CN" sz="2000" b="1" dirty="0">
                  <a:latin typeface="Times New Roman" pitchFamily="18" charset="0"/>
                </a:rPr>
                <a:t>)/2;    //</a:t>
              </a:r>
              <a:r>
                <a:rPr lang="zh-CN" altLang="en-US" sz="2000" b="1" dirty="0">
                  <a:latin typeface="Times New Roman" pitchFamily="18" charset="0"/>
                </a:rPr>
                <a:t>划分</a:t>
              </a:r>
            </a:p>
            <a:p>
              <a:pPr algn="just" eaLnBrk="0" hangingPunct="0">
                <a:lnSpc>
                  <a:spcPct val="104000"/>
                </a:lnSpc>
              </a:pPr>
              <a:r>
                <a:rPr lang="zh-CN" altLang="en-US" sz="2000" b="1" dirty="0">
                  <a:latin typeface="Times New Roman" pitchFamily="18" charset="0"/>
                </a:rPr>
                <a:t>          </a:t>
              </a:r>
              <a:r>
                <a:rPr lang="en-US" altLang="zh-CN" sz="2000" b="1" dirty="0" err="1">
                  <a:latin typeface="Times New Roman" pitchFamily="18" charset="0"/>
                </a:rPr>
                <a:t>leftsum</a:t>
              </a:r>
              <a:r>
                <a:rPr lang="en-US" altLang="zh-CN" sz="2000" b="1" dirty="0">
                  <a:latin typeface="Times New Roman" pitchFamily="18" charset="0"/>
                </a:rPr>
                <a:t>=</a:t>
              </a:r>
              <a:r>
                <a:rPr lang="en-US" altLang="zh-CN" sz="2000" b="1" dirty="0" err="1">
                  <a:latin typeface="Times New Roman" pitchFamily="18" charset="0"/>
                </a:rPr>
                <a:t>MaxSum</a:t>
              </a:r>
              <a:r>
                <a:rPr lang="en-US" altLang="zh-CN" sz="2000" b="1" dirty="0">
                  <a:latin typeface="Times New Roman" pitchFamily="18" charset="0"/>
                </a:rPr>
                <a:t>(a, left, center);  </a:t>
              </a:r>
            </a:p>
            <a:p>
              <a:pPr algn="just" eaLnBrk="0" hangingPunct="0">
                <a:lnSpc>
                  <a:spcPct val="104000"/>
                </a:lnSpc>
              </a:pPr>
              <a:r>
                <a:rPr lang="en-US" altLang="zh-CN" sz="2000" b="1" dirty="0">
                  <a:latin typeface="Times New Roman" pitchFamily="18" charset="0"/>
                </a:rPr>
                <a:t>                                                       //</a:t>
              </a:r>
              <a:r>
                <a:rPr lang="zh-CN" altLang="en-US" sz="2000" b="1" dirty="0">
                  <a:latin typeface="Times New Roman" pitchFamily="18" charset="0"/>
                </a:rPr>
                <a:t>对应情况①，递归求解</a:t>
              </a:r>
            </a:p>
            <a:p>
              <a:pPr algn="just" eaLnBrk="0" hangingPunct="0">
                <a:lnSpc>
                  <a:spcPct val="104000"/>
                </a:lnSpc>
              </a:pPr>
              <a:r>
                <a:rPr lang="zh-CN" altLang="en-US" sz="2000" b="1" dirty="0">
                  <a:latin typeface="Times New Roman" pitchFamily="18" charset="0"/>
                </a:rPr>
                <a:t>          </a:t>
              </a:r>
              <a:r>
                <a:rPr lang="en-US" altLang="zh-CN" sz="2000" b="1" dirty="0" err="1">
                  <a:latin typeface="Times New Roman" pitchFamily="18" charset="0"/>
                </a:rPr>
                <a:t>rightsum</a:t>
              </a:r>
              <a:r>
                <a:rPr lang="en-US" altLang="zh-CN" sz="2000" b="1" dirty="0">
                  <a:latin typeface="Times New Roman" pitchFamily="18" charset="0"/>
                </a:rPr>
                <a:t>=</a:t>
              </a:r>
              <a:r>
                <a:rPr lang="en-US" altLang="zh-CN" sz="2000" b="1" dirty="0" err="1">
                  <a:latin typeface="Times New Roman" pitchFamily="18" charset="0"/>
                </a:rPr>
                <a:t>MaxSum</a:t>
              </a:r>
              <a:r>
                <a:rPr lang="en-US" altLang="zh-CN" sz="2000" b="1" dirty="0">
                  <a:latin typeface="Times New Roman" pitchFamily="18" charset="0"/>
                </a:rPr>
                <a:t>(a, center+1, right);  </a:t>
              </a:r>
            </a:p>
            <a:p>
              <a:pPr algn="just" eaLnBrk="0" hangingPunct="0">
                <a:lnSpc>
                  <a:spcPct val="104000"/>
                </a:lnSpc>
              </a:pPr>
              <a:r>
                <a:rPr lang="en-US" altLang="zh-CN" sz="2000" b="1" dirty="0">
                  <a:latin typeface="Times New Roman" pitchFamily="18" charset="0"/>
                </a:rPr>
                <a:t>                                                       //</a:t>
              </a:r>
              <a:r>
                <a:rPr lang="zh-CN" altLang="en-US" sz="2000" b="1" dirty="0">
                  <a:latin typeface="Times New Roman" pitchFamily="18" charset="0"/>
                </a:rPr>
                <a:t>对应情况②，递归求解</a:t>
              </a:r>
            </a:p>
          </p:txBody>
        </p:sp>
        <p:grpSp>
          <p:nvGrpSpPr>
            <p:cNvPr id="65541" name="Group 1029"/>
            <p:cNvGrpSpPr>
              <a:grpSpLocks/>
            </p:cNvGrpSpPr>
            <p:nvPr/>
          </p:nvGrpSpPr>
          <p:grpSpPr bwMode="auto">
            <a:xfrm>
              <a:off x="1549" y="2033"/>
              <a:ext cx="550" cy="864"/>
              <a:chOff x="1519" y="3141"/>
              <a:chExt cx="550" cy="864"/>
            </a:xfrm>
          </p:grpSpPr>
          <p:sp>
            <p:nvSpPr>
              <p:cNvPr id="65542" name="AutoShape 1030"/>
              <p:cNvSpPr>
                <a:spLocks noChangeArrowheads="1"/>
              </p:cNvSpPr>
              <p:nvPr/>
            </p:nvSpPr>
            <p:spPr bwMode="auto">
              <a:xfrm rot="5400000">
                <a:off x="1362" y="3298"/>
                <a:ext cx="864" cy="550"/>
              </a:xfrm>
              <a:prstGeom prst="rtTriangle">
                <a:avLst/>
              </a:prstGeom>
              <a:noFill/>
              <a:ln w="9525">
                <a:solidFill>
                  <a:srgbClr val="000000"/>
                </a:solidFill>
                <a:prstDash val="lgDashDot"/>
                <a:miter lim="800000"/>
                <a:headEnd/>
                <a:tailEnd/>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5543" name="WordArt 1031"/>
              <p:cNvSpPr>
                <a:spLocks noChangeArrowheads="1" noChangeShapeType="1" noTextEdit="1"/>
              </p:cNvSpPr>
              <p:nvPr/>
            </p:nvSpPr>
            <p:spPr bwMode="auto">
              <a:xfrm rot="18000000">
                <a:off x="1454" y="3346"/>
                <a:ext cx="557" cy="167"/>
              </a:xfrm>
              <a:prstGeom prst="rect">
                <a:avLst/>
              </a:prstGeom>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14:hiddenEffects>
                </a:ext>
              </a:extLst>
            </p:spPr>
            <p:txBody>
              <a:bodyPr wrap="none" fromWordArt="1">
                <a:prstTxWarp prst="textCanDown">
                  <a:avLst>
                    <a:gd name="adj" fmla="val 2569"/>
                  </a:avLst>
                </a:prstTxWarp>
              </a:bodyPr>
              <a:lstStyle/>
              <a:p>
                <a:pPr algn="ctr"/>
                <a:r>
                  <a:rPr lang="en-US" altLang="zh-CN" sz="800" kern="10">
                    <a:ln w="9525">
                      <a:solidFill>
                        <a:srgbClr val="000000"/>
                      </a:solidFill>
                      <a:round/>
                      <a:headEnd/>
                      <a:tailEnd/>
                    </a:ln>
                    <a:noFill/>
                    <a:latin typeface="宋体"/>
                    <a:ea typeface="宋体"/>
                  </a:rPr>
                  <a:t>C++</a:t>
                </a:r>
                <a:r>
                  <a:rPr lang="zh-CN" altLang="en-US" sz="800" kern="10">
                    <a:ln w="9525">
                      <a:solidFill>
                        <a:srgbClr val="000000"/>
                      </a:solidFill>
                      <a:round/>
                      <a:headEnd/>
                      <a:tailEnd/>
                    </a:ln>
                    <a:noFill/>
                    <a:latin typeface="宋体"/>
                    <a:ea typeface="宋体"/>
                  </a:rPr>
                  <a:t>描述</a:t>
                </a:r>
              </a:p>
            </p:txBody>
          </p:sp>
        </p:grpSp>
      </p:gr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121</a:t>
            </a:fld>
            <a:endParaRPr lang="en-US" altLang="zh-TW" dirty="0"/>
          </a:p>
        </p:txBody>
      </p:sp>
      <p:sp>
        <p:nvSpPr>
          <p:cNvPr id="9"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Tree>
    <p:extLst>
      <p:ext uri="{BB962C8B-B14F-4D97-AF65-F5344CB8AC3E}">
        <p14:creationId xmlns:p14="http://schemas.microsoft.com/office/powerpoint/2010/main" val="2054291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ext Box 4"/>
          <p:cNvSpPr txBox="1">
            <a:spLocks noChangeArrowheads="1"/>
          </p:cNvSpPr>
          <p:nvPr/>
        </p:nvSpPr>
        <p:spPr bwMode="auto">
          <a:xfrm>
            <a:off x="827087" y="1052736"/>
            <a:ext cx="7488237" cy="5355312"/>
          </a:xfrm>
          <a:prstGeom prst="rect">
            <a:avLst/>
          </a:prstGeom>
          <a:noFill/>
          <a:ln w="6350">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b="1" dirty="0">
                <a:latin typeface="Times New Roman" pitchFamily="18" charset="0"/>
              </a:rPr>
              <a:t>        s1=0; lefts=0;              //</a:t>
            </a:r>
            <a:r>
              <a:rPr lang="zh-CN" altLang="en-US" b="1" dirty="0">
                <a:latin typeface="Times New Roman" pitchFamily="18" charset="0"/>
              </a:rPr>
              <a:t>以下对应情况③，先求解</a:t>
            </a:r>
            <a:r>
              <a:rPr lang="en-US" altLang="zh-CN" b="1" dirty="0">
                <a:latin typeface="Times New Roman" pitchFamily="18" charset="0"/>
              </a:rPr>
              <a:t>s1</a:t>
            </a:r>
          </a:p>
          <a:p>
            <a:r>
              <a:rPr lang="en-US" altLang="zh-CN" b="1" dirty="0">
                <a:latin typeface="Times New Roman" pitchFamily="18" charset="0"/>
              </a:rPr>
              <a:t>        for (i=center; i&gt;=left; i--)</a:t>
            </a:r>
          </a:p>
          <a:p>
            <a:r>
              <a:rPr lang="en-US" altLang="zh-CN" b="1" dirty="0">
                <a:latin typeface="Times New Roman" pitchFamily="18" charset="0"/>
              </a:rPr>
              <a:t>        {</a:t>
            </a:r>
          </a:p>
          <a:p>
            <a:r>
              <a:rPr lang="en-US" altLang="zh-CN" b="1" dirty="0">
                <a:latin typeface="Times New Roman" pitchFamily="18" charset="0"/>
              </a:rPr>
              <a:t>            lefts+=a[i];</a:t>
            </a:r>
          </a:p>
          <a:p>
            <a:r>
              <a:rPr lang="en-US" altLang="zh-CN" b="1" dirty="0">
                <a:latin typeface="Times New Roman" pitchFamily="18" charset="0"/>
              </a:rPr>
              <a:t>            if (lefts&gt;s1) s1=lefts;</a:t>
            </a:r>
          </a:p>
          <a:p>
            <a:r>
              <a:rPr lang="en-US" altLang="zh-CN" b="1" dirty="0">
                <a:latin typeface="Times New Roman" pitchFamily="18" charset="0"/>
              </a:rPr>
              <a:t>        }</a:t>
            </a:r>
          </a:p>
          <a:p>
            <a:r>
              <a:rPr lang="en-US" altLang="zh-CN" b="1" dirty="0">
                <a:latin typeface="Times New Roman" pitchFamily="18" charset="0"/>
              </a:rPr>
              <a:t>        s2=0; rights=0;             //</a:t>
            </a:r>
            <a:r>
              <a:rPr lang="zh-CN" altLang="en-US" b="1" dirty="0">
                <a:latin typeface="Times New Roman" pitchFamily="18" charset="0"/>
              </a:rPr>
              <a:t>再求解</a:t>
            </a:r>
            <a:r>
              <a:rPr lang="en-US" altLang="zh-CN" b="1" dirty="0">
                <a:latin typeface="Times New Roman" pitchFamily="18" charset="0"/>
              </a:rPr>
              <a:t>s2</a:t>
            </a:r>
          </a:p>
          <a:p>
            <a:r>
              <a:rPr lang="en-US" altLang="zh-CN" b="1" dirty="0">
                <a:latin typeface="Times New Roman" pitchFamily="18" charset="0"/>
              </a:rPr>
              <a:t>        for (j=center+1; j&lt;=right; j++)</a:t>
            </a:r>
          </a:p>
          <a:p>
            <a:r>
              <a:rPr lang="en-US" altLang="zh-CN" b="1" dirty="0">
                <a:latin typeface="Times New Roman" pitchFamily="18" charset="0"/>
              </a:rPr>
              <a:t>        { </a:t>
            </a:r>
          </a:p>
          <a:p>
            <a:r>
              <a:rPr lang="en-US" altLang="zh-CN" b="1" dirty="0">
                <a:latin typeface="Times New Roman" pitchFamily="18" charset="0"/>
              </a:rPr>
              <a:t>            rights+=a[j];</a:t>
            </a:r>
          </a:p>
          <a:p>
            <a:r>
              <a:rPr lang="en-US" altLang="zh-CN" b="1" dirty="0">
                <a:latin typeface="Times New Roman" pitchFamily="18" charset="0"/>
              </a:rPr>
              <a:t>            if (rights&gt;s2) s2=rights;</a:t>
            </a:r>
          </a:p>
          <a:p>
            <a:r>
              <a:rPr lang="en-US" altLang="zh-CN" b="1" dirty="0">
                <a:latin typeface="Times New Roman" pitchFamily="18" charset="0"/>
              </a:rPr>
              <a:t>        }</a:t>
            </a:r>
          </a:p>
          <a:p>
            <a:r>
              <a:rPr lang="en-US" altLang="zh-CN" b="1" dirty="0">
                <a:latin typeface="Times New Roman" pitchFamily="18" charset="0"/>
              </a:rPr>
              <a:t>        sum=s1+s2;              //</a:t>
            </a:r>
            <a:r>
              <a:rPr lang="zh-CN" altLang="en-US" b="1" dirty="0">
                <a:latin typeface="Times New Roman" pitchFamily="18" charset="0"/>
              </a:rPr>
              <a:t>计算情况③的最大子段和 </a:t>
            </a:r>
          </a:p>
          <a:p>
            <a:r>
              <a:rPr lang="zh-CN" altLang="en-US" b="1" dirty="0">
                <a:latin typeface="Times New Roman" pitchFamily="18" charset="0"/>
              </a:rPr>
              <a:t>        </a:t>
            </a:r>
            <a:r>
              <a:rPr lang="en-US" altLang="zh-CN" b="1" dirty="0">
                <a:latin typeface="Times New Roman" pitchFamily="18" charset="0"/>
              </a:rPr>
              <a:t>if (sum&lt;</a:t>
            </a:r>
            <a:r>
              <a:rPr lang="en-US" altLang="zh-CN" b="1" dirty="0" err="1">
                <a:latin typeface="Times New Roman" pitchFamily="18" charset="0"/>
              </a:rPr>
              <a:t>leftsum</a:t>
            </a:r>
            <a:r>
              <a:rPr lang="en-US" altLang="zh-CN" b="1" dirty="0">
                <a:latin typeface="Times New Roman" pitchFamily="18" charset="0"/>
              </a:rPr>
              <a:t>) sum=</a:t>
            </a:r>
            <a:r>
              <a:rPr lang="en-US" altLang="zh-CN" b="1" dirty="0" err="1">
                <a:latin typeface="Times New Roman" pitchFamily="18" charset="0"/>
              </a:rPr>
              <a:t>leftsum</a:t>
            </a:r>
            <a:r>
              <a:rPr lang="en-US" altLang="zh-CN" b="1" dirty="0">
                <a:latin typeface="Times New Roman" pitchFamily="18" charset="0"/>
              </a:rPr>
              <a:t>;  </a:t>
            </a:r>
          </a:p>
          <a:p>
            <a:r>
              <a:rPr lang="en-US" altLang="zh-CN" b="1" dirty="0">
                <a:latin typeface="Times New Roman" pitchFamily="18" charset="0"/>
              </a:rPr>
              <a:t>                     //</a:t>
            </a:r>
            <a:r>
              <a:rPr lang="zh-CN" altLang="en-US" b="1" dirty="0">
                <a:latin typeface="Times New Roman" pitchFamily="18" charset="0"/>
              </a:rPr>
              <a:t>合并，在</a:t>
            </a:r>
            <a:r>
              <a:rPr lang="en-US" altLang="zh-CN" b="1" dirty="0">
                <a:latin typeface="Times New Roman" pitchFamily="18" charset="0"/>
              </a:rPr>
              <a:t>sum</a:t>
            </a:r>
            <a:r>
              <a:rPr lang="zh-CN" altLang="en-US" b="1" dirty="0">
                <a:latin typeface="Times New Roman" pitchFamily="18" charset="0"/>
              </a:rPr>
              <a:t>、</a:t>
            </a:r>
            <a:r>
              <a:rPr lang="en-US" altLang="zh-CN" b="1" dirty="0" err="1">
                <a:latin typeface="Times New Roman" pitchFamily="18" charset="0"/>
              </a:rPr>
              <a:t>leftsum</a:t>
            </a:r>
            <a:r>
              <a:rPr lang="zh-CN" altLang="en-US" b="1" dirty="0">
                <a:latin typeface="Times New Roman" pitchFamily="18" charset="0"/>
              </a:rPr>
              <a:t>和</a:t>
            </a:r>
            <a:r>
              <a:rPr lang="en-US" altLang="zh-CN" b="1" dirty="0" err="1">
                <a:latin typeface="Times New Roman" pitchFamily="18" charset="0"/>
              </a:rPr>
              <a:t>rightsum</a:t>
            </a:r>
            <a:r>
              <a:rPr lang="zh-CN" altLang="en-US" b="1" dirty="0">
                <a:latin typeface="Times New Roman" pitchFamily="18" charset="0"/>
              </a:rPr>
              <a:t>中取较大者</a:t>
            </a:r>
          </a:p>
          <a:p>
            <a:r>
              <a:rPr lang="zh-CN" altLang="en-US" b="1" dirty="0">
                <a:latin typeface="Times New Roman" pitchFamily="18" charset="0"/>
              </a:rPr>
              <a:t>        </a:t>
            </a:r>
            <a:r>
              <a:rPr lang="en-US" altLang="zh-CN" b="1" dirty="0">
                <a:latin typeface="Times New Roman" pitchFamily="18" charset="0"/>
              </a:rPr>
              <a:t>if (sum&lt;</a:t>
            </a:r>
            <a:r>
              <a:rPr lang="en-US" altLang="zh-CN" b="1" dirty="0" err="1">
                <a:latin typeface="Times New Roman" pitchFamily="18" charset="0"/>
              </a:rPr>
              <a:t>rightsum</a:t>
            </a:r>
            <a:r>
              <a:rPr lang="en-US" altLang="zh-CN" b="1" dirty="0">
                <a:latin typeface="Times New Roman" pitchFamily="18" charset="0"/>
              </a:rPr>
              <a:t>) sum=</a:t>
            </a:r>
            <a:r>
              <a:rPr lang="en-US" altLang="zh-CN" b="1" dirty="0" err="1">
                <a:latin typeface="Times New Roman" pitchFamily="18" charset="0"/>
              </a:rPr>
              <a:t>rightsum</a:t>
            </a:r>
            <a:r>
              <a:rPr lang="en-US" altLang="zh-CN" b="1" dirty="0">
                <a:latin typeface="Times New Roman" pitchFamily="18" charset="0"/>
              </a:rPr>
              <a:t>;</a:t>
            </a:r>
          </a:p>
          <a:p>
            <a:r>
              <a:rPr lang="en-US" altLang="zh-CN" b="1" dirty="0">
                <a:latin typeface="Times New Roman" pitchFamily="18" charset="0"/>
              </a:rPr>
              <a:t>     }</a:t>
            </a:r>
          </a:p>
          <a:p>
            <a:r>
              <a:rPr lang="en-US" altLang="zh-CN" b="1" dirty="0">
                <a:latin typeface="Times New Roman" pitchFamily="18" charset="0"/>
              </a:rPr>
              <a:t>     return sum;</a:t>
            </a:r>
          </a:p>
          <a:p>
            <a:r>
              <a:rPr lang="en-US" altLang="zh-CN" b="1" dirty="0">
                <a:latin typeface="Times New Roman" pitchFamily="18" charset="0"/>
              </a:rPr>
              <a:t>}</a:t>
            </a:r>
            <a:endParaRPr lang="en-US" altLang="zh-CN" b="1" dirty="0">
              <a:solidFill>
                <a:schemeClr val="accent2"/>
              </a:solidFill>
              <a:latin typeface="Times New Roman" pitchFamily="18" charset="0"/>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122</a:t>
            </a:fld>
            <a:endParaRPr lang="en-US" altLang="zh-TW" dirty="0"/>
          </a:p>
        </p:txBody>
      </p:sp>
      <p:sp>
        <p:nvSpPr>
          <p:cNvPr id="4"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Tree>
    <p:extLst>
      <p:ext uri="{BB962C8B-B14F-4D97-AF65-F5344CB8AC3E}">
        <p14:creationId xmlns:p14="http://schemas.microsoft.com/office/powerpoint/2010/main" val="124914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684213" y="1557338"/>
            <a:ext cx="7924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sz="2400" b="1" dirty="0">
                <a:latin typeface="Times New Roman" pitchFamily="18" charset="0"/>
              </a:rPr>
              <a:t>        </a:t>
            </a:r>
            <a:r>
              <a:rPr kumimoji="1" lang="zh-CN" altLang="en-US" sz="2400" b="1" dirty="0">
                <a:latin typeface="Times New Roman" pitchFamily="18" charset="0"/>
              </a:rPr>
              <a:t>分析</a:t>
            </a:r>
            <a:r>
              <a:rPr kumimoji="1" lang="zh-CN" altLang="en-US" sz="2400" b="1" dirty="0" smtClean="0">
                <a:latin typeface="Times New Roman" pitchFamily="18" charset="0"/>
              </a:rPr>
              <a:t>算法的</a:t>
            </a:r>
            <a:r>
              <a:rPr kumimoji="1" lang="zh-CN" altLang="en-US" sz="2400" b="1" dirty="0">
                <a:latin typeface="Times New Roman" pitchFamily="18" charset="0"/>
              </a:rPr>
              <a:t>时间性能，对应划分得到的情况①和②，需要分别递归求解，对应情况③，两个并列</a:t>
            </a:r>
            <a:r>
              <a:rPr kumimoji="1" lang="en-US" altLang="zh-CN" sz="2400" b="1" dirty="0">
                <a:latin typeface="Times New Roman" pitchFamily="18" charset="0"/>
              </a:rPr>
              <a:t>for</a:t>
            </a:r>
            <a:r>
              <a:rPr kumimoji="1" lang="zh-CN" altLang="en-US" sz="2400" b="1" dirty="0">
                <a:latin typeface="Times New Roman" pitchFamily="18" charset="0"/>
              </a:rPr>
              <a:t>循环的时间复杂性是</a:t>
            </a:r>
            <a:r>
              <a:rPr kumimoji="1" lang="en-US" altLang="zh-CN" sz="2400" b="1" i="1" dirty="0">
                <a:latin typeface="Times New Roman" pitchFamily="18" charset="0"/>
              </a:rPr>
              <a:t>O</a:t>
            </a:r>
            <a:r>
              <a:rPr kumimoji="1" lang="en-US" altLang="zh-CN" sz="2400" b="1" dirty="0">
                <a:latin typeface="Times New Roman" pitchFamily="18" charset="0"/>
              </a:rPr>
              <a:t>(</a:t>
            </a:r>
            <a:r>
              <a:rPr kumimoji="1" lang="en-US" altLang="zh-CN" sz="2400" b="1" i="1" dirty="0">
                <a:latin typeface="Times New Roman" pitchFamily="18" charset="0"/>
              </a:rPr>
              <a:t>n</a:t>
            </a:r>
            <a:r>
              <a:rPr kumimoji="1" lang="en-US" altLang="zh-CN" sz="2400" b="1" dirty="0">
                <a:latin typeface="Times New Roman" pitchFamily="18" charset="0"/>
              </a:rPr>
              <a:t>)</a:t>
            </a:r>
            <a:r>
              <a:rPr kumimoji="1" lang="zh-CN" altLang="en-US" sz="2400" b="1" dirty="0">
                <a:latin typeface="Times New Roman" pitchFamily="18" charset="0"/>
              </a:rPr>
              <a:t>，所以，存在如下递推式：</a:t>
            </a:r>
          </a:p>
          <a:p>
            <a:pPr algn="just">
              <a:spcBef>
                <a:spcPct val="50000"/>
              </a:spcBef>
            </a:pPr>
            <a:endParaRPr kumimoji="1" lang="zh-CN" altLang="en-US" sz="2400" b="1" dirty="0">
              <a:latin typeface="Times New Roman" pitchFamily="18" charset="0"/>
            </a:endParaRPr>
          </a:p>
          <a:p>
            <a:pPr algn="just">
              <a:spcBef>
                <a:spcPct val="50000"/>
              </a:spcBef>
            </a:pPr>
            <a:endParaRPr kumimoji="1" lang="zh-CN" altLang="en-US" sz="2400" b="1" dirty="0">
              <a:latin typeface="Times New Roman" pitchFamily="18" charset="0"/>
            </a:endParaRPr>
          </a:p>
          <a:p>
            <a:pPr algn="just">
              <a:spcBef>
                <a:spcPct val="50000"/>
              </a:spcBef>
            </a:pPr>
            <a:endParaRPr kumimoji="1" lang="zh-CN" altLang="en-US" sz="2400" b="1" dirty="0">
              <a:latin typeface="Times New Roman" pitchFamily="18" charset="0"/>
            </a:endParaRPr>
          </a:p>
          <a:p>
            <a:pPr>
              <a:spcBef>
                <a:spcPct val="50000"/>
              </a:spcBef>
            </a:pPr>
            <a:r>
              <a:rPr kumimoji="1" lang="zh-CN" altLang="en-US" sz="2400" b="1" dirty="0" smtClean="0">
                <a:latin typeface="宋体" charset="-122"/>
              </a:rPr>
              <a:t>根据主</a:t>
            </a:r>
            <a:r>
              <a:rPr kumimoji="1" lang="zh-CN" altLang="en-US" sz="2400" b="1" dirty="0">
                <a:latin typeface="宋体" charset="-122"/>
              </a:rPr>
              <a:t>定理，</a:t>
            </a:r>
            <a:r>
              <a:rPr kumimoji="1" lang="zh-CN" altLang="en-US" sz="2400" b="1" dirty="0" smtClean="0">
                <a:latin typeface="宋体" charset="-122"/>
              </a:rPr>
              <a:t>算法的</a:t>
            </a:r>
            <a:r>
              <a:rPr kumimoji="1" lang="zh-CN" altLang="en-US" sz="2400" b="1" dirty="0">
                <a:latin typeface="宋体" charset="-122"/>
              </a:rPr>
              <a:t>时间复杂性为</a:t>
            </a:r>
            <a:r>
              <a:rPr kumimoji="1" lang="en-US" altLang="zh-CN" sz="2400" b="1" i="1" dirty="0">
                <a:latin typeface="Times New Roman" pitchFamily="18" charset="0"/>
              </a:rPr>
              <a:t>O</a:t>
            </a:r>
            <a:r>
              <a:rPr kumimoji="1" lang="en-US" altLang="zh-CN" sz="2400" b="1" dirty="0">
                <a:latin typeface="Times New Roman" pitchFamily="18" charset="0"/>
              </a:rPr>
              <a:t>(</a:t>
            </a:r>
            <a:r>
              <a:rPr kumimoji="1" lang="en-US" altLang="zh-CN" sz="2400" b="1" i="1" dirty="0">
                <a:latin typeface="Times New Roman" pitchFamily="18" charset="0"/>
              </a:rPr>
              <a:t>n</a:t>
            </a:r>
            <a:r>
              <a:rPr kumimoji="1" lang="en-US" altLang="zh-CN" sz="2400" b="1" dirty="0">
                <a:latin typeface="Times New Roman" pitchFamily="18" charset="0"/>
              </a:rPr>
              <a:t>log</a:t>
            </a:r>
            <a:r>
              <a:rPr kumimoji="1" lang="en-US" altLang="zh-CN" sz="2400" b="1" baseline="-30000" dirty="0">
                <a:latin typeface="Times New Roman" pitchFamily="18" charset="0"/>
              </a:rPr>
              <a:t>2</a:t>
            </a:r>
            <a:r>
              <a:rPr kumimoji="1" lang="en-US" altLang="zh-CN" sz="2400" b="1" i="1" dirty="0">
                <a:latin typeface="Times New Roman" pitchFamily="18" charset="0"/>
              </a:rPr>
              <a:t>n</a:t>
            </a:r>
            <a:r>
              <a:rPr kumimoji="1" lang="en-US" altLang="zh-CN" sz="2400" b="1" dirty="0">
                <a:latin typeface="Times New Roman" pitchFamily="18" charset="0"/>
              </a:rPr>
              <a:t>)</a:t>
            </a:r>
            <a:r>
              <a:rPr kumimoji="1" lang="zh-CN" altLang="en-US" sz="2400" b="1" dirty="0">
                <a:latin typeface="宋体" charset="-122"/>
              </a:rPr>
              <a:t>。</a:t>
            </a:r>
            <a:r>
              <a:rPr kumimoji="1" lang="zh-CN" altLang="en-US" sz="2400" b="1" dirty="0">
                <a:latin typeface="Times New Roman" pitchFamily="18" charset="0"/>
              </a:rPr>
              <a:t> </a:t>
            </a:r>
          </a:p>
        </p:txBody>
      </p:sp>
      <p:sp>
        <p:nvSpPr>
          <p:cNvPr id="66564" name="Rectangle 4"/>
          <p:cNvSpPr>
            <a:spLocks noChangeArrowheads="1"/>
          </p:cNvSpPr>
          <p:nvPr/>
        </p:nvSpPr>
        <p:spPr bwMode="auto">
          <a:xfrm>
            <a:off x="3614738" y="3341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6563" name="Object 3"/>
          <p:cNvGraphicFramePr>
            <a:graphicFrameLocks noChangeAspect="1"/>
          </p:cNvGraphicFramePr>
          <p:nvPr/>
        </p:nvGraphicFramePr>
        <p:xfrm>
          <a:off x="2195513" y="2997200"/>
          <a:ext cx="4321175" cy="1081088"/>
        </p:xfrm>
        <a:graphic>
          <a:graphicData uri="http://schemas.openxmlformats.org/presentationml/2006/ole">
            <mc:AlternateContent xmlns:mc="http://schemas.openxmlformats.org/markup-compatibility/2006">
              <mc:Choice xmlns:v="urn:schemas-microsoft-com:vml" Requires="v">
                <p:oleObj spid="_x0000_s450615" r:id="rId3" imgW="1917700" imgH="457200" progId="Equation.3">
                  <p:embed/>
                </p:oleObj>
              </mc:Choice>
              <mc:Fallback>
                <p:oleObj r:id="rId3" imgW="1917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997200"/>
                        <a:ext cx="4321175" cy="108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123</a:t>
            </a:fld>
            <a:endParaRPr lang="en-US" altLang="zh-TW" dirty="0"/>
          </a:p>
        </p:txBody>
      </p:sp>
      <p:sp>
        <p:nvSpPr>
          <p:cNvPr id="6" name="Text Box 7"/>
          <p:cNvSpPr txBox="1">
            <a:spLocks noChangeArrowheads="1"/>
          </p:cNvSpPr>
          <p:nvPr/>
        </p:nvSpPr>
        <p:spPr bwMode="auto">
          <a:xfrm>
            <a:off x="627366" y="404664"/>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chemeClr val="bg1"/>
                </a:solidFill>
                <a:latin typeface="宋体" charset="-122"/>
              </a:rPr>
              <a:t>最大</a:t>
            </a:r>
            <a:r>
              <a:rPr kumimoji="1" lang="zh-CN" altLang="en-US" sz="3600" b="1" dirty="0">
                <a:solidFill>
                  <a:schemeClr val="bg1"/>
                </a:solidFill>
                <a:latin typeface="宋体" charset="-122"/>
              </a:rPr>
              <a:t>子段和问题</a:t>
            </a:r>
            <a:r>
              <a:rPr kumimoji="1" lang="zh-CN" altLang="en-US" sz="3600" b="1" dirty="0">
                <a:solidFill>
                  <a:schemeClr val="bg1"/>
                </a:solidFill>
                <a:latin typeface="Times New Roman" pitchFamily="18" charset="0"/>
              </a:rPr>
              <a:t> </a:t>
            </a:r>
          </a:p>
        </p:txBody>
      </p:sp>
    </p:spTree>
    <p:extLst>
      <p:ext uri="{BB962C8B-B14F-4D97-AF65-F5344CB8AC3E}">
        <p14:creationId xmlns:p14="http://schemas.microsoft.com/office/powerpoint/2010/main" val="113126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707535" y="365125"/>
            <a:ext cx="647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smtClean="0">
                <a:solidFill>
                  <a:srgbClr val="A50021"/>
                </a:solidFill>
                <a:latin typeface="宋体" charset="-122"/>
              </a:rPr>
              <a:t>棋盘</a:t>
            </a:r>
            <a:r>
              <a:rPr kumimoji="1" lang="zh-CN" altLang="en-US" sz="3600" b="1" dirty="0">
                <a:solidFill>
                  <a:srgbClr val="A50021"/>
                </a:solidFill>
                <a:latin typeface="宋体" charset="-122"/>
              </a:rPr>
              <a:t>覆盖问题</a:t>
            </a:r>
            <a:r>
              <a:rPr kumimoji="1" lang="zh-CN" altLang="en-US" sz="3600" b="1" dirty="0">
                <a:solidFill>
                  <a:srgbClr val="A50021"/>
                </a:solidFill>
                <a:latin typeface="Times New Roman" pitchFamily="18" charset="0"/>
              </a:rPr>
              <a:t> </a:t>
            </a:r>
          </a:p>
        </p:txBody>
      </p:sp>
      <p:sp>
        <p:nvSpPr>
          <p:cNvPr id="67587" name="Text Box 3"/>
          <p:cNvSpPr txBox="1">
            <a:spLocks noChangeArrowheads="1"/>
          </p:cNvSpPr>
          <p:nvPr/>
        </p:nvSpPr>
        <p:spPr bwMode="auto">
          <a:xfrm>
            <a:off x="611188" y="1412875"/>
            <a:ext cx="7924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sz="2800" b="1" dirty="0">
                <a:latin typeface="Times New Roman" pitchFamily="18" charset="0"/>
              </a:rPr>
              <a:t>        </a:t>
            </a:r>
            <a:r>
              <a:rPr kumimoji="1" lang="zh-CN" altLang="en-US" sz="2800" b="1" dirty="0">
                <a:latin typeface="Times New Roman" pitchFamily="18" charset="0"/>
              </a:rPr>
              <a:t>在一个</a:t>
            </a:r>
            <a:r>
              <a:rPr kumimoji="1" lang="en-US" altLang="zh-CN" sz="2800" b="1" dirty="0">
                <a:latin typeface="Times New Roman" pitchFamily="18" charset="0"/>
              </a:rPr>
              <a:t>2</a:t>
            </a:r>
            <a:r>
              <a:rPr kumimoji="1" lang="en-US" altLang="zh-CN" sz="2800" b="1" i="1" baseline="30000" dirty="0">
                <a:latin typeface="Times New Roman" pitchFamily="18" charset="0"/>
              </a:rPr>
              <a:t>k</a:t>
            </a:r>
            <a:r>
              <a:rPr kumimoji="1" lang="en-US" altLang="zh-CN" sz="2800" b="1" dirty="0">
                <a:latin typeface="Times New Roman" pitchFamily="18" charset="0"/>
              </a:rPr>
              <a:t>×2</a:t>
            </a:r>
            <a:r>
              <a:rPr kumimoji="1" lang="en-US" altLang="zh-CN" sz="2800" b="1" i="1" baseline="30000" dirty="0">
                <a:latin typeface="Times New Roman" pitchFamily="18" charset="0"/>
              </a:rPr>
              <a:t>k</a:t>
            </a:r>
            <a:r>
              <a:rPr kumimoji="1" lang="en-US" altLang="zh-CN" sz="2800" b="1" dirty="0">
                <a:latin typeface="Times New Roman" pitchFamily="18" charset="0"/>
              </a:rPr>
              <a:t> </a:t>
            </a:r>
            <a:r>
              <a:rPr kumimoji="1" lang="zh-CN" altLang="en-US" sz="2800" b="1" dirty="0">
                <a:latin typeface="Times New Roman" pitchFamily="18" charset="0"/>
              </a:rPr>
              <a:t>（</a:t>
            </a:r>
            <a:r>
              <a:rPr kumimoji="1" lang="en-US" altLang="zh-CN" sz="2800" b="1" i="1" dirty="0">
                <a:latin typeface="Times New Roman" pitchFamily="18" charset="0"/>
              </a:rPr>
              <a:t>k</a:t>
            </a:r>
            <a:r>
              <a:rPr kumimoji="1" lang="en-US" altLang="zh-CN" sz="2800" b="1" dirty="0">
                <a:latin typeface="Times New Roman" pitchFamily="18" charset="0"/>
              </a:rPr>
              <a:t>≥0</a:t>
            </a:r>
            <a:r>
              <a:rPr kumimoji="1" lang="zh-CN" altLang="en-US" sz="2800" b="1" dirty="0">
                <a:latin typeface="Times New Roman" pitchFamily="18" charset="0"/>
              </a:rPr>
              <a:t>）个方格组成的棋盘中，恰有一个方格与其他方格不同，称该方格为特殊方格。棋盘覆盖问题要求用</a:t>
            </a:r>
            <a:r>
              <a:rPr kumimoji="1" lang="zh-CN" altLang="en-US" sz="2800" b="1" dirty="0" smtClean="0">
                <a:latin typeface="Times New Roman" pitchFamily="18" charset="0"/>
              </a:rPr>
              <a:t>图（</a:t>
            </a:r>
            <a:r>
              <a:rPr kumimoji="1" lang="en-US" altLang="zh-CN" sz="2800" b="1" dirty="0">
                <a:latin typeface="Times New Roman" pitchFamily="18" charset="0"/>
              </a:rPr>
              <a:t>b</a:t>
            </a:r>
            <a:r>
              <a:rPr kumimoji="1" lang="zh-CN" altLang="en-US" sz="2800" b="1" dirty="0">
                <a:latin typeface="Times New Roman" pitchFamily="18" charset="0"/>
              </a:rPr>
              <a:t>）所示的</a:t>
            </a:r>
            <a:r>
              <a:rPr kumimoji="1" lang="en-US" altLang="zh-CN" sz="2800" b="1" dirty="0">
                <a:latin typeface="Times New Roman" pitchFamily="18" charset="0"/>
              </a:rPr>
              <a:t>4</a:t>
            </a:r>
            <a:r>
              <a:rPr kumimoji="1" lang="zh-CN" altLang="en-US" sz="2800" b="1" dirty="0">
                <a:latin typeface="Times New Roman" pitchFamily="18" charset="0"/>
              </a:rPr>
              <a:t>种不同形状的</a:t>
            </a:r>
            <a:r>
              <a:rPr kumimoji="1" lang="en-US" altLang="zh-CN" sz="2800" b="1" dirty="0">
                <a:latin typeface="Times New Roman" pitchFamily="18" charset="0"/>
              </a:rPr>
              <a:t>L</a:t>
            </a:r>
            <a:r>
              <a:rPr kumimoji="1" lang="zh-CN" altLang="en-US" sz="2800" b="1" dirty="0">
                <a:latin typeface="Times New Roman" pitchFamily="18" charset="0"/>
              </a:rPr>
              <a:t>型骨牌覆盖给定棋盘上除特殊方格以外的所有方格，且任何</a:t>
            </a:r>
            <a:r>
              <a:rPr kumimoji="1" lang="en-US" altLang="zh-CN" sz="2800" b="1" dirty="0">
                <a:latin typeface="Times New Roman" pitchFamily="18" charset="0"/>
              </a:rPr>
              <a:t>2</a:t>
            </a:r>
            <a:r>
              <a:rPr kumimoji="1" lang="zh-CN" altLang="en-US" sz="2800" b="1" dirty="0">
                <a:latin typeface="Times New Roman" pitchFamily="18" charset="0"/>
              </a:rPr>
              <a:t>个</a:t>
            </a:r>
            <a:r>
              <a:rPr kumimoji="1" lang="en-US" altLang="zh-CN" sz="2800" b="1" dirty="0">
                <a:latin typeface="Times New Roman" pitchFamily="18" charset="0"/>
              </a:rPr>
              <a:t>L</a:t>
            </a:r>
            <a:r>
              <a:rPr kumimoji="1" lang="zh-CN" altLang="en-US" sz="2800" b="1" dirty="0">
                <a:latin typeface="Times New Roman" pitchFamily="18" charset="0"/>
              </a:rPr>
              <a:t>型骨牌不得重叠覆盖。</a:t>
            </a:r>
          </a:p>
        </p:txBody>
      </p:sp>
      <p:grpSp>
        <p:nvGrpSpPr>
          <p:cNvPr id="67610" name="Group 26"/>
          <p:cNvGrpSpPr>
            <a:grpSpLocks/>
          </p:cNvGrpSpPr>
          <p:nvPr/>
        </p:nvGrpSpPr>
        <p:grpSpPr bwMode="auto">
          <a:xfrm>
            <a:off x="1835150" y="4148509"/>
            <a:ext cx="1697038" cy="1584325"/>
            <a:chOff x="937" y="2624"/>
            <a:chExt cx="880" cy="771"/>
          </a:xfrm>
        </p:grpSpPr>
        <p:sp>
          <p:nvSpPr>
            <p:cNvPr id="67589" name="Rectangle 5"/>
            <p:cNvSpPr>
              <a:spLocks noChangeArrowheads="1"/>
            </p:cNvSpPr>
            <p:nvPr/>
          </p:nvSpPr>
          <p:spPr bwMode="auto">
            <a:xfrm>
              <a:off x="939" y="2624"/>
              <a:ext cx="878" cy="771"/>
            </a:xfrm>
            <a:prstGeom prst="rect">
              <a:avLst/>
            </a:prstGeom>
            <a:solidFill>
              <a:srgbClr val="FFFFFF"/>
            </a:solidFill>
            <a:ln w="9525">
              <a:solidFill>
                <a:srgbClr val="000000"/>
              </a:solidFill>
              <a:miter lim="800000"/>
              <a:headEnd/>
              <a:tailEnd/>
            </a:ln>
          </p:spPr>
          <p:txBody>
            <a:bodyPr/>
            <a:lstStyle/>
            <a:p>
              <a:endParaRPr lang="zh-CN" altLang="en-US"/>
            </a:p>
          </p:txBody>
        </p:sp>
        <p:sp>
          <p:nvSpPr>
            <p:cNvPr id="67590" name="Line 6"/>
            <p:cNvSpPr>
              <a:spLocks noChangeShapeType="1"/>
            </p:cNvSpPr>
            <p:nvPr/>
          </p:nvSpPr>
          <p:spPr bwMode="auto">
            <a:xfrm>
              <a:off x="937" y="3024"/>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1" name="Line 7"/>
            <p:cNvSpPr>
              <a:spLocks noChangeShapeType="1"/>
            </p:cNvSpPr>
            <p:nvPr/>
          </p:nvSpPr>
          <p:spPr bwMode="auto">
            <a:xfrm>
              <a:off x="1380" y="2624"/>
              <a:ext cx="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Line 8"/>
            <p:cNvSpPr>
              <a:spLocks noChangeShapeType="1"/>
            </p:cNvSpPr>
            <p:nvPr/>
          </p:nvSpPr>
          <p:spPr bwMode="auto">
            <a:xfrm>
              <a:off x="1153" y="2624"/>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Line 9"/>
            <p:cNvSpPr>
              <a:spLocks noChangeShapeType="1"/>
            </p:cNvSpPr>
            <p:nvPr/>
          </p:nvSpPr>
          <p:spPr bwMode="auto">
            <a:xfrm>
              <a:off x="1597" y="2624"/>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Line 10"/>
            <p:cNvSpPr>
              <a:spLocks noChangeShapeType="1"/>
            </p:cNvSpPr>
            <p:nvPr/>
          </p:nvSpPr>
          <p:spPr bwMode="auto">
            <a:xfrm>
              <a:off x="937" y="2824"/>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Line 11"/>
            <p:cNvSpPr>
              <a:spLocks noChangeShapeType="1"/>
            </p:cNvSpPr>
            <p:nvPr/>
          </p:nvSpPr>
          <p:spPr bwMode="auto">
            <a:xfrm>
              <a:off x="937" y="3209"/>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6" name="Text Box 12"/>
            <p:cNvSpPr txBox="1">
              <a:spLocks noChangeArrowheads="1"/>
            </p:cNvSpPr>
            <p:nvPr/>
          </p:nvSpPr>
          <p:spPr bwMode="auto">
            <a:xfrm>
              <a:off x="1159" y="2629"/>
              <a:ext cx="220" cy="19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1400">
                <a:latin typeface="Times New Roman" pitchFamily="18" charset="0"/>
              </a:endParaRPr>
            </a:p>
          </p:txBody>
        </p:sp>
      </p:grpSp>
      <p:grpSp>
        <p:nvGrpSpPr>
          <p:cNvPr id="67612" name="Group 28"/>
          <p:cNvGrpSpPr>
            <a:grpSpLocks/>
          </p:cNvGrpSpPr>
          <p:nvPr/>
        </p:nvGrpSpPr>
        <p:grpSpPr bwMode="auto">
          <a:xfrm>
            <a:off x="4572000" y="4077072"/>
            <a:ext cx="2808288" cy="1674812"/>
            <a:chOff x="2472" y="2523"/>
            <a:chExt cx="1769" cy="1055"/>
          </a:xfrm>
        </p:grpSpPr>
        <p:sp>
          <p:nvSpPr>
            <p:cNvPr id="67597" name="Text Box 13"/>
            <p:cNvSpPr txBox="1">
              <a:spLocks noChangeArrowheads="1"/>
            </p:cNvSpPr>
            <p:nvPr/>
          </p:nvSpPr>
          <p:spPr bwMode="auto">
            <a:xfrm>
              <a:off x="2472" y="2529"/>
              <a:ext cx="266" cy="491"/>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598" name="Text Box 14"/>
            <p:cNvSpPr txBox="1">
              <a:spLocks noChangeArrowheads="1"/>
            </p:cNvSpPr>
            <p:nvPr/>
          </p:nvSpPr>
          <p:spPr bwMode="auto">
            <a:xfrm>
              <a:off x="2473" y="2778"/>
              <a:ext cx="533" cy="244"/>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599" name="Line 15"/>
            <p:cNvSpPr>
              <a:spLocks noChangeShapeType="1"/>
            </p:cNvSpPr>
            <p:nvPr/>
          </p:nvSpPr>
          <p:spPr bwMode="auto">
            <a:xfrm>
              <a:off x="2737" y="2774"/>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Text Box 16"/>
            <p:cNvSpPr txBox="1">
              <a:spLocks noChangeArrowheads="1"/>
            </p:cNvSpPr>
            <p:nvPr/>
          </p:nvSpPr>
          <p:spPr bwMode="auto">
            <a:xfrm>
              <a:off x="2741" y="3085"/>
              <a:ext cx="267" cy="490"/>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1" name="Text Box 17"/>
            <p:cNvSpPr txBox="1">
              <a:spLocks noChangeArrowheads="1"/>
            </p:cNvSpPr>
            <p:nvPr/>
          </p:nvSpPr>
          <p:spPr bwMode="auto">
            <a:xfrm>
              <a:off x="2474" y="3330"/>
              <a:ext cx="533" cy="245"/>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2" name="Line 18"/>
            <p:cNvSpPr>
              <a:spLocks noChangeShapeType="1"/>
            </p:cNvSpPr>
            <p:nvPr/>
          </p:nvSpPr>
          <p:spPr bwMode="auto">
            <a:xfrm>
              <a:off x="2744" y="3328"/>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3" name="Text Box 19"/>
            <p:cNvSpPr txBox="1">
              <a:spLocks noChangeArrowheads="1"/>
            </p:cNvSpPr>
            <p:nvPr/>
          </p:nvSpPr>
          <p:spPr bwMode="auto">
            <a:xfrm>
              <a:off x="3694" y="2526"/>
              <a:ext cx="267" cy="490"/>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4" name="Text Box 20"/>
            <p:cNvSpPr txBox="1">
              <a:spLocks noChangeArrowheads="1"/>
            </p:cNvSpPr>
            <p:nvPr/>
          </p:nvSpPr>
          <p:spPr bwMode="auto">
            <a:xfrm>
              <a:off x="3684" y="2523"/>
              <a:ext cx="533" cy="246"/>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5" name="Line 21"/>
            <p:cNvSpPr>
              <a:spLocks noChangeShapeType="1"/>
            </p:cNvSpPr>
            <p:nvPr/>
          </p:nvSpPr>
          <p:spPr bwMode="auto">
            <a:xfrm>
              <a:off x="3958" y="2527"/>
              <a:ext cx="0" cy="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Text Box 22"/>
            <p:cNvSpPr txBox="1">
              <a:spLocks noChangeArrowheads="1"/>
            </p:cNvSpPr>
            <p:nvPr/>
          </p:nvSpPr>
          <p:spPr bwMode="auto">
            <a:xfrm>
              <a:off x="3973" y="3087"/>
              <a:ext cx="267" cy="491"/>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7" name="Text Box 23"/>
            <p:cNvSpPr txBox="1">
              <a:spLocks noChangeArrowheads="1"/>
            </p:cNvSpPr>
            <p:nvPr/>
          </p:nvSpPr>
          <p:spPr bwMode="auto">
            <a:xfrm>
              <a:off x="3708" y="3087"/>
              <a:ext cx="533" cy="246"/>
            </a:xfrm>
            <a:prstGeom prst="rect">
              <a:avLst/>
            </a:prstGeom>
            <a:solidFill>
              <a:srgbClr val="FFFFFF"/>
            </a:solidFill>
            <a:ln w="9525">
              <a:solidFill>
                <a:srgbClr val="000000"/>
              </a:solidFill>
              <a:miter lim="800000"/>
              <a:headEnd/>
              <a:tailEnd/>
            </a:ln>
          </p:spPr>
          <p:txBody>
            <a:bodyPr/>
            <a:lstStyle/>
            <a:p>
              <a:pPr algn="just" eaLnBrk="0" hangingPunct="0"/>
              <a:endParaRPr lang="zh-CN" altLang="zh-CN" sz="1400">
                <a:latin typeface="Times New Roman" pitchFamily="18" charset="0"/>
              </a:endParaRPr>
            </a:p>
          </p:txBody>
        </p:sp>
        <p:sp>
          <p:nvSpPr>
            <p:cNvPr id="67608" name="Line 24"/>
            <p:cNvSpPr>
              <a:spLocks noChangeShapeType="1"/>
            </p:cNvSpPr>
            <p:nvPr/>
          </p:nvSpPr>
          <p:spPr bwMode="auto">
            <a:xfrm>
              <a:off x="3966" y="3082"/>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09" name="Text Box 25"/>
          <p:cNvSpPr txBox="1">
            <a:spLocks noChangeArrowheads="1"/>
          </p:cNvSpPr>
          <p:nvPr/>
        </p:nvSpPr>
        <p:spPr bwMode="auto">
          <a:xfrm>
            <a:off x="1474788" y="5948734"/>
            <a:ext cx="69119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(a) </a:t>
            </a:r>
            <a:r>
              <a:rPr lang="en-US" altLang="zh-CN" sz="2000" b="1" i="1">
                <a:latin typeface="Times New Roman" pitchFamily="18" charset="0"/>
              </a:rPr>
              <a:t>k</a:t>
            </a:r>
            <a:r>
              <a:rPr lang="en-US" altLang="zh-CN" sz="2000" b="1">
                <a:latin typeface="Times New Roman" pitchFamily="18" charset="0"/>
              </a:rPr>
              <a:t>=2</a:t>
            </a:r>
            <a:r>
              <a:rPr lang="zh-CN" altLang="en-US" sz="2000" b="1">
                <a:latin typeface="Times New Roman" pitchFamily="18" charset="0"/>
              </a:rPr>
              <a:t>时的一种棋盘               </a:t>
            </a:r>
            <a:r>
              <a:rPr lang="en-US" altLang="zh-CN" sz="2000" b="1">
                <a:latin typeface="Times New Roman" pitchFamily="18" charset="0"/>
              </a:rPr>
              <a:t>(b)  4</a:t>
            </a:r>
            <a:r>
              <a:rPr lang="zh-CN" altLang="en-US" sz="2000" b="1">
                <a:latin typeface="Times New Roman" pitchFamily="18" charset="0"/>
              </a:rPr>
              <a:t>种不同形状的</a:t>
            </a:r>
            <a:r>
              <a:rPr lang="en-US" altLang="zh-CN" sz="2000" b="1">
                <a:latin typeface="Times New Roman" pitchFamily="18" charset="0"/>
              </a:rPr>
              <a:t>L</a:t>
            </a:r>
            <a:r>
              <a:rPr lang="zh-CN" altLang="en-US" sz="2000" b="1">
                <a:latin typeface="Times New Roman" pitchFamily="18" charset="0"/>
              </a:rPr>
              <a:t>型骨牌</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124</a:t>
            </a:fld>
            <a:endParaRPr lang="en-US" altLang="zh-TW" dirty="0"/>
          </a:p>
        </p:txBody>
      </p:sp>
    </p:spTree>
    <p:extLst>
      <p:ext uri="{BB962C8B-B14F-4D97-AF65-F5344CB8AC3E}">
        <p14:creationId xmlns:p14="http://schemas.microsoft.com/office/powerpoint/2010/main" val="3870951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539750" y="908050"/>
            <a:ext cx="807720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pPr>
            <a:r>
              <a:rPr kumimoji="1" lang="en-US" altLang="zh-CN" sz="2400" b="1" dirty="0">
                <a:latin typeface="宋体" charset="-122"/>
              </a:rPr>
              <a:t>    </a:t>
            </a:r>
            <a:r>
              <a:rPr kumimoji="1" lang="zh-CN" altLang="en-US" sz="2400" b="1" dirty="0">
                <a:latin typeface="宋体" charset="-122"/>
              </a:rPr>
              <a:t>分治法求解棋盘覆盖问题的技巧在于</a:t>
            </a:r>
            <a:r>
              <a:rPr kumimoji="1" lang="zh-CN" altLang="en-US" sz="2400" b="1" dirty="0">
                <a:solidFill>
                  <a:schemeClr val="tx2"/>
                </a:solidFill>
                <a:latin typeface="宋体" charset="-122"/>
              </a:rPr>
              <a:t>划分棋盘</a:t>
            </a:r>
            <a:r>
              <a:rPr kumimoji="1" lang="zh-CN" altLang="en-US" sz="2400" b="1" dirty="0">
                <a:latin typeface="宋体" charset="-122"/>
              </a:rPr>
              <a:t>，使划分后的子棋盘的大小相同，并且每个子棋盘均包含一个特殊方格，从而将原问题分解为规模较小的棋盘覆盖问题。</a:t>
            </a:r>
          </a:p>
          <a:p>
            <a:pPr>
              <a:lnSpc>
                <a:spcPct val="125000"/>
              </a:lnSpc>
              <a:spcBef>
                <a:spcPct val="20000"/>
              </a:spcBef>
            </a:pPr>
            <a:r>
              <a:rPr kumimoji="1" lang="zh-CN" altLang="en-US" sz="2400" b="1" i="1" dirty="0">
                <a:latin typeface="Times New Roman" pitchFamily="18" charset="0"/>
              </a:rPr>
              <a:t>        </a:t>
            </a:r>
            <a:r>
              <a:rPr kumimoji="1" lang="en-US" altLang="zh-CN" sz="2400" b="1" i="1" dirty="0">
                <a:latin typeface="Times New Roman" pitchFamily="18" charset="0"/>
              </a:rPr>
              <a:t>k</a:t>
            </a:r>
            <a:r>
              <a:rPr kumimoji="1" lang="en-US" altLang="zh-CN" sz="2400" b="1" dirty="0">
                <a:latin typeface="Times New Roman" pitchFamily="18" charset="0"/>
              </a:rPr>
              <a:t>&gt;0</a:t>
            </a:r>
            <a:r>
              <a:rPr kumimoji="1" lang="zh-CN" altLang="en-US" sz="2400" b="1" dirty="0">
                <a:latin typeface="宋体" charset="-122"/>
              </a:rPr>
              <a:t>时，可将</a:t>
            </a:r>
            <a:r>
              <a:rPr kumimoji="1" lang="en-US" altLang="zh-CN" sz="2400" b="1" dirty="0">
                <a:solidFill>
                  <a:schemeClr val="tx2"/>
                </a:solidFill>
                <a:latin typeface="Times New Roman" pitchFamily="18" charset="0"/>
              </a:rPr>
              <a:t>2</a:t>
            </a:r>
            <a:r>
              <a:rPr kumimoji="1" lang="en-US" altLang="zh-CN" sz="2400" b="1" i="1" baseline="30000" dirty="0">
                <a:solidFill>
                  <a:schemeClr val="tx2"/>
                </a:solidFill>
                <a:latin typeface="Times New Roman" pitchFamily="18" charset="0"/>
              </a:rPr>
              <a:t>k</a:t>
            </a:r>
            <a:r>
              <a:rPr kumimoji="1" lang="en-US" altLang="zh-CN" sz="2400" b="1" dirty="0">
                <a:solidFill>
                  <a:schemeClr val="tx2"/>
                </a:solidFill>
                <a:latin typeface="宋体" charset="-122"/>
              </a:rPr>
              <a:t>×</a:t>
            </a:r>
            <a:r>
              <a:rPr kumimoji="1" lang="en-US" altLang="zh-CN" sz="2400" b="1" dirty="0">
                <a:solidFill>
                  <a:schemeClr val="tx2"/>
                </a:solidFill>
                <a:latin typeface="Times New Roman" pitchFamily="18" charset="0"/>
              </a:rPr>
              <a:t>2</a:t>
            </a:r>
            <a:r>
              <a:rPr kumimoji="1" lang="en-US" altLang="zh-CN" sz="2400" b="1" i="1" baseline="30000" dirty="0">
                <a:solidFill>
                  <a:schemeClr val="tx2"/>
                </a:solidFill>
                <a:latin typeface="Times New Roman" pitchFamily="18" charset="0"/>
              </a:rPr>
              <a:t>k</a:t>
            </a:r>
            <a:r>
              <a:rPr kumimoji="1" lang="zh-CN" altLang="en-US" sz="2400" b="1" dirty="0">
                <a:latin typeface="宋体" charset="-122"/>
              </a:rPr>
              <a:t>的棋盘</a:t>
            </a:r>
            <a:r>
              <a:rPr kumimoji="1" lang="zh-CN" altLang="en-US" sz="2400" b="1" dirty="0">
                <a:solidFill>
                  <a:schemeClr val="tx2"/>
                </a:solidFill>
                <a:latin typeface="宋体" charset="-122"/>
              </a:rPr>
              <a:t>划分为</a:t>
            </a:r>
            <a:r>
              <a:rPr kumimoji="1" lang="en-US" altLang="zh-CN" sz="2400" b="1" dirty="0">
                <a:solidFill>
                  <a:schemeClr val="tx2"/>
                </a:solidFill>
                <a:latin typeface="Times New Roman" pitchFamily="18" charset="0"/>
              </a:rPr>
              <a:t>4</a:t>
            </a:r>
            <a:r>
              <a:rPr kumimoji="1" lang="zh-CN" altLang="en-US" sz="2400" b="1" dirty="0">
                <a:solidFill>
                  <a:schemeClr val="tx2"/>
                </a:solidFill>
                <a:latin typeface="宋体" charset="-122"/>
              </a:rPr>
              <a:t>个</a:t>
            </a:r>
            <a:r>
              <a:rPr kumimoji="1" lang="en-US" altLang="zh-CN" sz="2400" b="1" dirty="0">
                <a:solidFill>
                  <a:schemeClr val="tx2"/>
                </a:solidFill>
                <a:latin typeface="Times New Roman" pitchFamily="18" charset="0"/>
              </a:rPr>
              <a:t>2</a:t>
            </a:r>
            <a:r>
              <a:rPr kumimoji="1" lang="en-US" altLang="zh-CN" sz="2400" b="1" i="1" baseline="30000" dirty="0">
                <a:solidFill>
                  <a:schemeClr val="tx2"/>
                </a:solidFill>
                <a:latin typeface="Times New Roman" pitchFamily="18" charset="0"/>
              </a:rPr>
              <a:t>k</a:t>
            </a:r>
            <a:r>
              <a:rPr kumimoji="1" lang="en-US" altLang="zh-CN" sz="2400" b="1" baseline="30000" dirty="0">
                <a:solidFill>
                  <a:schemeClr val="tx2"/>
                </a:solidFill>
                <a:latin typeface="Times New Roman" pitchFamily="18" charset="0"/>
              </a:rPr>
              <a:t>-1</a:t>
            </a:r>
            <a:r>
              <a:rPr kumimoji="1" lang="en-US" altLang="zh-CN" sz="2400" b="1" dirty="0">
                <a:solidFill>
                  <a:schemeClr val="tx2"/>
                </a:solidFill>
                <a:latin typeface="宋体" charset="-122"/>
              </a:rPr>
              <a:t>×</a:t>
            </a:r>
            <a:r>
              <a:rPr kumimoji="1" lang="en-US" altLang="zh-CN" sz="2400" b="1" dirty="0">
                <a:solidFill>
                  <a:schemeClr val="tx2"/>
                </a:solidFill>
                <a:latin typeface="Times New Roman" pitchFamily="18" charset="0"/>
              </a:rPr>
              <a:t>2</a:t>
            </a:r>
            <a:r>
              <a:rPr kumimoji="1" lang="en-US" altLang="zh-CN" sz="2400" b="1" i="1" baseline="30000" dirty="0">
                <a:solidFill>
                  <a:schemeClr val="tx2"/>
                </a:solidFill>
                <a:latin typeface="Times New Roman" pitchFamily="18" charset="0"/>
              </a:rPr>
              <a:t>k</a:t>
            </a:r>
            <a:r>
              <a:rPr kumimoji="1" lang="en-US" altLang="zh-CN" sz="2400" b="1" baseline="30000" dirty="0">
                <a:solidFill>
                  <a:schemeClr val="tx2"/>
                </a:solidFill>
                <a:latin typeface="Times New Roman" pitchFamily="18" charset="0"/>
              </a:rPr>
              <a:t>-1</a:t>
            </a:r>
            <a:r>
              <a:rPr kumimoji="1" lang="zh-CN" altLang="en-US" sz="2400" b="1" dirty="0">
                <a:latin typeface="宋体" charset="-122"/>
              </a:rPr>
              <a:t>的子棋盘，这样划分后，由于原棋盘只有一个特殊方格，所以，这</a:t>
            </a:r>
            <a:r>
              <a:rPr kumimoji="1" lang="en-US" altLang="zh-CN" sz="2400" b="1" dirty="0">
                <a:solidFill>
                  <a:schemeClr val="tx2"/>
                </a:solidFill>
                <a:latin typeface="Times New Roman" pitchFamily="18" charset="0"/>
              </a:rPr>
              <a:t>4</a:t>
            </a:r>
            <a:r>
              <a:rPr kumimoji="1" lang="zh-CN" altLang="en-US" sz="2400" b="1" dirty="0">
                <a:solidFill>
                  <a:schemeClr val="tx2"/>
                </a:solidFill>
                <a:latin typeface="宋体" charset="-122"/>
              </a:rPr>
              <a:t>个子棋盘中只有一个子棋盘包含该特殊方格</a:t>
            </a:r>
            <a:r>
              <a:rPr kumimoji="1" lang="zh-CN" altLang="en-US" sz="2400" b="1" dirty="0">
                <a:latin typeface="宋体" charset="-122"/>
              </a:rPr>
              <a:t>，其余</a:t>
            </a:r>
            <a:r>
              <a:rPr kumimoji="1" lang="en-US" altLang="zh-CN" sz="2400" b="1" dirty="0">
                <a:latin typeface="Times New Roman" pitchFamily="18" charset="0"/>
              </a:rPr>
              <a:t>3</a:t>
            </a:r>
            <a:r>
              <a:rPr kumimoji="1" lang="zh-CN" altLang="en-US" sz="2400" b="1" dirty="0">
                <a:latin typeface="宋体" charset="-122"/>
              </a:rPr>
              <a:t>个子棋盘中没有特殊方格。为了将这</a:t>
            </a:r>
            <a:r>
              <a:rPr kumimoji="1" lang="en-US" altLang="zh-CN" sz="2400" b="1" dirty="0">
                <a:latin typeface="Times New Roman" pitchFamily="18" charset="0"/>
              </a:rPr>
              <a:t>3</a:t>
            </a:r>
            <a:r>
              <a:rPr kumimoji="1" lang="zh-CN" altLang="en-US" sz="2400" b="1" dirty="0">
                <a:latin typeface="宋体" charset="-122"/>
              </a:rPr>
              <a:t>个没有特殊方格的子棋盘转化为特殊棋盘，以便采用递归方法求解，可以用一个</a:t>
            </a:r>
            <a:r>
              <a:rPr kumimoji="1" lang="en-US" altLang="zh-CN" sz="2400" b="1" dirty="0">
                <a:latin typeface="Times New Roman" pitchFamily="18" charset="0"/>
              </a:rPr>
              <a:t>L</a:t>
            </a:r>
            <a:r>
              <a:rPr kumimoji="1" lang="zh-CN" altLang="en-US" sz="2400" b="1" dirty="0">
                <a:latin typeface="宋体" charset="-122"/>
              </a:rPr>
              <a:t>型骨牌覆盖这</a:t>
            </a:r>
            <a:r>
              <a:rPr kumimoji="1" lang="en-US" altLang="zh-CN" sz="2400" b="1" dirty="0">
                <a:latin typeface="Times New Roman" pitchFamily="18" charset="0"/>
              </a:rPr>
              <a:t>3</a:t>
            </a:r>
            <a:r>
              <a:rPr kumimoji="1" lang="zh-CN" altLang="en-US" sz="2400" b="1" dirty="0">
                <a:latin typeface="宋体" charset="-122"/>
              </a:rPr>
              <a:t>个较小棋盘的会合处，从而将原问题转化为</a:t>
            </a:r>
            <a:r>
              <a:rPr kumimoji="1" lang="en-US" altLang="zh-CN" sz="2400" b="1" dirty="0">
                <a:solidFill>
                  <a:schemeClr val="tx2"/>
                </a:solidFill>
                <a:latin typeface="Times New Roman" pitchFamily="18" charset="0"/>
              </a:rPr>
              <a:t>4</a:t>
            </a:r>
            <a:r>
              <a:rPr kumimoji="1" lang="zh-CN" altLang="en-US" sz="2400" b="1" dirty="0">
                <a:solidFill>
                  <a:schemeClr val="tx2"/>
                </a:solidFill>
                <a:latin typeface="宋体" charset="-122"/>
              </a:rPr>
              <a:t>个较小规模的棋盘覆盖</a:t>
            </a:r>
            <a:r>
              <a:rPr kumimoji="1" lang="zh-CN" altLang="en-US" sz="2400" b="1" dirty="0">
                <a:latin typeface="宋体" charset="-122"/>
              </a:rPr>
              <a:t>问题。递归地使用这种划分策略，直至将棋盘分割为</a:t>
            </a:r>
            <a:r>
              <a:rPr kumimoji="1" lang="en-US" altLang="zh-CN" sz="2400" b="1" dirty="0">
                <a:latin typeface="Times New Roman" pitchFamily="18" charset="0"/>
              </a:rPr>
              <a:t>1</a:t>
            </a:r>
            <a:r>
              <a:rPr kumimoji="1" lang="en-US" altLang="zh-CN" sz="2400" b="1" dirty="0">
                <a:latin typeface="宋体" charset="-122"/>
              </a:rPr>
              <a:t>×</a:t>
            </a:r>
            <a:r>
              <a:rPr kumimoji="1" lang="en-US" altLang="zh-CN" sz="2400" b="1" dirty="0">
                <a:latin typeface="Times New Roman" pitchFamily="18" charset="0"/>
              </a:rPr>
              <a:t>1</a:t>
            </a:r>
            <a:r>
              <a:rPr kumimoji="1" lang="zh-CN" altLang="en-US" sz="2400" b="1" dirty="0">
                <a:latin typeface="宋体" charset="-122"/>
              </a:rPr>
              <a:t>的子棋盘。</a:t>
            </a:r>
          </a:p>
          <a:p>
            <a:pPr algn="just">
              <a:spcBef>
                <a:spcPct val="20000"/>
              </a:spcBef>
            </a:pPr>
            <a:r>
              <a:rPr kumimoji="1" lang="zh-CN" altLang="en-US" sz="2400" b="1" dirty="0">
                <a:latin typeface="Times New Roman" pitchFamily="18" charset="0"/>
              </a:rPr>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125</a:t>
            </a:fld>
            <a:endParaRPr lang="en-US" altLang="zh-TW" dirty="0"/>
          </a:p>
        </p:txBody>
      </p:sp>
    </p:spTree>
    <p:extLst>
      <p:ext uri="{BB962C8B-B14F-4D97-AF65-F5344CB8AC3E}">
        <p14:creationId xmlns:p14="http://schemas.microsoft.com/office/powerpoint/2010/main" val="188155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a:lstStyle/>
          <a:p>
            <a:endParaRPr lang="zh-CN" altLang="zh-CN"/>
          </a:p>
        </p:txBody>
      </p:sp>
      <p:grpSp>
        <p:nvGrpSpPr>
          <p:cNvPr id="114707" name="Group 19"/>
          <p:cNvGrpSpPr>
            <a:grpSpLocks/>
          </p:cNvGrpSpPr>
          <p:nvPr/>
        </p:nvGrpSpPr>
        <p:grpSpPr bwMode="auto">
          <a:xfrm>
            <a:off x="1187450" y="2205038"/>
            <a:ext cx="6437313" cy="2643187"/>
            <a:chOff x="639" y="2641"/>
            <a:chExt cx="2181" cy="866"/>
          </a:xfrm>
        </p:grpSpPr>
        <p:sp>
          <p:nvSpPr>
            <p:cNvPr id="114692" name="Rectangle 4"/>
            <p:cNvSpPr>
              <a:spLocks noChangeArrowheads="1"/>
            </p:cNvSpPr>
            <p:nvPr/>
          </p:nvSpPr>
          <p:spPr bwMode="auto">
            <a:xfrm>
              <a:off x="646" y="2641"/>
              <a:ext cx="940" cy="859"/>
            </a:xfrm>
            <a:prstGeom prst="rect">
              <a:avLst/>
            </a:prstGeom>
            <a:solidFill>
              <a:srgbClr val="FFFFFF"/>
            </a:solidFill>
            <a:ln w="9525">
              <a:solidFill>
                <a:srgbClr val="000000"/>
              </a:solidFill>
              <a:miter lim="800000"/>
              <a:headEnd/>
              <a:tailEnd/>
            </a:ln>
          </p:spPr>
          <p:txBody>
            <a:bodyPr/>
            <a:lstStyle/>
            <a:p>
              <a:endParaRPr lang="zh-CN" altLang="en-US"/>
            </a:p>
          </p:txBody>
        </p:sp>
        <p:sp>
          <p:nvSpPr>
            <p:cNvPr id="114693" name="Line 5"/>
            <p:cNvSpPr>
              <a:spLocks noChangeShapeType="1"/>
            </p:cNvSpPr>
            <p:nvPr/>
          </p:nvSpPr>
          <p:spPr bwMode="auto">
            <a:xfrm flipV="1">
              <a:off x="639" y="3052"/>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694" name="Line 6"/>
            <p:cNvSpPr>
              <a:spLocks noChangeShapeType="1"/>
            </p:cNvSpPr>
            <p:nvPr/>
          </p:nvSpPr>
          <p:spPr bwMode="auto">
            <a:xfrm>
              <a:off x="1116" y="2642"/>
              <a:ext cx="1" cy="8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695" name="Text Box 7"/>
            <p:cNvSpPr txBox="1">
              <a:spLocks noChangeArrowheads="1"/>
            </p:cNvSpPr>
            <p:nvPr/>
          </p:nvSpPr>
          <p:spPr bwMode="auto">
            <a:xfrm>
              <a:off x="1175" y="2779"/>
              <a:ext cx="368"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endParaRPr lang="en-US" altLang="zh-CN" sz="2000">
                <a:latin typeface="Times New Roman" pitchFamily="18" charset="0"/>
              </a:endParaRPr>
            </a:p>
          </p:txBody>
        </p:sp>
        <p:sp>
          <p:nvSpPr>
            <p:cNvPr id="114696" name="Text Box 8"/>
            <p:cNvSpPr txBox="1">
              <a:spLocks noChangeArrowheads="1"/>
            </p:cNvSpPr>
            <p:nvPr/>
          </p:nvSpPr>
          <p:spPr bwMode="auto">
            <a:xfrm>
              <a:off x="698" y="2779"/>
              <a:ext cx="378"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endParaRPr lang="en-US" altLang="zh-CN" sz="2000">
                <a:latin typeface="Times New Roman" pitchFamily="18" charset="0"/>
              </a:endParaRPr>
            </a:p>
          </p:txBody>
        </p:sp>
        <p:sp>
          <p:nvSpPr>
            <p:cNvPr id="114697" name="Text Box 9"/>
            <p:cNvSpPr txBox="1">
              <a:spLocks noChangeArrowheads="1"/>
            </p:cNvSpPr>
            <p:nvPr/>
          </p:nvSpPr>
          <p:spPr bwMode="auto">
            <a:xfrm>
              <a:off x="1159" y="3211"/>
              <a:ext cx="384"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endParaRPr lang="en-US" altLang="zh-CN" sz="2000">
                <a:latin typeface="Times New Roman" pitchFamily="18" charset="0"/>
              </a:endParaRPr>
            </a:p>
          </p:txBody>
        </p:sp>
        <p:sp>
          <p:nvSpPr>
            <p:cNvPr id="114698" name="Text Box 10"/>
            <p:cNvSpPr txBox="1">
              <a:spLocks noChangeArrowheads="1"/>
            </p:cNvSpPr>
            <p:nvPr/>
          </p:nvSpPr>
          <p:spPr bwMode="auto">
            <a:xfrm>
              <a:off x="698" y="3211"/>
              <a:ext cx="388"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r>
                <a:rPr lang="en-US" altLang="zh-CN" sz="2000">
                  <a:latin typeface="Times New Roman" pitchFamily="18" charset="0"/>
                </a:rPr>
                <a:t>×2</a:t>
              </a:r>
              <a:r>
                <a:rPr lang="en-US" altLang="zh-CN" sz="2000" i="1" baseline="30000">
                  <a:latin typeface="Times New Roman" pitchFamily="18" charset="0"/>
                </a:rPr>
                <a:t>k</a:t>
              </a:r>
              <a:r>
                <a:rPr lang="en-US" altLang="zh-CN" sz="2000" baseline="30000">
                  <a:latin typeface="Times New Roman" pitchFamily="18" charset="0"/>
                </a:rPr>
                <a:t>-1</a:t>
              </a:r>
              <a:endParaRPr lang="en-US" altLang="zh-CN" sz="2000">
                <a:latin typeface="Times New Roman" pitchFamily="18" charset="0"/>
              </a:endParaRPr>
            </a:p>
          </p:txBody>
        </p:sp>
        <p:sp>
          <p:nvSpPr>
            <p:cNvPr id="114699" name="Rectangle 11"/>
            <p:cNvSpPr>
              <a:spLocks noChangeArrowheads="1"/>
            </p:cNvSpPr>
            <p:nvPr/>
          </p:nvSpPr>
          <p:spPr bwMode="auto">
            <a:xfrm>
              <a:off x="1880" y="2647"/>
              <a:ext cx="940" cy="859"/>
            </a:xfrm>
            <a:prstGeom prst="rect">
              <a:avLst/>
            </a:prstGeom>
            <a:solidFill>
              <a:srgbClr val="FFFFFF"/>
            </a:solidFill>
            <a:ln w="9525">
              <a:solidFill>
                <a:srgbClr val="000000"/>
              </a:solidFill>
              <a:miter lim="800000"/>
              <a:headEnd/>
              <a:tailEnd/>
            </a:ln>
          </p:spPr>
          <p:txBody>
            <a:bodyPr/>
            <a:lstStyle/>
            <a:p>
              <a:endParaRPr lang="zh-CN" altLang="en-US"/>
            </a:p>
          </p:txBody>
        </p:sp>
        <p:sp>
          <p:nvSpPr>
            <p:cNvPr id="114700" name="Line 12"/>
            <p:cNvSpPr>
              <a:spLocks noChangeShapeType="1"/>
            </p:cNvSpPr>
            <p:nvPr/>
          </p:nvSpPr>
          <p:spPr bwMode="auto">
            <a:xfrm>
              <a:off x="2350" y="2648"/>
              <a:ext cx="1" cy="8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1" name="Text Box 13"/>
            <p:cNvSpPr txBox="1">
              <a:spLocks noChangeArrowheads="1"/>
            </p:cNvSpPr>
            <p:nvPr/>
          </p:nvSpPr>
          <p:spPr bwMode="auto">
            <a:xfrm>
              <a:off x="2046" y="2929"/>
              <a:ext cx="152" cy="13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a:latin typeface="Times New Roman" pitchFamily="18" charset="0"/>
              </a:endParaRPr>
            </a:p>
          </p:txBody>
        </p:sp>
        <p:sp>
          <p:nvSpPr>
            <p:cNvPr id="114702" name="Text Box 14"/>
            <p:cNvSpPr txBox="1">
              <a:spLocks noChangeArrowheads="1"/>
            </p:cNvSpPr>
            <p:nvPr/>
          </p:nvSpPr>
          <p:spPr bwMode="auto">
            <a:xfrm>
              <a:off x="2196" y="3074"/>
              <a:ext cx="153" cy="13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a:latin typeface="Times New Roman" pitchFamily="18" charset="0"/>
              </a:endParaRPr>
            </a:p>
          </p:txBody>
        </p:sp>
        <p:sp>
          <p:nvSpPr>
            <p:cNvPr id="114703" name="Text Box 15"/>
            <p:cNvSpPr txBox="1">
              <a:spLocks noChangeArrowheads="1"/>
            </p:cNvSpPr>
            <p:nvPr/>
          </p:nvSpPr>
          <p:spPr bwMode="auto">
            <a:xfrm>
              <a:off x="2357" y="3070"/>
              <a:ext cx="153" cy="13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a:latin typeface="Times New Roman" pitchFamily="18" charset="0"/>
              </a:endParaRPr>
            </a:p>
          </p:txBody>
        </p:sp>
        <p:sp>
          <p:nvSpPr>
            <p:cNvPr id="114704" name="Text Box 16"/>
            <p:cNvSpPr txBox="1">
              <a:spLocks noChangeArrowheads="1"/>
            </p:cNvSpPr>
            <p:nvPr/>
          </p:nvSpPr>
          <p:spPr bwMode="auto">
            <a:xfrm>
              <a:off x="2357" y="2928"/>
              <a:ext cx="153" cy="13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a:latin typeface="Times New Roman" pitchFamily="18" charset="0"/>
              </a:endParaRPr>
            </a:p>
          </p:txBody>
        </p:sp>
        <p:sp>
          <p:nvSpPr>
            <p:cNvPr id="114705" name="Text Box 17"/>
            <p:cNvSpPr txBox="1">
              <a:spLocks noChangeArrowheads="1"/>
            </p:cNvSpPr>
            <p:nvPr/>
          </p:nvSpPr>
          <p:spPr bwMode="auto">
            <a:xfrm>
              <a:off x="801" y="2911"/>
              <a:ext cx="153" cy="13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a:latin typeface="Times New Roman" pitchFamily="18" charset="0"/>
              </a:endParaRPr>
            </a:p>
          </p:txBody>
        </p:sp>
        <p:sp>
          <p:nvSpPr>
            <p:cNvPr id="114706" name="Line 18"/>
            <p:cNvSpPr>
              <a:spLocks noChangeShapeType="1"/>
            </p:cNvSpPr>
            <p:nvPr/>
          </p:nvSpPr>
          <p:spPr bwMode="auto">
            <a:xfrm flipV="1">
              <a:off x="1880" y="3072"/>
              <a:ext cx="9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08" name="Text Box 20"/>
          <p:cNvSpPr txBox="1">
            <a:spLocks noChangeArrowheads="1"/>
          </p:cNvSpPr>
          <p:nvPr/>
        </p:nvSpPr>
        <p:spPr bwMode="auto">
          <a:xfrm>
            <a:off x="1908175" y="5084763"/>
            <a:ext cx="57864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p>
            <a:pPr algn="just" eaLnBrk="0" hangingPunct="0"/>
            <a:r>
              <a:rPr lang="en-US" altLang="zh-CN" sz="2000" b="1">
                <a:latin typeface="Times New Roman" pitchFamily="18" charset="0"/>
              </a:rPr>
              <a:t>(a)</a:t>
            </a:r>
            <a:r>
              <a:rPr lang="zh-CN" altLang="en-US" sz="2000" b="1">
                <a:latin typeface="Times New Roman" pitchFamily="18" charset="0"/>
              </a:rPr>
              <a:t>棋盘分割                           </a:t>
            </a:r>
            <a:r>
              <a:rPr lang="en-US" altLang="zh-CN" sz="2000" b="1">
                <a:latin typeface="Times New Roman" pitchFamily="18" charset="0"/>
              </a:rPr>
              <a:t>(b) </a:t>
            </a:r>
            <a:r>
              <a:rPr lang="zh-CN" altLang="en-US" sz="2000" b="1">
                <a:latin typeface="Times New Roman" pitchFamily="18" charset="0"/>
              </a:rPr>
              <a:t>构造相同子问题</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126</a:t>
            </a:fld>
            <a:endParaRPr lang="en-US" altLang="zh-TW" dirty="0"/>
          </a:p>
        </p:txBody>
      </p:sp>
    </p:spTree>
    <p:extLst>
      <p:ext uri="{BB962C8B-B14F-4D97-AF65-F5344CB8AC3E}">
        <p14:creationId xmlns:p14="http://schemas.microsoft.com/office/powerpoint/2010/main" val="164297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39750" y="908050"/>
            <a:ext cx="8135938"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zh-CN" altLang="en-US" sz="2400" b="1">
                <a:latin typeface="Times New Roman" pitchFamily="18" charset="0"/>
              </a:rPr>
              <a:t>下面讨论棋盘覆盖问题中数据结构的设计。</a:t>
            </a:r>
          </a:p>
          <a:p>
            <a:pPr>
              <a:lnSpc>
                <a:spcPct val="110000"/>
              </a:lnSpc>
            </a:pPr>
            <a:r>
              <a:rPr kumimoji="1" lang="zh-CN" altLang="en-US" sz="2400" b="1">
                <a:latin typeface="Times New Roman" pitchFamily="18" charset="0"/>
              </a:rPr>
              <a:t>（</a:t>
            </a:r>
            <a:r>
              <a:rPr kumimoji="1" lang="en-US" altLang="zh-CN" sz="2400" b="1">
                <a:latin typeface="Times New Roman" pitchFamily="18" charset="0"/>
              </a:rPr>
              <a:t>1</a:t>
            </a:r>
            <a:r>
              <a:rPr kumimoji="1" lang="zh-CN" altLang="en-US" sz="2400" b="1">
                <a:latin typeface="Times New Roman" pitchFamily="18" charset="0"/>
              </a:rPr>
              <a:t>）棋盘：可以用一个二维数组</a:t>
            </a:r>
            <a:r>
              <a:rPr kumimoji="1" lang="en-US" altLang="zh-CN" sz="2400" b="1">
                <a:latin typeface="Times New Roman" pitchFamily="18" charset="0"/>
              </a:rPr>
              <a:t>board[size][size]</a:t>
            </a:r>
            <a:r>
              <a:rPr kumimoji="1" lang="zh-CN" altLang="en-US" sz="2400" b="1">
                <a:latin typeface="Times New Roman" pitchFamily="18" charset="0"/>
              </a:rPr>
              <a:t>表示一个棋盘，其中，</a:t>
            </a:r>
            <a:r>
              <a:rPr kumimoji="1" lang="en-US" altLang="zh-CN" sz="2400" b="1">
                <a:latin typeface="Times New Roman" pitchFamily="18" charset="0"/>
              </a:rPr>
              <a:t>size=2</a:t>
            </a:r>
            <a:r>
              <a:rPr kumimoji="1" lang="en-US" altLang="zh-CN" sz="2400" b="1" i="1" baseline="30000">
                <a:latin typeface="Times New Roman" pitchFamily="18" charset="0"/>
              </a:rPr>
              <a:t>k</a:t>
            </a:r>
            <a:r>
              <a:rPr kumimoji="1" lang="zh-CN" altLang="en-US" sz="2400" b="1">
                <a:latin typeface="Times New Roman" pitchFamily="18" charset="0"/>
              </a:rPr>
              <a:t>。为了在递归处理的过程中使用同一个棋盘，将数组</a:t>
            </a:r>
            <a:r>
              <a:rPr kumimoji="1" lang="en-US" altLang="zh-CN" sz="2400" b="1">
                <a:latin typeface="Times New Roman" pitchFamily="18" charset="0"/>
              </a:rPr>
              <a:t>board</a:t>
            </a:r>
            <a:r>
              <a:rPr kumimoji="1" lang="zh-CN" altLang="en-US" sz="2400" b="1">
                <a:latin typeface="Times New Roman" pitchFamily="18" charset="0"/>
              </a:rPr>
              <a:t>设为全局变量；</a:t>
            </a:r>
          </a:p>
          <a:p>
            <a:pPr>
              <a:lnSpc>
                <a:spcPct val="110000"/>
              </a:lnSpc>
              <a:spcBef>
                <a:spcPct val="20000"/>
              </a:spcBef>
            </a:pPr>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）子棋盘：整个棋盘用二维数组</a:t>
            </a:r>
            <a:r>
              <a:rPr kumimoji="1" lang="en-US" altLang="zh-CN" sz="2400" b="1">
                <a:latin typeface="Times New Roman" pitchFamily="18" charset="0"/>
              </a:rPr>
              <a:t>board[size][size]</a:t>
            </a:r>
            <a:r>
              <a:rPr kumimoji="1" lang="zh-CN" altLang="en-US" sz="2400" b="1">
                <a:latin typeface="Times New Roman" pitchFamily="18" charset="0"/>
              </a:rPr>
              <a:t>表示，其中的子棋盘由棋盘左上角的下标</a:t>
            </a:r>
            <a:r>
              <a:rPr kumimoji="1" lang="en-US" altLang="zh-CN" sz="2400" b="1">
                <a:latin typeface="Times New Roman" pitchFamily="18" charset="0"/>
              </a:rPr>
              <a:t>tr</a:t>
            </a:r>
            <a:r>
              <a:rPr kumimoji="1" lang="zh-CN" altLang="en-US" sz="2400" b="1">
                <a:latin typeface="Times New Roman" pitchFamily="18" charset="0"/>
              </a:rPr>
              <a:t>、</a:t>
            </a:r>
            <a:r>
              <a:rPr kumimoji="1" lang="en-US" altLang="zh-CN" sz="2400" b="1">
                <a:latin typeface="Times New Roman" pitchFamily="18" charset="0"/>
              </a:rPr>
              <a:t>tc</a:t>
            </a:r>
            <a:r>
              <a:rPr kumimoji="1" lang="zh-CN" altLang="en-US" sz="2400" b="1">
                <a:latin typeface="Times New Roman" pitchFamily="18" charset="0"/>
              </a:rPr>
              <a:t>和棋盘大小</a:t>
            </a:r>
            <a:r>
              <a:rPr kumimoji="1" lang="en-US" altLang="zh-CN" sz="2400" b="1">
                <a:latin typeface="Times New Roman" pitchFamily="18" charset="0"/>
              </a:rPr>
              <a:t>s</a:t>
            </a:r>
            <a:r>
              <a:rPr kumimoji="1" lang="zh-CN" altLang="en-US" sz="2400" b="1">
                <a:latin typeface="Times New Roman" pitchFamily="18" charset="0"/>
              </a:rPr>
              <a:t>表示；</a:t>
            </a:r>
          </a:p>
          <a:p>
            <a:pPr>
              <a:lnSpc>
                <a:spcPct val="110000"/>
              </a:lnSpc>
              <a:spcBef>
                <a:spcPct val="50000"/>
              </a:spcBef>
            </a:pPr>
            <a:r>
              <a:rPr kumimoji="1" lang="zh-CN" altLang="en-US" sz="2400" b="1">
                <a:latin typeface="Times New Roman" pitchFamily="18" charset="0"/>
              </a:rPr>
              <a:t>   （</a:t>
            </a:r>
            <a:r>
              <a:rPr kumimoji="1" lang="en-US" altLang="zh-CN" sz="2400" b="1">
                <a:latin typeface="Times New Roman" pitchFamily="18" charset="0"/>
              </a:rPr>
              <a:t>3</a:t>
            </a:r>
            <a:r>
              <a:rPr kumimoji="1" lang="zh-CN" altLang="en-US" sz="2400" b="1">
                <a:latin typeface="Times New Roman" pitchFamily="18" charset="0"/>
              </a:rPr>
              <a:t>）特殊方格：用</a:t>
            </a:r>
            <a:r>
              <a:rPr kumimoji="1" lang="en-US" altLang="zh-CN" sz="2400" b="1">
                <a:latin typeface="Times New Roman" pitchFamily="18" charset="0"/>
              </a:rPr>
              <a:t>board[dr][dc]</a:t>
            </a:r>
            <a:r>
              <a:rPr kumimoji="1" lang="zh-CN" altLang="en-US" sz="2400" b="1">
                <a:latin typeface="Times New Roman" pitchFamily="18" charset="0"/>
              </a:rPr>
              <a:t>表示特殊方格，</a:t>
            </a:r>
            <a:r>
              <a:rPr kumimoji="1" lang="en-US" altLang="zh-CN" sz="2400" b="1">
                <a:latin typeface="Times New Roman" pitchFamily="18" charset="0"/>
              </a:rPr>
              <a:t>dr</a:t>
            </a:r>
            <a:r>
              <a:rPr kumimoji="1" lang="zh-CN" altLang="en-US" sz="2400" b="1">
                <a:latin typeface="Times New Roman" pitchFamily="18" charset="0"/>
              </a:rPr>
              <a:t>和</a:t>
            </a:r>
            <a:r>
              <a:rPr kumimoji="1" lang="en-US" altLang="zh-CN" sz="2400" b="1">
                <a:latin typeface="Times New Roman" pitchFamily="18" charset="0"/>
              </a:rPr>
              <a:t>dc</a:t>
            </a:r>
            <a:r>
              <a:rPr kumimoji="1" lang="zh-CN" altLang="en-US" sz="2400" b="1">
                <a:latin typeface="Times New Roman" pitchFamily="18" charset="0"/>
              </a:rPr>
              <a:t>是该特殊方格在二维数组</a:t>
            </a:r>
            <a:r>
              <a:rPr kumimoji="1" lang="en-US" altLang="zh-CN" sz="2400" b="1">
                <a:latin typeface="Times New Roman" pitchFamily="18" charset="0"/>
              </a:rPr>
              <a:t>board</a:t>
            </a:r>
            <a:r>
              <a:rPr kumimoji="1" lang="zh-CN" altLang="en-US" sz="2400" b="1">
                <a:latin typeface="Times New Roman" pitchFamily="18" charset="0"/>
              </a:rPr>
              <a:t>中的下标</a:t>
            </a:r>
            <a:r>
              <a:rPr kumimoji="1" lang="en-US" altLang="zh-CN" sz="2400" b="1">
                <a:latin typeface="Times New Roman" pitchFamily="18" charset="0"/>
              </a:rPr>
              <a:t>;</a:t>
            </a:r>
          </a:p>
          <a:p>
            <a:pPr>
              <a:lnSpc>
                <a:spcPct val="110000"/>
              </a:lnSpc>
              <a:spcBef>
                <a:spcPct val="50000"/>
              </a:spcBef>
            </a:pPr>
            <a:r>
              <a:rPr kumimoji="1" lang="en-US" altLang="zh-CN" sz="2400" b="1">
                <a:latin typeface="Times New Roman" pitchFamily="18" charset="0"/>
              </a:rPr>
              <a:t>  </a:t>
            </a:r>
            <a:r>
              <a:rPr kumimoji="1" lang="zh-CN" altLang="en-US" sz="2400" b="1">
                <a:latin typeface="Times New Roman" pitchFamily="18" charset="0"/>
              </a:rPr>
              <a:t>（</a:t>
            </a:r>
            <a:r>
              <a:rPr kumimoji="1" lang="en-US" altLang="zh-CN" sz="2400" b="1">
                <a:latin typeface="Times New Roman" pitchFamily="18" charset="0"/>
              </a:rPr>
              <a:t>4</a:t>
            </a:r>
            <a:r>
              <a:rPr kumimoji="1" lang="zh-CN" altLang="en-US" sz="2400" b="1">
                <a:latin typeface="Times New Roman" pitchFamily="18" charset="0"/>
              </a:rPr>
              <a:t>） </a:t>
            </a:r>
            <a:r>
              <a:rPr kumimoji="1" lang="en-US" altLang="zh-CN" sz="2400" b="1">
                <a:latin typeface="Times New Roman" pitchFamily="18" charset="0"/>
              </a:rPr>
              <a:t>L</a:t>
            </a:r>
            <a:r>
              <a:rPr kumimoji="1" lang="zh-CN" altLang="en-US" sz="2400" b="1">
                <a:latin typeface="Times New Roman" pitchFamily="18" charset="0"/>
              </a:rPr>
              <a:t>型骨牌：一个</a:t>
            </a:r>
            <a:r>
              <a:rPr kumimoji="1" lang="en-US" altLang="zh-CN" sz="2400" b="1">
                <a:latin typeface="Times New Roman" pitchFamily="18" charset="0"/>
              </a:rPr>
              <a:t>2</a:t>
            </a:r>
            <a:r>
              <a:rPr kumimoji="1" lang="en-US" altLang="zh-CN" sz="2400" b="1" i="1" baseline="30000">
                <a:latin typeface="Times New Roman" pitchFamily="18" charset="0"/>
              </a:rPr>
              <a:t>k</a:t>
            </a:r>
            <a:r>
              <a:rPr kumimoji="1" lang="en-US" altLang="zh-CN" sz="2400" b="1">
                <a:latin typeface="Times New Roman" pitchFamily="18" charset="0"/>
              </a:rPr>
              <a:t>×2</a:t>
            </a:r>
            <a:r>
              <a:rPr kumimoji="1" lang="en-US" altLang="zh-CN" sz="2400" b="1" i="1" baseline="30000">
                <a:latin typeface="Times New Roman" pitchFamily="18" charset="0"/>
              </a:rPr>
              <a:t>k</a:t>
            </a:r>
            <a:r>
              <a:rPr kumimoji="1" lang="zh-CN" altLang="en-US" sz="2400" b="1">
                <a:latin typeface="Times New Roman" pitchFamily="18" charset="0"/>
              </a:rPr>
              <a:t>的棋盘中有一个特殊方格，所以，用到</a:t>
            </a:r>
            <a:r>
              <a:rPr kumimoji="1" lang="en-US" altLang="zh-CN" sz="2400" b="1">
                <a:latin typeface="Times New Roman" pitchFamily="18" charset="0"/>
              </a:rPr>
              <a:t>L</a:t>
            </a:r>
            <a:r>
              <a:rPr kumimoji="1" lang="zh-CN" altLang="en-US" sz="2400" b="1">
                <a:latin typeface="Times New Roman" pitchFamily="18" charset="0"/>
              </a:rPr>
              <a:t>型骨牌的个数为</a:t>
            </a:r>
            <a:r>
              <a:rPr kumimoji="1" lang="en-US" altLang="zh-CN" sz="2400" b="1">
                <a:latin typeface="Times New Roman" pitchFamily="18" charset="0"/>
              </a:rPr>
              <a:t>(4</a:t>
            </a:r>
            <a:r>
              <a:rPr kumimoji="1" lang="en-US" altLang="zh-CN" sz="2400" b="1" i="1" baseline="30000">
                <a:latin typeface="Times New Roman" pitchFamily="18" charset="0"/>
              </a:rPr>
              <a:t>k</a:t>
            </a:r>
            <a:r>
              <a:rPr kumimoji="1" lang="en-US" altLang="zh-CN" sz="2400" b="1">
                <a:latin typeface="Times New Roman" pitchFamily="18" charset="0"/>
                <a:cs typeface="Times New Roman" pitchFamily="18" charset="0"/>
              </a:rPr>
              <a:t>-</a:t>
            </a:r>
            <a:r>
              <a:rPr kumimoji="1" lang="en-US" altLang="zh-CN" sz="2400" b="1">
                <a:latin typeface="Times New Roman" pitchFamily="18" charset="0"/>
              </a:rPr>
              <a:t>1)</a:t>
            </a:r>
            <a:r>
              <a:rPr kumimoji="1" lang="en-US" altLang="zh-CN" sz="2400" b="1">
                <a:latin typeface="Times New Roman" pitchFamily="18" charset="0"/>
                <a:cs typeface="Times New Roman" pitchFamily="18" charset="0"/>
              </a:rPr>
              <a:t>/</a:t>
            </a:r>
            <a:r>
              <a:rPr kumimoji="1" lang="en-US" altLang="zh-CN" sz="2400" b="1">
                <a:latin typeface="Times New Roman" pitchFamily="18" charset="0"/>
              </a:rPr>
              <a:t>3</a:t>
            </a:r>
            <a:r>
              <a:rPr kumimoji="1" lang="zh-CN" altLang="en-US" sz="2400" b="1">
                <a:latin typeface="Times New Roman" pitchFamily="18" charset="0"/>
              </a:rPr>
              <a:t>，将所有</a:t>
            </a:r>
            <a:r>
              <a:rPr kumimoji="1" lang="en-US" altLang="zh-CN" sz="2400" b="1">
                <a:latin typeface="Times New Roman" pitchFamily="18" charset="0"/>
              </a:rPr>
              <a:t>L</a:t>
            </a:r>
            <a:r>
              <a:rPr kumimoji="1" lang="zh-CN" altLang="en-US" sz="2400" b="1">
                <a:latin typeface="Times New Roman" pitchFamily="18" charset="0"/>
              </a:rPr>
              <a:t>型骨牌从</a:t>
            </a:r>
            <a:r>
              <a:rPr kumimoji="1" lang="en-US" altLang="zh-CN" sz="2400" b="1">
                <a:latin typeface="Times New Roman" pitchFamily="18" charset="0"/>
              </a:rPr>
              <a:t>1</a:t>
            </a:r>
            <a:r>
              <a:rPr kumimoji="1" lang="zh-CN" altLang="en-US" sz="2400" b="1">
                <a:latin typeface="Times New Roman" pitchFamily="18" charset="0"/>
              </a:rPr>
              <a:t>开始连续编号，用一个全局变量</a:t>
            </a:r>
            <a:r>
              <a:rPr kumimoji="1" lang="en-US" altLang="zh-CN" sz="2400" b="1">
                <a:latin typeface="Times New Roman" pitchFamily="18" charset="0"/>
              </a:rPr>
              <a:t>t</a:t>
            </a:r>
            <a:r>
              <a:rPr kumimoji="1" lang="zh-CN" altLang="en-US" sz="2400" b="1">
                <a:latin typeface="Times New Roman" pitchFamily="18" charset="0"/>
              </a:rPr>
              <a:t>表示。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127</a:t>
            </a:fld>
            <a:endParaRPr lang="en-US" altLang="zh-TW" dirty="0"/>
          </a:p>
        </p:txBody>
      </p:sp>
    </p:spTree>
    <p:extLst>
      <p:ext uri="{BB962C8B-B14F-4D97-AF65-F5344CB8AC3E}">
        <p14:creationId xmlns:p14="http://schemas.microsoft.com/office/powerpoint/2010/main" val="124917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Rot="1" noChangeArrowheads="1"/>
          </p:cNvSpPr>
          <p:nvPr>
            <p:ph type="title"/>
          </p:nvPr>
        </p:nvSpPr>
        <p:spPr/>
        <p:txBody>
          <a:bodyPr/>
          <a:lstStyle/>
          <a:p>
            <a:endParaRPr lang="zh-CN" altLang="zh-CN"/>
          </a:p>
        </p:txBody>
      </p:sp>
      <p:grpSp>
        <p:nvGrpSpPr>
          <p:cNvPr id="115728" name="Group 16"/>
          <p:cNvGrpSpPr>
            <a:grpSpLocks/>
          </p:cNvGrpSpPr>
          <p:nvPr/>
        </p:nvGrpSpPr>
        <p:grpSpPr bwMode="auto">
          <a:xfrm>
            <a:off x="2771775" y="2133600"/>
            <a:ext cx="3833813" cy="3386138"/>
            <a:chOff x="1746" y="1344"/>
            <a:chExt cx="2415" cy="2133"/>
          </a:xfrm>
        </p:grpSpPr>
        <p:grpSp>
          <p:nvGrpSpPr>
            <p:cNvPr id="115726" name="Group 14"/>
            <p:cNvGrpSpPr>
              <a:grpSpLocks/>
            </p:cNvGrpSpPr>
            <p:nvPr/>
          </p:nvGrpSpPr>
          <p:grpSpPr bwMode="auto">
            <a:xfrm>
              <a:off x="1746" y="1344"/>
              <a:ext cx="2415" cy="1587"/>
              <a:chOff x="1746" y="1344"/>
              <a:chExt cx="2415" cy="1587"/>
            </a:xfrm>
          </p:grpSpPr>
          <p:grpSp>
            <p:nvGrpSpPr>
              <p:cNvPr id="115725" name="Group 13"/>
              <p:cNvGrpSpPr>
                <a:grpSpLocks/>
              </p:cNvGrpSpPr>
              <p:nvPr/>
            </p:nvGrpSpPr>
            <p:grpSpPr bwMode="auto">
              <a:xfrm>
                <a:off x="1746" y="1344"/>
                <a:ext cx="2035" cy="1587"/>
                <a:chOff x="1746" y="1344"/>
                <a:chExt cx="2035" cy="1451"/>
              </a:xfrm>
            </p:grpSpPr>
            <p:sp>
              <p:nvSpPr>
                <p:cNvPr id="115716" name="Rectangle 4"/>
                <p:cNvSpPr>
                  <a:spLocks noChangeArrowheads="1"/>
                </p:cNvSpPr>
                <p:nvPr/>
              </p:nvSpPr>
              <p:spPr bwMode="auto">
                <a:xfrm>
                  <a:off x="1952" y="1549"/>
                  <a:ext cx="1489" cy="12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17" name="Text Box 5"/>
                <p:cNvSpPr txBox="1">
                  <a:spLocks noChangeArrowheads="1"/>
                </p:cNvSpPr>
                <p:nvPr/>
              </p:nvSpPr>
              <p:spPr bwMode="auto">
                <a:xfrm>
                  <a:off x="2223" y="1981"/>
                  <a:ext cx="242" cy="20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endParaRPr lang="zh-CN" altLang="zh-CN" sz="2000" b="1">
                    <a:latin typeface="Times New Roman" pitchFamily="18" charset="0"/>
                  </a:endParaRPr>
                </a:p>
              </p:txBody>
            </p:sp>
            <p:sp>
              <p:nvSpPr>
                <p:cNvPr id="115718" name="AutoShape 6"/>
                <p:cNvSpPr>
                  <a:spLocks/>
                </p:cNvSpPr>
                <p:nvPr/>
              </p:nvSpPr>
              <p:spPr bwMode="auto">
                <a:xfrm rot="10800000">
                  <a:off x="3594" y="1549"/>
                  <a:ext cx="187" cy="1246"/>
                </a:xfrm>
                <a:prstGeom prst="leftBrace">
                  <a:avLst>
                    <a:gd name="adj1" fmla="val 55526"/>
                    <a:gd name="adj2" fmla="val 50519"/>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19" name="Text Box 7"/>
                <p:cNvSpPr txBox="1">
                  <a:spLocks noChangeArrowheads="1"/>
                </p:cNvSpPr>
                <p:nvPr/>
              </p:nvSpPr>
              <p:spPr bwMode="auto">
                <a:xfrm>
                  <a:off x="2268" y="1795"/>
                  <a:ext cx="21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dc</a:t>
                  </a:r>
                </a:p>
              </p:txBody>
            </p:sp>
            <p:sp>
              <p:nvSpPr>
                <p:cNvPr id="115720" name="Text Box 8"/>
                <p:cNvSpPr txBox="1">
                  <a:spLocks noChangeArrowheads="1"/>
                </p:cNvSpPr>
                <p:nvPr/>
              </p:nvSpPr>
              <p:spPr bwMode="auto">
                <a:xfrm>
                  <a:off x="2039" y="1979"/>
                  <a:ext cx="21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dr</a:t>
                  </a:r>
                </a:p>
              </p:txBody>
            </p:sp>
            <p:sp>
              <p:nvSpPr>
                <p:cNvPr id="115721" name="Text Box 9"/>
                <p:cNvSpPr txBox="1">
                  <a:spLocks noChangeArrowheads="1"/>
                </p:cNvSpPr>
                <p:nvPr/>
              </p:nvSpPr>
              <p:spPr bwMode="auto">
                <a:xfrm>
                  <a:off x="1746" y="1555"/>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tr</a:t>
                  </a:r>
                </a:p>
              </p:txBody>
            </p:sp>
            <p:sp>
              <p:nvSpPr>
                <p:cNvPr id="115722" name="Text Box 10"/>
                <p:cNvSpPr txBox="1">
                  <a:spLocks noChangeArrowheads="1"/>
                </p:cNvSpPr>
                <p:nvPr/>
              </p:nvSpPr>
              <p:spPr bwMode="auto">
                <a:xfrm>
                  <a:off x="1985" y="1344"/>
                  <a:ext cx="21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tc</a:t>
                  </a:r>
                </a:p>
              </p:txBody>
            </p:sp>
          </p:grpSp>
          <p:sp>
            <p:nvSpPr>
              <p:cNvPr id="115724" name="Text Box 12"/>
              <p:cNvSpPr txBox="1">
                <a:spLocks noChangeArrowheads="1"/>
              </p:cNvSpPr>
              <p:nvPr/>
            </p:nvSpPr>
            <p:spPr bwMode="auto">
              <a:xfrm>
                <a:off x="3843" y="2125"/>
                <a:ext cx="31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latin typeface="Times New Roman" pitchFamily="18" charset="0"/>
                  </a:rPr>
                  <a:t>size</a:t>
                </a:r>
              </a:p>
            </p:txBody>
          </p:sp>
        </p:grpSp>
        <p:sp>
          <p:nvSpPr>
            <p:cNvPr id="115727" name="Text Box 15"/>
            <p:cNvSpPr txBox="1">
              <a:spLocks noChangeArrowheads="1"/>
            </p:cNvSpPr>
            <p:nvPr/>
          </p:nvSpPr>
          <p:spPr bwMode="auto">
            <a:xfrm>
              <a:off x="1791" y="3113"/>
              <a:ext cx="213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p>
              <a:pPr algn="just" eaLnBrk="0" hangingPunct="0"/>
              <a:r>
                <a:rPr kumimoji="1" lang="zh-CN" altLang="en-US" sz="2000" b="1"/>
                <a:t>棋盘覆盖问题中的数据结构</a:t>
              </a:r>
            </a:p>
          </p:txBody>
        </p:sp>
      </p:gr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128</a:t>
            </a:fld>
            <a:endParaRPr lang="en-US" altLang="zh-TW" dirty="0"/>
          </a:p>
        </p:txBody>
      </p:sp>
    </p:spTree>
    <p:extLst>
      <p:ext uri="{BB962C8B-B14F-4D97-AF65-F5344CB8AC3E}">
        <p14:creationId xmlns:p14="http://schemas.microsoft.com/office/powerpoint/2010/main" val="191343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658" name="Group 1026"/>
          <p:cNvGrpSpPr>
            <a:grpSpLocks/>
          </p:cNvGrpSpPr>
          <p:nvPr/>
        </p:nvGrpSpPr>
        <p:grpSpPr bwMode="auto">
          <a:xfrm>
            <a:off x="1042988" y="926316"/>
            <a:ext cx="7632700" cy="5703084"/>
            <a:chOff x="1499" y="5376"/>
            <a:chExt cx="7664" cy="8211"/>
          </a:xfrm>
        </p:grpSpPr>
        <p:sp>
          <p:nvSpPr>
            <p:cNvPr id="70659" name="Text Box 1027"/>
            <p:cNvSpPr txBox="1">
              <a:spLocks noChangeArrowheads="1"/>
            </p:cNvSpPr>
            <p:nvPr/>
          </p:nvSpPr>
          <p:spPr bwMode="auto">
            <a:xfrm>
              <a:off x="1509" y="5962"/>
              <a:ext cx="7654" cy="7625"/>
            </a:xfrm>
            <a:prstGeom prst="rect">
              <a:avLst/>
            </a:prstGeom>
            <a:noFill/>
            <a:ln w="9525">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tIns="18000" bIns="0"/>
            <a:lstStyle/>
            <a:p>
              <a:pPr algn="ctr" eaLnBrk="0" hangingPunct="0">
                <a:spcAft>
                  <a:spcPts val="775"/>
                </a:spcAft>
              </a:pPr>
              <a:r>
                <a:rPr lang="zh-CN" altLang="en-US" b="1" dirty="0" smtClean="0">
                  <a:latin typeface="Times New Roman" pitchFamily="18" charset="0"/>
                </a:rPr>
                <a:t>算法</a:t>
              </a:r>
              <a:r>
                <a:rPr lang="en-US" altLang="zh-CN" b="1" dirty="0" smtClean="0">
                  <a:latin typeface="Times New Roman" pitchFamily="18" charset="0"/>
                </a:rPr>
                <a:t>—</a:t>
              </a:r>
              <a:r>
                <a:rPr lang="zh-CN" altLang="en-US" b="1" dirty="0">
                  <a:latin typeface="Times New Roman" pitchFamily="18" charset="0"/>
                </a:rPr>
                <a:t>棋盘覆盖</a:t>
              </a:r>
            </a:p>
            <a:p>
              <a:pPr algn="just" eaLnBrk="0" hangingPunct="0"/>
              <a:r>
                <a:rPr lang="en-US" altLang="zh-CN" b="1" dirty="0">
                  <a:latin typeface="Times New Roman" pitchFamily="18" charset="0"/>
                </a:rPr>
                <a:t>void  </a:t>
              </a:r>
              <a:r>
                <a:rPr lang="en-US" altLang="zh-CN" b="1" dirty="0" err="1">
                  <a:latin typeface="Times New Roman" pitchFamily="18" charset="0"/>
                </a:rPr>
                <a:t>ChessBoard</a:t>
              </a:r>
              <a:r>
                <a:rPr lang="en-US" altLang="zh-CN" b="1" dirty="0">
                  <a:latin typeface="Times New Roman" pitchFamily="18" charset="0"/>
                </a:rPr>
                <a:t>(</a:t>
              </a:r>
              <a:r>
                <a:rPr lang="en-US" altLang="zh-CN" b="1" dirty="0" err="1">
                  <a:latin typeface="Times New Roman" pitchFamily="18" charset="0"/>
                </a:rPr>
                <a:t>int</a:t>
              </a:r>
              <a:r>
                <a:rPr lang="en-US" altLang="zh-CN" b="1" dirty="0">
                  <a:latin typeface="Times New Roman" pitchFamily="18" charset="0"/>
                </a:rPr>
                <a:t> </a:t>
              </a:r>
              <a:r>
                <a:rPr lang="en-US" altLang="zh-CN" b="1" dirty="0" err="1">
                  <a:latin typeface="Times New Roman" pitchFamily="18" charset="0"/>
                </a:rPr>
                <a:t>tr</a:t>
              </a:r>
              <a:r>
                <a:rPr lang="en-US" altLang="zh-CN" b="1" dirty="0">
                  <a:latin typeface="Times New Roman" pitchFamily="18" charset="0"/>
                </a:rPr>
                <a:t>, </a:t>
              </a:r>
              <a:r>
                <a:rPr lang="en-US" altLang="zh-CN" b="1" dirty="0" err="1">
                  <a:latin typeface="Times New Roman" pitchFamily="18" charset="0"/>
                </a:rPr>
                <a:t>int</a:t>
              </a:r>
              <a:r>
                <a:rPr lang="en-US" altLang="zh-CN" b="1" dirty="0">
                  <a:latin typeface="Times New Roman" pitchFamily="18" charset="0"/>
                </a:rPr>
                <a:t> </a:t>
              </a:r>
              <a:r>
                <a:rPr lang="en-US" altLang="zh-CN" b="1" dirty="0" err="1">
                  <a:latin typeface="Times New Roman" pitchFamily="18" charset="0"/>
                </a:rPr>
                <a:t>tc</a:t>
              </a:r>
              <a:r>
                <a:rPr lang="en-US" altLang="zh-CN" b="1" dirty="0">
                  <a:latin typeface="Times New Roman" pitchFamily="18" charset="0"/>
                </a:rPr>
                <a:t>, </a:t>
              </a:r>
              <a:r>
                <a:rPr lang="en-US" altLang="zh-CN" b="1" dirty="0" err="1">
                  <a:latin typeface="Times New Roman" pitchFamily="18" charset="0"/>
                </a:rPr>
                <a:t>int</a:t>
              </a:r>
              <a:r>
                <a:rPr lang="en-US" altLang="zh-CN" b="1" dirty="0">
                  <a:latin typeface="Times New Roman" pitchFamily="18" charset="0"/>
                </a:rPr>
                <a:t> </a:t>
              </a:r>
              <a:r>
                <a:rPr lang="en-US" altLang="zh-CN" b="1" dirty="0" err="1">
                  <a:latin typeface="Times New Roman" pitchFamily="18" charset="0"/>
                </a:rPr>
                <a:t>dr</a:t>
              </a:r>
              <a:r>
                <a:rPr lang="en-US" altLang="zh-CN" b="1" dirty="0">
                  <a:latin typeface="Times New Roman" pitchFamily="18" charset="0"/>
                </a:rPr>
                <a:t>, </a:t>
              </a:r>
              <a:r>
                <a:rPr lang="en-US" altLang="zh-CN" b="1" dirty="0" err="1">
                  <a:latin typeface="Times New Roman" pitchFamily="18" charset="0"/>
                </a:rPr>
                <a:t>int</a:t>
              </a:r>
              <a:r>
                <a:rPr lang="en-US" altLang="zh-CN" b="1" dirty="0">
                  <a:latin typeface="Times New Roman" pitchFamily="18" charset="0"/>
                </a:rPr>
                <a:t> dc, </a:t>
              </a:r>
              <a:r>
                <a:rPr lang="en-US" altLang="zh-CN" b="1" dirty="0" err="1">
                  <a:latin typeface="Times New Roman" pitchFamily="18" charset="0"/>
                </a:rPr>
                <a:t>int</a:t>
              </a:r>
              <a:r>
                <a:rPr lang="en-US" altLang="zh-CN" b="1" dirty="0">
                  <a:latin typeface="Times New Roman" pitchFamily="18" charset="0"/>
                </a:rPr>
                <a:t> size)</a:t>
              </a:r>
            </a:p>
            <a:p>
              <a:pPr algn="just" eaLnBrk="0" hangingPunct="0"/>
              <a:r>
                <a:rPr lang="en-US" altLang="zh-CN" b="1" dirty="0">
                  <a:latin typeface="Times New Roman" pitchFamily="18" charset="0"/>
                </a:rPr>
                <a:t>// </a:t>
              </a:r>
              <a:r>
                <a:rPr lang="en-US" altLang="zh-CN" b="1" dirty="0" err="1">
                  <a:latin typeface="Times New Roman" pitchFamily="18" charset="0"/>
                </a:rPr>
                <a:t>tr</a:t>
              </a:r>
              <a:r>
                <a:rPr lang="zh-CN" altLang="en-US" b="1" dirty="0">
                  <a:latin typeface="Times New Roman" pitchFamily="18" charset="0"/>
                </a:rPr>
                <a:t>和</a:t>
              </a:r>
              <a:r>
                <a:rPr lang="en-US" altLang="zh-CN" b="1" dirty="0" err="1">
                  <a:latin typeface="Times New Roman" pitchFamily="18" charset="0"/>
                </a:rPr>
                <a:t>tc</a:t>
              </a:r>
              <a:r>
                <a:rPr lang="zh-CN" altLang="en-US" b="1" dirty="0">
                  <a:latin typeface="Times New Roman" pitchFamily="18" charset="0"/>
                </a:rPr>
                <a:t>是棋盘左上角的下标，</a:t>
              </a:r>
              <a:r>
                <a:rPr lang="en-US" altLang="zh-CN" b="1" dirty="0" err="1">
                  <a:latin typeface="Times New Roman" pitchFamily="18" charset="0"/>
                </a:rPr>
                <a:t>dr</a:t>
              </a:r>
              <a:r>
                <a:rPr lang="zh-CN" altLang="en-US" b="1" dirty="0">
                  <a:latin typeface="Times New Roman" pitchFamily="18" charset="0"/>
                </a:rPr>
                <a:t>和</a:t>
              </a:r>
              <a:r>
                <a:rPr lang="en-US" altLang="zh-CN" b="1" dirty="0">
                  <a:latin typeface="Times New Roman" pitchFamily="18" charset="0"/>
                </a:rPr>
                <a:t>dc</a:t>
              </a:r>
              <a:r>
                <a:rPr lang="zh-CN" altLang="en-US" b="1" dirty="0">
                  <a:latin typeface="Times New Roman" pitchFamily="18" charset="0"/>
                </a:rPr>
                <a:t>是特殊方格的下标，</a:t>
              </a:r>
            </a:p>
            <a:p>
              <a:pPr algn="just" eaLnBrk="0" hangingPunct="0"/>
              <a:r>
                <a:rPr lang="en-US" altLang="zh-CN" b="1" dirty="0">
                  <a:latin typeface="Times New Roman" pitchFamily="18" charset="0"/>
                </a:rPr>
                <a:t>// size</a:t>
              </a:r>
              <a:r>
                <a:rPr lang="zh-CN" altLang="en-US" b="1" dirty="0">
                  <a:latin typeface="Times New Roman" pitchFamily="18" charset="0"/>
                </a:rPr>
                <a:t>是棋盘的大小，</a:t>
              </a:r>
              <a:r>
                <a:rPr lang="en-US" altLang="zh-CN" b="1" dirty="0">
                  <a:latin typeface="Times New Roman" pitchFamily="18" charset="0"/>
                </a:rPr>
                <a:t>t</a:t>
              </a:r>
              <a:r>
                <a:rPr lang="zh-CN" altLang="en-US" b="1" dirty="0">
                  <a:latin typeface="Times New Roman" pitchFamily="18" charset="0"/>
                </a:rPr>
                <a:t>已初始化为</a:t>
              </a:r>
              <a:r>
                <a:rPr lang="en-US" altLang="zh-CN" b="1" dirty="0">
                  <a:latin typeface="Times New Roman" pitchFamily="18" charset="0"/>
                </a:rPr>
                <a:t>0</a:t>
              </a:r>
            </a:p>
            <a:p>
              <a:pPr algn="just" eaLnBrk="0" hangingPunct="0"/>
              <a:r>
                <a:rPr lang="en-US" altLang="zh-CN" b="1" dirty="0">
                  <a:latin typeface="Times New Roman" pitchFamily="18" charset="0"/>
                </a:rPr>
                <a:t>{</a:t>
              </a:r>
            </a:p>
            <a:p>
              <a:pPr algn="just" eaLnBrk="0" hangingPunct="0"/>
              <a:r>
                <a:rPr lang="en-US" altLang="zh-CN" b="1" dirty="0">
                  <a:latin typeface="Times New Roman" pitchFamily="18" charset="0"/>
                </a:rPr>
                <a:t>      if (size = = 1) return;  //</a:t>
              </a:r>
              <a:r>
                <a:rPr lang="zh-CN" altLang="en-US" b="1" dirty="0">
                  <a:latin typeface="Times New Roman" pitchFamily="18" charset="0"/>
                </a:rPr>
                <a:t>棋盘只有一个方格且是特殊方格</a:t>
              </a:r>
            </a:p>
            <a:p>
              <a:pPr algn="just" eaLnBrk="0" hangingPunct="0"/>
              <a:r>
                <a:rPr lang="zh-CN" altLang="en-US" b="1" dirty="0">
                  <a:latin typeface="Times New Roman" pitchFamily="18" charset="0"/>
                </a:rPr>
                <a:t>      </a:t>
              </a:r>
              <a:r>
                <a:rPr lang="en-US" altLang="zh-CN" b="1" dirty="0">
                  <a:latin typeface="Times New Roman" pitchFamily="18" charset="0"/>
                </a:rPr>
                <a:t>t++;  // L</a:t>
              </a:r>
              <a:r>
                <a:rPr lang="zh-CN" altLang="en-US" b="1" dirty="0">
                  <a:latin typeface="Times New Roman" pitchFamily="18" charset="0"/>
                </a:rPr>
                <a:t>型骨牌号</a:t>
              </a:r>
            </a:p>
            <a:p>
              <a:pPr algn="just" eaLnBrk="0" hangingPunct="0"/>
              <a:r>
                <a:rPr lang="zh-CN" altLang="en-US" b="1" dirty="0">
                  <a:latin typeface="Times New Roman" pitchFamily="18" charset="0"/>
                </a:rPr>
                <a:t>      </a:t>
              </a:r>
              <a:r>
                <a:rPr lang="en-US" altLang="zh-CN" b="1" dirty="0">
                  <a:latin typeface="Times New Roman" pitchFamily="18" charset="0"/>
                </a:rPr>
                <a:t>s = size/2;  // </a:t>
              </a:r>
              <a:r>
                <a:rPr lang="zh-CN" altLang="en-US" b="1" dirty="0">
                  <a:latin typeface="Times New Roman" pitchFamily="18" charset="0"/>
                </a:rPr>
                <a:t>划分棋盘</a:t>
              </a:r>
            </a:p>
            <a:p>
              <a:pPr algn="just" eaLnBrk="0" hangingPunct="0"/>
              <a:r>
                <a:rPr lang="zh-CN" altLang="en-US" b="1" dirty="0">
                  <a:latin typeface="Times New Roman" pitchFamily="18" charset="0"/>
                </a:rPr>
                <a:t>      </a:t>
              </a:r>
              <a:r>
                <a:rPr lang="en-US" altLang="zh-CN" b="1" dirty="0">
                  <a:latin typeface="Times New Roman" pitchFamily="18" charset="0"/>
                </a:rPr>
                <a:t>// </a:t>
              </a:r>
              <a:r>
                <a:rPr lang="zh-CN" altLang="en-US" b="1" dirty="0">
                  <a:latin typeface="Times New Roman" pitchFamily="18" charset="0"/>
                </a:rPr>
                <a:t>覆盖左上角子棋盘</a:t>
              </a:r>
            </a:p>
            <a:p>
              <a:pPr algn="just" eaLnBrk="0" hangingPunct="0"/>
              <a:r>
                <a:rPr lang="zh-CN" altLang="en-US" b="1" dirty="0">
                  <a:latin typeface="Times New Roman" pitchFamily="18" charset="0"/>
                </a:rPr>
                <a:t>      </a:t>
              </a:r>
              <a:r>
                <a:rPr lang="en-US" altLang="zh-CN" b="1" dirty="0">
                  <a:latin typeface="Times New Roman" pitchFamily="18" charset="0"/>
                </a:rPr>
                <a:t>if (</a:t>
              </a:r>
              <a:r>
                <a:rPr lang="en-US" altLang="zh-CN" b="1" dirty="0" err="1">
                  <a:latin typeface="Times New Roman" pitchFamily="18" charset="0"/>
                </a:rPr>
                <a:t>dr</a:t>
              </a:r>
              <a:r>
                <a:rPr lang="en-US" altLang="zh-CN" b="1" dirty="0">
                  <a:latin typeface="Times New Roman" pitchFamily="18" charset="0"/>
                </a:rPr>
                <a:t> &lt; </a:t>
              </a:r>
              <a:r>
                <a:rPr lang="en-US" altLang="zh-CN" b="1" dirty="0" err="1">
                  <a:latin typeface="Times New Roman" pitchFamily="18" charset="0"/>
                </a:rPr>
                <a:t>tr</a:t>
              </a:r>
              <a:r>
                <a:rPr lang="en-US" altLang="zh-CN" b="1" dirty="0">
                  <a:latin typeface="Times New Roman" pitchFamily="18" charset="0"/>
                </a:rPr>
                <a:t> + s &amp;&amp; dc &lt; </a:t>
              </a:r>
              <a:r>
                <a:rPr lang="en-US" altLang="zh-CN" b="1" dirty="0" err="1">
                  <a:latin typeface="Times New Roman" pitchFamily="18" charset="0"/>
                </a:rPr>
                <a:t>tc</a:t>
              </a:r>
              <a:r>
                <a:rPr lang="en-US" altLang="zh-CN" b="1" dirty="0">
                  <a:latin typeface="Times New Roman" pitchFamily="18" charset="0"/>
                </a:rPr>
                <a:t> + s)   // </a:t>
              </a:r>
              <a:r>
                <a:rPr lang="zh-CN" altLang="en-US" b="1" dirty="0">
                  <a:latin typeface="Times New Roman" pitchFamily="18" charset="0"/>
                </a:rPr>
                <a:t>特殊方格在左上角子棋盘中</a:t>
              </a:r>
            </a:p>
            <a:p>
              <a:pPr algn="just" eaLnBrk="0" hangingPunct="0"/>
              <a:r>
                <a:rPr lang="zh-CN" altLang="en-US" b="1" dirty="0">
                  <a:latin typeface="Times New Roman" pitchFamily="18" charset="0"/>
                </a:rPr>
                <a:t>         </a:t>
              </a:r>
              <a:r>
                <a:rPr lang="en-US" altLang="zh-CN" b="1" dirty="0" err="1">
                  <a:latin typeface="Times New Roman" pitchFamily="18" charset="0"/>
                </a:rPr>
                <a:t>ChessBoard</a:t>
              </a:r>
              <a:r>
                <a:rPr lang="en-US" altLang="zh-CN" b="1" dirty="0">
                  <a:latin typeface="Times New Roman" pitchFamily="18" charset="0"/>
                </a:rPr>
                <a:t>(</a:t>
              </a:r>
              <a:r>
                <a:rPr lang="en-US" altLang="zh-CN" b="1" dirty="0" err="1">
                  <a:latin typeface="Times New Roman" pitchFamily="18" charset="0"/>
                </a:rPr>
                <a:t>tr</a:t>
              </a:r>
              <a:r>
                <a:rPr lang="en-US" altLang="zh-CN" b="1" dirty="0">
                  <a:latin typeface="Times New Roman" pitchFamily="18" charset="0"/>
                </a:rPr>
                <a:t>, </a:t>
              </a:r>
              <a:r>
                <a:rPr lang="en-US" altLang="zh-CN" b="1" dirty="0" err="1">
                  <a:latin typeface="Times New Roman" pitchFamily="18" charset="0"/>
                </a:rPr>
                <a:t>tc</a:t>
              </a:r>
              <a:r>
                <a:rPr lang="en-US" altLang="zh-CN" b="1" dirty="0">
                  <a:latin typeface="Times New Roman" pitchFamily="18" charset="0"/>
                </a:rPr>
                <a:t>, </a:t>
              </a:r>
              <a:r>
                <a:rPr lang="en-US" altLang="zh-CN" b="1" dirty="0" err="1">
                  <a:latin typeface="Times New Roman" pitchFamily="18" charset="0"/>
                </a:rPr>
                <a:t>dr</a:t>
              </a:r>
              <a:r>
                <a:rPr lang="en-US" altLang="zh-CN" b="1" dirty="0">
                  <a:latin typeface="Times New Roman" pitchFamily="18" charset="0"/>
                </a:rPr>
                <a:t>, dc, s);          //</a:t>
              </a:r>
              <a:r>
                <a:rPr lang="zh-CN" altLang="en-US" b="1" dirty="0">
                  <a:latin typeface="Times New Roman" pitchFamily="18" charset="0"/>
                </a:rPr>
                <a:t>递归处理子棋盘</a:t>
              </a:r>
            </a:p>
            <a:p>
              <a:pPr algn="just" eaLnBrk="0" hangingPunct="0"/>
              <a:r>
                <a:rPr lang="zh-CN" altLang="en-US" b="1" dirty="0">
                  <a:latin typeface="Times New Roman" pitchFamily="18" charset="0"/>
                </a:rPr>
                <a:t>      </a:t>
              </a:r>
              <a:r>
                <a:rPr lang="en-US" altLang="zh-CN" b="1" dirty="0">
                  <a:latin typeface="Times New Roman" pitchFamily="18" charset="0"/>
                </a:rPr>
                <a:t>else{      // </a:t>
              </a:r>
              <a:r>
                <a:rPr lang="zh-CN" altLang="en-US" b="1" dirty="0">
                  <a:latin typeface="Times New Roman" pitchFamily="18" charset="0"/>
                </a:rPr>
                <a:t>用 </a:t>
              </a:r>
              <a:r>
                <a:rPr lang="en-US" altLang="zh-CN" b="1" dirty="0">
                  <a:latin typeface="Times New Roman" pitchFamily="18" charset="0"/>
                </a:rPr>
                <a:t>t </a:t>
              </a:r>
              <a:r>
                <a:rPr lang="zh-CN" altLang="en-US" b="1" dirty="0">
                  <a:latin typeface="Times New Roman" pitchFamily="18" charset="0"/>
                </a:rPr>
                <a:t>号</a:t>
              </a:r>
              <a:r>
                <a:rPr lang="en-US" altLang="zh-CN" b="1" dirty="0">
                  <a:latin typeface="Times New Roman" pitchFamily="18" charset="0"/>
                </a:rPr>
                <a:t>L</a:t>
              </a:r>
              <a:r>
                <a:rPr lang="zh-CN" altLang="en-US" b="1" dirty="0">
                  <a:latin typeface="Times New Roman" pitchFamily="18" charset="0"/>
                </a:rPr>
                <a:t>型骨牌覆盖右下角，再递归处理子棋盘</a:t>
              </a:r>
            </a:p>
            <a:p>
              <a:pPr algn="just" eaLnBrk="0" hangingPunct="0"/>
              <a:r>
                <a:rPr lang="zh-CN" altLang="en-US" b="1" dirty="0">
                  <a:latin typeface="Times New Roman" pitchFamily="18" charset="0"/>
                </a:rPr>
                <a:t>        </a:t>
              </a:r>
              <a:r>
                <a:rPr lang="en-US" altLang="zh-CN" b="1" dirty="0">
                  <a:latin typeface="Times New Roman" pitchFamily="18" charset="0"/>
                </a:rPr>
                <a:t>board[</a:t>
              </a:r>
              <a:r>
                <a:rPr lang="en-US" altLang="zh-CN" b="1" dirty="0" err="1">
                  <a:latin typeface="Times New Roman" pitchFamily="18" charset="0"/>
                </a:rPr>
                <a:t>tr</a:t>
              </a:r>
              <a:r>
                <a:rPr lang="en-US" altLang="zh-CN" b="1" dirty="0">
                  <a:latin typeface="Times New Roman" pitchFamily="18" charset="0"/>
                </a:rPr>
                <a:t> + s </a:t>
              </a:r>
              <a:r>
                <a:rPr lang="en-US" altLang="zh-CN" b="1" dirty="0">
                  <a:latin typeface="宋体" charset="-122"/>
                </a:rPr>
                <a:t>-</a:t>
              </a:r>
              <a:r>
                <a:rPr lang="en-US" altLang="zh-CN" b="1" dirty="0">
                  <a:latin typeface="Times New Roman" pitchFamily="18" charset="0"/>
                </a:rPr>
                <a:t> 1][</a:t>
              </a:r>
              <a:r>
                <a:rPr lang="en-US" altLang="zh-CN" b="1" dirty="0" err="1">
                  <a:latin typeface="Times New Roman" pitchFamily="18" charset="0"/>
                </a:rPr>
                <a:t>tc</a:t>
              </a:r>
              <a:r>
                <a:rPr lang="en-US" altLang="zh-CN" b="1" dirty="0">
                  <a:latin typeface="Times New Roman" pitchFamily="18" charset="0"/>
                </a:rPr>
                <a:t> + s </a:t>
              </a:r>
              <a:r>
                <a:rPr lang="en-US" altLang="zh-CN" b="1" dirty="0">
                  <a:latin typeface="宋体" charset="-122"/>
                </a:rPr>
                <a:t>-</a:t>
              </a:r>
              <a:r>
                <a:rPr lang="en-US" altLang="zh-CN" b="1" dirty="0">
                  <a:latin typeface="Times New Roman" pitchFamily="18" charset="0"/>
                </a:rPr>
                <a:t> 1] = t;</a:t>
              </a:r>
            </a:p>
            <a:p>
              <a:pPr algn="just" eaLnBrk="0" hangingPunct="0"/>
              <a:r>
                <a:rPr lang="en-US" altLang="zh-CN" b="1" dirty="0">
                  <a:latin typeface="Times New Roman" pitchFamily="18" charset="0"/>
                </a:rPr>
                <a:t>        </a:t>
              </a:r>
              <a:r>
                <a:rPr lang="en-US" altLang="zh-CN" b="1" dirty="0" err="1">
                  <a:latin typeface="Times New Roman" pitchFamily="18" charset="0"/>
                </a:rPr>
                <a:t>ChessBoard</a:t>
              </a:r>
              <a:r>
                <a:rPr lang="en-US" altLang="zh-CN" b="1" dirty="0">
                  <a:latin typeface="Times New Roman" pitchFamily="18" charset="0"/>
                </a:rPr>
                <a:t>(</a:t>
              </a:r>
              <a:r>
                <a:rPr lang="en-US" altLang="zh-CN" b="1" dirty="0" err="1">
                  <a:latin typeface="Times New Roman" pitchFamily="18" charset="0"/>
                </a:rPr>
                <a:t>tr</a:t>
              </a:r>
              <a:r>
                <a:rPr lang="en-US" altLang="zh-CN" b="1" dirty="0">
                  <a:latin typeface="Times New Roman" pitchFamily="18" charset="0"/>
                </a:rPr>
                <a:t>, </a:t>
              </a:r>
              <a:r>
                <a:rPr lang="en-US" altLang="zh-CN" b="1" dirty="0" err="1">
                  <a:latin typeface="Times New Roman" pitchFamily="18" charset="0"/>
                </a:rPr>
                <a:t>tc</a:t>
              </a:r>
              <a:r>
                <a:rPr lang="en-US" altLang="zh-CN" b="1" dirty="0">
                  <a:latin typeface="Times New Roman" pitchFamily="18" charset="0"/>
                </a:rPr>
                <a:t>, tr+s</a:t>
              </a:r>
              <a:r>
                <a:rPr lang="en-US" altLang="zh-CN" b="1" dirty="0">
                  <a:latin typeface="宋体" charset="-122"/>
                </a:rPr>
                <a:t>-</a:t>
              </a:r>
              <a:r>
                <a:rPr lang="en-US" altLang="zh-CN" b="1" dirty="0">
                  <a:latin typeface="Times New Roman" pitchFamily="18" charset="0"/>
                </a:rPr>
                <a:t>1, tc+s</a:t>
              </a:r>
              <a:r>
                <a:rPr lang="en-US" altLang="zh-CN" b="1" dirty="0">
                  <a:latin typeface="宋体" charset="-122"/>
                </a:rPr>
                <a:t>-</a:t>
              </a:r>
              <a:r>
                <a:rPr lang="en-US" altLang="zh-CN" b="1" dirty="0">
                  <a:latin typeface="Times New Roman" pitchFamily="18" charset="0"/>
                </a:rPr>
                <a:t>1, s);</a:t>
              </a:r>
            </a:p>
            <a:p>
              <a:pPr algn="just" eaLnBrk="0" hangingPunct="0"/>
              <a:r>
                <a:rPr lang="en-US" altLang="zh-CN" b="1" dirty="0">
                  <a:latin typeface="Times New Roman" pitchFamily="18" charset="0"/>
                </a:rPr>
                <a:t>      }</a:t>
              </a:r>
            </a:p>
            <a:p>
              <a:pPr algn="just" eaLnBrk="0" hangingPunct="0"/>
              <a:r>
                <a:rPr lang="en-US" altLang="zh-CN" b="1" dirty="0">
                  <a:latin typeface="Times New Roman" pitchFamily="18" charset="0"/>
                </a:rPr>
                <a:t>      </a:t>
              </a:r>
            </a:p>
          </p:txBody>
        </p:sp>
        <p:grpSp>
          <p:nvGrpSpPr>
            <p:cNvPr id="70660" name="Group 1028"/>
            <p:cNvGrpSpPr>
              <a:grpSpLocks/>
            </p:cNvGrpSpPr>
            <p:nvPr/>
          </p:nvGrpSpPr>
          <p:grpSpPr bwMode="auto">
            <a:xfrm>
              <a:off x="1499" y="5376"/>
              <a:ext cx="550" cy="864"/>
              <a:chOff x="1519" y="3141"/>
              <a:chExt cx="550" cy="864"/>
            </a:xfrm>
          </p:grpSpPr>
          <p:sp>
            <p:nvSpPr>
              <p:cNvPr id="70661" name="AutoShape 1029"/>
              <p:cNvSpPr>
                <a:spLocks noChangeArrowheads="1"/>
              </p:cNvSpPr>
              <p:nvPr/>
            </p:nvSpPr>
            <p:spPr bwMode="auto">
              <a:xfrm rot="5400000">
                <a:off x="1362" y="3298"/>
                <a:ext cx="864" cy="550"/>
              </a:xfrm>
              <a:prstGeom prst="rtTriangle">
                <a:avLst/>
              </a:prstGeom>
              <a:noFill/>
              <a:ln w="9525">
                <a:solidFill>
                  <a:srgbClr val="000000"/>
                </a:solidFill>
                <a:prstDash val="lgDashDot"/>
                <a:miter lim="800000"/>
                <a:headEnd/>
                <a:tailEnd/>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70662" name="WordArt 1030"/>
              <p:cNvSpPr>
                <a:spLocks noChangeArrowheads="1" noChangeShapeType="1" noTextEdit="1"/>
              </p:cNvSpPr>
              <p:nvPr/>
            </p:nvSpPr>
            <p:spPr bwMode="auto">
              <a:xfrm rot="18000000">
                <a:off x="1454" y="3346"/>
                <a:ext cx="557" cy="167"/>
              </a:xfrm>
              <a:prstGeom prst="rect">
                <a:avLst/>
              </a:prstGeom>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14:hiddenEffects>
                </a:ext>
              </a:extLst>
            </p:spPr>
            <p:txBody>
              <a:bodyPr wrap="none" fromWordArt="1">
                <a:prstTxWarp prst="textCanDown">
                  <a:avLst>
                    <a:gd name="adj" fmla="val 2569"/>
                  </a:avLst>
                </a:prstTxWarp>
              </a:bodyPr>
              <a:lstStyle/>
              <a:p>
                <a:pPr algn="ctr"/>
                <a:r>
                  <a:rPr lang="en-US" altLang="zh-CN" sz="800" kern="10">
                    <a:ln w="9525">
                      <a:solidFill>
                        <a:srgbClr val="000000"/>
                      </a:solidFill>
                      <a:round/>
                      <a:headEnd/>
                      <a:tailEnd/>
                    </a:ln>
                    <a:noFill/>
                    <a:latin typeface="宋体"/>
                    <a:ea typeface="宋体"/>
                  </a:rPr>
                  <a:t>C++</a:t>
                </a:r>
                <a:r>
                  <a:rPr lang="zh-CN" altLang="en-US" sz="800" kern="10">
                    <a:ln w="9525">
                      <a:solidFill>
                        <a:srgbClr val="000000"/>
                      </a:solidFill>
                      <a:round/>
                      <a:headEnd/>
                      <a:tailEnd/>
                    </a:ln>
                    <a:noFill/>
                    <a:latin typeface="宋体"/>
                    <a:ea typeface="宋体"/>
                  </a:rPr>
                  <a:t>描述</a:t>
                </a:r>
              </a:p>
            </p:txBody>
          </p:sp>
        </p:grpSp>
      </p:gr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129</a:t>
            </a:fld>
            <a:endParaRPr lang="en-US" altLang="zh-TW" dirty="0"/>
          </a:p>
        </p:txBody>
      </p:sp>
    </p:spTree>
    <p:extLst>
      <p:ext uri="{BB962C8B-B14F-4D97-AF65-F5344CB8AC3E}">
        <p14:creationId xmlns:p14="http://schemas.microsoft.com/office/powerpoint/2010/main" val="386849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838200" y="1071546"/>
            <a:ext cx="7772400" cy="4114800"/>
          </a:xfrm>
        </p:spPr>
        <p:txBody>
          <a:bodyPr/>
          <a:lstStyle/>
          <a:p>
            <a:pPr>
              <a:lnSpc>
                <a:spcPct val="90000"/>
              </a:lnSpc>
            </a:pPr>
            <a:r>
              <a:rPr lang="en-US" altLang="zh-TW" sz="2800" dirty="0"/>
              <a:t>Time complexity:</a:t>
            </a:r>
          </a:p>
          <a:p>
            <a:pPr>
              <a:lnSpc>
                <a:spcPct val="90000"/>
              </a:lnSpc>
            </a:pPr>
            <a:endParaRPr lang="en-US" altLang="zh-TW" sz="2600" dirty="0"/>
          </a:p>
          <a:p>
            <a:pPr>
              <a:lnSpc>
                <a:spcPct val="90000"/>
              </a:lnSpc>
            </a:pPr>
            <a:endParaRPr lang="en-US" altLang="zh-TW" sz="2800" dirty="0"/>
          </a:p>
          <a:p>
            <a:pPr>
              <a:lnSpc>
                <a:spcPct val="90000"/>
              </a:lnSpc>
            </a:pPr>
            <a:r>
              <a:rPr lang="en-US" altLang="zh-TW" sz="2800" dirty="0"/>
              <a:t>Calculation of T(n):</a:t>
            </a:r>
          </a:p>
          <a:p>
            <a:pPr>
              <a:lnSpc>
                <a:spcPct val="90000"/>
              </a:lnSpc>
              <a:buFont typeface="Wingdings" pitchFamily="2" charset="2"/>
              <a:buNone/>
            </a:pPr>
            <a:r>
              <a:rPr lang="en-US" altLang="zh-TW" sz="2600" dirty="0"/>
              <a:t>    </a:t>
            </a:r>
            <a:r>
              <a:rPr lang="en-US" altLang="zh-TW" sz="2400" dirty="0"/>
              <a:t>Assume n = 2</a:t>
            </a:r>
            <a:r>
              <a:rPr lang="en-US" altLang="zh-TW" sz="2400" baseline="30000" dirty="0"/>
              <a:t>k</a:t>
            </a:r>
            <a:r>
              <a:rPr lang="en-US" altLang="zh-TW" sz="2400" dirty="0"/>
              <a:t>, </a:t>
            </a:r>
          </a:p>
          <a:p>
            <a:pPr>
              <a:lnSpc>
                <a:spcPct val="90000"/>
              </a:lnSpc>
              <a:buFont typeface="Wingdings" pitchFamily="2" charset="2"/>
              <a:buNone/>
            </a:pPr>
            <a:r>
              <a:rPr lang="en-US" altLang="zh-TW" sz="2400" dirty="0"/>
              <a:t>		  T(n)	= 2T(n/2)+1</a:t>
            </a:r>
          </a:p>
          <a:p>
            <a:pPr>
              <a:lnSpc>
                <a:spcPct val="90000"/>
              </a:lnSpc>
              <a:buFont typeface="Wingdings" pitchFamily="2" charset="2"/>
              <a:buNone/>
            </a:pPr>
            <a:r>
              <a:rPr lang="en-US" altLang="zh-TW" sz="2400" dirty="0"/>
              <a:t>			= 2(2T(n/4)+1)+1</a:t>
            </a:r>
          </a:p>
          <a:p>
            <a:pPr>
              <a:lnSpc>
                <a:spcPct val="90000"/>
              </a:lnSpc>
              <a:buFont typeface="Wingdings" pitchFamily="2" charset="2"/>
              <a:buNone/>
            </a:pPr>
            <a:r>
              <a:rPr lang="en-US" altLang="zh-TW" sz="2400" dirty="0"/>
              <a:t>			= 4T(n/4)+2+1</a:t>
            </a:r>
          </a:p>
          <a:p>
            <a:pPr>
              <a:lnSpc>
                <a:spcPct val="90000"/>
              </a:lnSpc>
              <a:buFont typeface="Wingdings" pitchFamily="2" charset="2"/>
              <a:buNone/>
            </a:pPr>
            <a:r>
              <a:rPr lang="en-US" altLang="zh-TW" sz="2400" dirty="0"/>
              <a:t>				:</a:t>
            </a:r>
          </a:p>
          <a:p>
            <a:pPr>
              <a:lnSpc>
                <a:spcPct val="90000"/>
              </a:lnSpc>
              <a:buFont typeface="Wingdings" pitchFamily="2" charset="2"/>
              <a:buNone/>
            </a:pPr>
            <a:r>
              <a:rPr lang="en-US" altLang="zh-TW" sz="2400" dirty="0"/>
              <a:t>			=2</a:t>
            </a:r>
            <a:r>
              <a:rPr lang="en-US" altLang="zh-TW" sz="2400" baseline="30000" dirty="0"/>
              <a:t>k-1</a:t>
            </a:r>
            <a:r>
              <a:rPr lang="en-US" altLang="zh-TW" sz="2400" dirty="0"/>
              <a:t>T(2)+2</a:t>
            </a:r>
            <a:r>
              <a:rPr lang="en-US" altLang="zh-TW" sz="2400" baseline="30000" dirty="0"/>
              <a:t>k-2</a:t>
            </a:r>
            <a:r>
              <a:rPr lang="en-US" altLang="zh-TW" sz="2400" dirty="0"/>
              <a:t>+</a:t>
            </a:r>
            <a:r>
              <a:rPr lang="en-US" altLang="zh-TW" sz="2400" dirty="0">
                <a:latin typeface="Times New Roman" pitchFamily="18" charset="0"/>
              </a:rPr>
              <a:t>…</a:t>
            </a:r>
            <a:r>
              <a:rPr lang="en-US" altLang="zh-TW" sz="2400" dirty="0"/>
              <a:t>+4+2+1</a:t>
            </a:r>
          </a:p>
          <a:p>
            <a:pPr>
              <a:lnSpc>
                <a:spcPct val="90000"/>
              </a:lnSpc>
              <a:buFont typeface="Wingdings" pitchFamily="2" charset="2"/>
              <a:buNone/>
            </a:pPr>
            <a:r>
              <a:rPr lang="en-US" altLang="zh-TW" sz="2400" dirty="0"/>
              <a:t>			=2</a:t>
            </a:r>
            <a:r>
              <a:rPr lang="en-US" altLang="zh-TW" sz="2400" baseline="30000" dirty="0"/>
              <a:t>k-1</a:t>
            </a:r>
            <a:r>
              <a:rPr lang="en-US" altLang="zh-TW" sz="2400" dirty="0"/>
              <a:t>+2</a:t>
            </a:r>
            <a:r>
              <a:rPr lang="en-US" altLang="zh-TW" sz="2400" baseline="30000" dirty="0"/>
              <a:t>k-2</a:t>
            </a:r>
            <a:r>
              <a:rPr lang="en-US" altLang="zh-TW" sz="2400" dirty="0"/>
              <a:t>+</a:t>
            </a:r>
            <a:r>
              <a:rPr lang="en-US" altLang="zh-TW" sz="2400" dirty="0">
                <a:latin typeface="Times New Roman" pitchFamily="18" charset="0"/>
              </a:rPr>
              <a:t>…</a:t>
            </a:r>
            <a:r>
              <a:rPr lang="en-US" altLang="zh-TW" sz="2400" dirty="0"/>
              <a:t>+4+2+1</a:t>
            </a:r>
          </a:p>
          <a:p>
            <a:pPr>
              <a:lnSpc>
                <a:spcPct val="90000"/>
              </a:lnSpc>
              <a:buFont typeface="Wingdings" pitchFamily="2" charset="2"/>
              <a:buNone/>
            </a:pPr>
            <a:r>
              <a:rPr lang="en-US" altLang="zh-TW" sz="2400" dirty="0"/>
              <a:t>			=2</a:t>
            </a:r>
            <a:r>
              <a:rPr lang="en-US" altLang="zh-TW" sz="2400" baseline="30000" dirty="0"/>
              <a:t>k</a:t>
            </a:r>
            <a:r>
              <a:rPr lang="en-US" altLang="zh-TW" sz="2400" dirty="0"/>
              <a:t>-1 = n-1</a:t>
            </a:r>
          </a:p>
          <a:p>
            <a:pPr>
              <a:lnSpc>
                <a:spcPct val="90000"/>
              </a:lnSpc>
              <a:buFont typeface="Wingdings" pitchFamily="2" charset="2"/>
              <a:buNone/>
            </a:pPr>
            <a:r>
              <a:rPr lang="en-US" altLang="zh-TW" sz="2800" dirty="0"/>
              <a:t> </a:t>
            </a:r>
          </a:p>
        </p:txBody>
      </p:sp>
      <p:graphicFrame>
        <p:nvGraphicFramePr>
          <p:cNvPr id="6154" name="Object 10"/>
          <p:cNvGraphicFramePr>
            <a:graphicFrameLocks noChangeAspect="1"/>
          </p:cNvGraphicFramePr>
          <p:nvPr/>
        </p:nvGraphicFramePr>
        <p:xfrm>
          <a:off x="1295400" y="1604946"/>
          <a:ext cx="5967413" cy="1039813"/>
        </p:xfrm>
        <a:graphic>
          <a:graphicData uri="http://schemas.openxmlformats.org/presentationml/2006/ole">
            <mc:AlternateContent xmlns:mc="http://schemas.openxmlformats.org/markup-compatibility/2006">
              <mc:Choice xmlns:v="urn:schemas-microsoft-com:vml" Requires="v">
                <p:oleObj spid="_x0000_s1091" name="文件" r:id="rId5" imgW="5532120" imgH="839880" progId="Word.Document.8">
                  <p:embed/>
                </p:oleObj>
              </mc:Choice>
              <mc:Fallback>
                <p:oleObj name="文件" r:id="rId5" imgW="5532120" imgH="83988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604946"/>
                        <a:ext cx="5967413"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6" name="Rectangle 12"/>
          <p:cNvSpPr>
            <a:spLocks noGrp="1" noChangeArrowheads="1"/>
          </p:cNvSpPr>
          <p:nvPr>
            <p:ph type="title"/>
          </p:nvPr>
        </p:nvSpPr>
        <p:spPr>
          <a:xfrm>
            <a:off x="533400" y="0"/>
            <a:ext cx="7696200" cy="1143000"/>
          </a:xfrm>
          <a:noFill/>
          <a:ln/>
        </p:spPr>
        <p:txBody>
          <a:bodyPr/>
          <a:lstStyle/>
          <a:p>
            <a:r>
              <a:rPr lang="en-US" altLang="zh-TW"/>
              <a:t>Time complexity</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anim calcmode="lin" valueType="num">
                                      <p:cBhvr additive="base">
                                        <p:cTn id="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anim calcmode="lin" valueType="num">
                                      <p:cBhvr additive="base">
                                        <p:cTn id="11"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7">
                                            <p:txEl>
                                              <p:pRg st="5" end="5"/>
                                            </p:txEl>
                                          </p:spTgt>
                                        </p:tgtEl>
                                        <p:attrNameLst>
                                          <p:attrName>style.visibility</p:attrName>
                                        </p:attrNameLst>
                                      </p:cBhvr>
                                      <p:to>
                                        <p:strVal val="visible"/>
                                      </p:to>
                                    </p:set>
                                    <p:anim calcmode="lin" valueType="num">
                                      <p:cBhvr additive="base">
                                        <p:cTn id="15"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7">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7">
                                            <p:txEl>
                                              <p:pRg st="6" end="6"/>
                                            </p:txEl>
                                          </p:spTgt>
                                        </p:tgtEl>
                                        <p:attrNameLst>
                                          <p:attrName>style.visibility</p:attrName>
                                        </p:attrNameLst>
                                      </p:cBhvr>
                                      <p:to>
                                        <p:strVal val="visible"/>
                                      </p:to>
                                    </p:set>
                                    <p:anim calcmode="lin" valueType="num">
                                      <p:cBhvr additive="base">
                                        <p:cTn id="19"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7">
                                            <p:txEl>
                                              <p:pRg st="7" end="7"/>
                                            </p:txEl>
                                          </p:spTgt>
                                        </p:tgtEl>
                                        <p:attrNameLst>
                                          <p:attrName>style.visibility</p:attrName>
                                        </p:attrNameLst>
                                      </p:cBhvr>
                                      <p:to>
                                        <p:strVal val="visible"/>
                                      </p:to>
                                    </p:set>
                                    <p:anim calcmode="lin" valueType="num">
                                      <p:cBhvr additive="base">
                                        <p:cTn id="23" dur="500" fill="hold"/>
                                        <p:tgtEl>
                                          <p:spTgt spid="6147">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7">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47">
                                            <p:txEl>
                                              <p:pRg st="8" end="8"/>
                                            </p:txEl>
                                          </p:spTgt>
                                        </p:tgtEl>
                                        <p:attrNameLst>
                                          <p:attrName>style.visibility</p:attrName>
                                        </p:attrNameLst>
                                      </p:cBhvr>
                                      <p:to>
                                        <p:strVal val="visible"/>
                                      </p:to>
                                    </p:set>
                                    <p:anim calcmode="lin" valueType="num">
                                      <p:cBhvr additive="base">
                                        <p:cTn id="27" dur="500" fill="hold"/>
                                        <p:tgtEl>
                                          <p:spTgt spid="614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7">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7">
                                            <p:txEl>
                                              <p:pRg st="9" end="9"/>
                                            </p:txEl>
                                          </p:spTgt>
                                        </p:tgtEl>
                                        <p:attrNameLst>
                                          <p:attrName>style.visibility</p:attrName>
                                        </p:attrNameLst>
                                      </p:cBhvr>
                                      <p:to>
                                        <p:strVal val="visible"/>
                                      </p:to>
                                    </p:set>
                                    <p:anim calcmode="lin" valueType="num">
                                      <p:cBhvr additive="base">
                                        <p:cTn id="31" dur="500" fill="hold"/>
                                        <p:tgtEl>
                                          <p:spTgt spid="6147">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7">
                                            <p:txEl>
                                              <p:pRg st="10" end="10"/>
                                            </p:txEl>
                                          </p:spTgt>
                                        </p:tgtEl>
                                        <p:attrNameLst>
                                          <p:attrName>style.visibility</p:attrName>
                                        </p:attrNameLst>
                                      </p:cBhvr>
                                      <p:to>
                                        <p:strVal val="visible"/>
                                      </p:to>
                                    </p:set>
                                    <p:anim calcmode="lin" valueType="num">
                                      <p:cBhvr additive="base">
                                        <p:cTn id="35" dur="500" fill="hold"/>
                                        <p:tgtEl>
                                          <p:spTgt spid="6147">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7">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47">
                                            <p:txEl>
                                              <p:pRg st="11" end="11"/>
                                            </p:txEl>
                                          </p:spTgt>
                                        </p:tgtEl>
                                        <p:attrNameLst>
                                          <p:attrName>style.visibility</p:attrName>
                                        </p:attrNameLst>
                                      </p:cBhvr>
                                      <p:to>
                                        <p:strVal val="visible"/>
                                      </p:to>
                                    </p:set>
                                    <p:anim calcmode="lin" valueType="num">
                                      <p:cBhvr additive="base">
                                        <p:cTn id="39" dur="500" fill="hold"/>
                                        <p:tgtEl>
                                          <p:spTgt spid="6147">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4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9" name="Rectangle 3"/>
          <p:cNvSpPr>
            <a:spLocks noGrp="1" noRot="1" noChangeArrowheads="1"/>
          </p:cNvSpPr>
          <p:nvPr>
            <p:ph type="body" idx="1"/>
          </p:nvPr>
        </p:nvSpPr>
        <p:spPr>
          <a:xfrm>
            <a:off x="468313" y="1124744"/>
            <a:ext cx="7772400" cy="5544344"/>
          </a:xfrm>
          <a:ln cap="flat">
            <a:solidFill>
              <a:schemeClr val="tx1"/>
            </a:solidFill>
            <a:prstDash val="dashDot"/>
            <a:miter lim="800000"/>
            <a:headEnd/>
            <a:tailEnd/>
          </a:ln>
        </p:spPr>
        <p:txBody>
          <a:bodyPr/>
          <a:lstStyle/>
          <a:p>
            <a:pPr>
              <a:lnSpc>
                <a:spcPct val="80000"/>
              </a:lnSpc>
              <a:buClr>
                <a:schemeClr val="tx1"/>
              </a:buClr>
              <a:buFont typeface="Wingdings" pitchFamily="2" charset="2"/>
              <a:buNone/>
            </a:pPr>
            <a:r>
              <a:rPr lang="en-US" altLang="zh-CN" sz="1800" b="1"/>
              <a:t>      // </a:t>
            </a:r>
            <a:r>
              <a:rPr lang="zh-CN" altLang="en-US" sz="1800" b="1"/>
              <a:t>覆盖右上角子棋盘</a:t>
            </a:r>
          </a:p>
          <a:p>
            <a:pPr>
              <a:lnSpc>
                <a:spcPct val="80000"/>
              </a:lnSpc>
              <a:buClr>
                <a:schemeClr val="tx1"/>
              </a:buClr>
              <a:buFont typeface="Wingdings" pitchFamily="2" charset="2"/>
              <a:buNone/>
            </a:pPr>
            <a:r>
              <a:rPr lang="zh-CN" altLang="en-US" sz="1800" b="1"/>
              <a:t>      </a:t>
            </a:r>
            <a:r>
              <a:rPr lang="en-US" altLang="zh-CN" sz="1800" b="1"/>
              <a:t>if (dr &lt; tr + s &amp;&amp; dc &gt;= tc + s)    // </a:t>
            </a:r>
            <a:r>
              <a:rPr lang="zh-CN" altLang="en-US" sz="1800" b="1"/>
              <a:t>特殊方格在右上角子棋盘中</a:t>
            </a:r>
          </a:p>
          <a:p>
            <a:pPr>
              <a:lnSpc>
                <a:spcPct val="80000"/>
              </a:lnSpc>
              <a:buClr>
                <a:schemeClr val="tx1"/>
              </a:buClr>
              <a:buFont typeface="Wingdings" pitchFamily="2" charset="2"/>
              <a:buNone/>
            </a:pPr>
            <a:r>
              <a:rPr lang="zh-CN" altLang="en-US" sz="1800" b="1"/>
              <a:t>         </a:t>
            </a:r>
            <a:r>
              <a:rPr lang="en-US" altLang="zh-CN" sz="1800" b="1"/>
              <a:t>ChessBoard(tr, tc+s, dr, dc, s);          //</a:t>
            </a:r>
            <a:r>
              <a:rPr lang="zh-CN" altLang="en-US" sz="1800" b="1"/>
              <a:t>递归处理子棋盘</a:t>
            </a:r>
          </a:p>
          <a:p>
            <a:pPr>
              <a:lnSpc>
                <a:spcPct val="80000"/>
              </a:lnSpc>
              <a:buClr>
                <a:schemeClr val="tx1"/>
              </a:buClr>
              <a:buFont typeface="Wingdings" pitchFamily="2" charset="2"/>
              <a:buNone/>
            </a:pPr>
            <a:r>
              <a:rPr lang="zh-CN" altLang="en-US" sz="1800" b="1"/>
              <a:t>      </a:t>
            </a:r>
            <a:r>
              <a:rPr lang="en-US" altLang="zh-CN" sz="1800" b="1"/>
              <a:t>else {        // </a:t>
            </a:r>
            <a:r>
              <a:rPr lang="zh-CN" altLang="en-US" sz="1800" b="1"/>
              <a:t>用 </a:t>
            </a:r>
            <a:r>
              <a:rPr lang="en-US" altLang="zh-CN" sz="1800" b="1"/>
              <a:t>t </a:t>
            </a:r>
            <a:r>
              <a:rPr lang="zh-CN" altLang="en-US" sz="1800" b="1"/>
              <a:t>号</a:t>
            </a:r>
            <a:r>
              <a:rPr lang="en-US" altLang="zh-CN" sz="1800" b="1"/>
              <a:t>L</a:t>
            </a:r>
            <a:r>
              <a:rPr lang="zh-CN" altLang="en-US" sz="1800" b="1"/>
              <a:t>型骨牌覆盖左下角，再递归处理子棋盘</a:t>
            </a:r>
          </a:p>
          <a:p>
            <a:pPr>
              <a:lnSpc>
                <a:spcPct val="80000"/>
              </a:lnSpc>
              <a:buClr>
                <a:schemeClr val="tx1"/>
              </a:buClr>
              <a:buFont typeface="Wingdings" pitchFamily="2" charset="2"/>
              <a:buNone/>
            </a:pPr>
            <a:r>
              <a:rPr lang="zh-CN" altLang="en-US" sz="1800" b="1"/>
              <a:t>         </a:t>
            </a:r>
            <a:r>
              <a:rPr lang="en-US" altLang="zh-CN" sz="1800" b="1"/>
              <a:t>board[tr + s - 1][tc + s] = t;</a:t>
            </a:r>
          </a:p>
          <a:p>
            <a:pPr>
              <a:lnSpc>
                <a:spcPct val="80000"/>
              </a:lnSpc>
              <a:buClr>
                <a:schemeClr val="tx1"/>
              </a:buClr>
              <a:buFont typeface="Wingdings" pitchFamily="2" charset="2"/>
              <a:buNone/>
            </a:pPr>
            <a:r>
              <a:rPr lang="en-US" altLang="zh-CN" sz="1800" b="1"/>
              <a:t>         ChessBoard(tr, tc+s, tr+s-1, tc+s, s); }</a:t>
            </a:r>
          </a:p>
          <a:p>
            <a:pPr>
              <a:lnSpc>
                <a:spcPct val="80000"/>
              </a:lnSpc>
              <a:buClr>
                <a:schemeClr val="tx1"/>
              </a:buClr>
              <a:buFont typeface="Wingdings" pitchFamily="2" charset="2"/>
              <a:buNone/>
            </a:pPr>
            <a:r>
              <a:rPr lang="en-US" altLang="zh-CN" sz="1800" b="1"/>
              <a:t>      // </a:t>
            </a:r>
            <a:r>
              <a:rPr lang="zh-CN" altLang="en-US" sz="1800" b="1"/>
              <a:t>覆盖左下角子棋盘</a:t>
            </a:r>
          </a:p>
          <a:p>
            <a:pPr>
              <a:lnSpc>
                <a:spcPct val="80000"/>
              </a:lnSpc>
              <a:buClr>
                <a:schemeClr val="tx1"/>
              </a:buClr>
              <a:buFont typeface="Wingdings" pitchFamily="2" charset="2"/>
              <a:buNone/>
            </a:pPr>
            <a:r>
              <a:rPr lang="zh-CN" altLang="en-US" sz="1800" b="1"/>
              <a:t>      </a:t>
            </a:r>
            <a:r>
              <a:rPr lang="en-US" altLang="zh-CN" sz="1800" b="1"/>
              <a:t>if (dr &gt;= tr + s &amp;&amp; dc &lt; tc + s)   // </a:t>
            </a:r>
            <a:r>
              <a:rPr lang="zh-CN" altLang="en-US" sz="1800" b="1"/>
              <a:t>特殊方格在左下角子棋盘中</a:t>
            </a:r>
          </a:p>
          <a:p>
            <a:pPr>
              <a:lnSpc>
                <a:spcPct val="80000"/>
              </a:lnSpc>
              <a:buClr>
                <a:schemeClr val="tx1"/>
              </a:buClr>
              <a:buFont typeface="Wingdings" pitchFamily="2" charset="2"/>
              <a:buNone/>
            </a:pPr>
            <a:r>
              <a:rPr lang="zh-CN" altLang="en-US" sz="1800" b="1"/>
              <a:t>         </a:t>
            </a:r>
            <a:r>
              <a:rPr lang="en-US" altLang="zh-CN" sz="1800" b="1"/>
              <a:t>ChessBoard(tr+s, tc, dr, dc, s);         //</a:t>
            </a:r>
            <a:r>
              <a:rPr lang="zh-CN" altLang="en-US" sz="1800" b="1"/>
              <a:t>递归处理子棋盘</a:t>
            </a:r>
          </a:p>
          <a:p>
            <a:pPr>
              <a:lnSpc>
                <a:spcPct val="80000"/>
              </a:lnSpc>
              <a:buClr>
                <a:schemeClr val="tx1"/>
              </a:buClr>
              <a:buFont typeface="Wingdings" pitchFamily="2" charset="2"/>
              <a:buNone/>
            </a:pPr>
            <a:r>
              <a:rPr lang="zh-CN" altLang="en-US" sz="1800" b="1"/>
              <a:t>      </a:t>
            </a:r>
            <a:r>
              <a:rPr lang="en-US" altLang="zh-CN" sz="1800" b="1"/>
              <a:t>else {       // </a:t>
            </a:r>
            <a:r>
              <a:rPr lang="zh-CN" altLang="en-US" sz="1800" b="1"/>
              <a:t>用 </a:t>
            </a:r>
            <a:r>
              <a:rPr lang="en-US" altLang="zh-CN" sz="1800" b="1"/>
              <a:t>t </a:t>
            </a:r>
            <a:r>
              <a:rPr lang="zh-CN" altLang="en-US" sz="1800" b="1"/>
              <a:t>号</a:t>
            </a:r>
            <a:r>
              <a:rPr lang="en-US" altLang="zh-CN" sz="1800" b="1"/>
              <a:t>L</a:t>
            </a:r>
            <a:r>
              <a:rPr lang="zh-CN" altLang="en-US" sz="1800" b="1"/>
              <a:t>型骨牌覆盖右上角，再递归处理子棋盘</a:t>
            </a:r>
          </a:p>
          <a:p>
            <a:pPr>
              <a:lnSpc>
                <a:spcPct val="80000"/>
              </a:lnSpc>
              <a:buClr>
                <a:schemeClr val="tx1"/>
              </a:buClr>
              <a:buFont typeface="Wingdings" pitchFamily="2" charset="2"/>
              <a:buNone/>
            </a:pPr>
            <a:r>
              <a:rPr lang="zh-CN" altLang="en-US" sz="1800" b="1"/>
              <a:t>         </a:t>
            </a:r>
            <a:r>
              <a:rPr lang="en-US" altLang="zh-CN" sz="1800" b="1"/>
              <a:t>board[tr + s][tc + s - 1] = t;</a:t>
            </a:r>
          </a:p>
          <a:p>
            <a:pPr>
              <a:lnSpc>
                <a:spcPct val="80000"/>
              </a:lnSpc>
              <a:buClr>
                <a:schemeClr val="tx1"/>
              </a:buClr>
              <a:buFont typeface="Wingdings" pitchFamily="2" charset="2"/>
              <a:buNone/>
            </a:pPr>
            <a:r>
              <a:rPr lang="en-US" altLang="zh-CN" sz="1800" b="1"/>
              <a:t>         ChessBoard(tr+s, tc, tr+s, tc+s-1, s); }</a:t>
            </a:r>
          </a:p>
          <a:p>
            <a:pPr>
              <a:lnSpc>
                <a:spcPct val="80000"/>
              </a:lnSpc>
              <a:buClr>
                <a:schemeClr val="tx1"/>
              </a:buClr>
              <a:buFont typeface="Wingdings" pitchFamily="2" charset="2"/>
              <a:buNone/>
            </a:pPr>
            <a:r>
              <a:rPr lang="en-US" altLang="zh-CN" sz="1800" b="1"/>
              <a:t>      // </a:t>
            </a:r>
            <a:r>
              <a:rPr lang="zh-CN" altLang="en-US" sz="1800" b="1"/>
              <a:t>覆盖右下角子棋盘</a:t>
            </a:r>
          </a:p>
          <a:p>
            <a:pPr>
              <a:lnSpc>
                <a:spcPct val="80000"/>
              </a:lnSpc>
              <a:buClr>
                <a:schemeClr val="tx1"/>
              </a:buClr>
              <a:buFont typeface="Wingdings" pitchFamily="2" charset="2"/>
              <a:buNone/>
            </a:pPr>
            <a:r>
              <a:rPr lang="zh-CN" altLang="en-US" sz="1800" b="1"/>
              <a:t>      </a:t>
            </a:r>
            <a:r>
              <a:rPr lang="en-US" altLang="zh-CN" sz="1800" b="1"/>
              <a:t>if (dr &gt;= tr + s &amp;&amp; dc &gt;= tc + s)  // </a:t>
            </a:r>
            <a:r>
              <a:rPr lang="zh-CN" altLang="en-US" sz="1800" b="1"/>
              <a:t>特殊方格在右下角子棋盘中</a:t>
            </a:r>
          </a:p>
          <a:p>
            <a:pPr>
              <a:lnSpc>
                <a:spcPct val="80000"/>
              </a:lnSpc>
              <a:buClr>
                <a:schemeClr val="tx1"/>
              </a:buClr>
              <a:buFont typeface="Wingdings" pitchFamily="2" charset="2"/>
              <a:buNone/>
            </a:pPr>
            <a:r>
              <a:rPr lang="zh-CN" altLang="en-US" sz="1800" b="1"/>
              <a:t>         </a:t>
            </a:r>
            <a:r>
              <a:rPr lang="en-US" altLang="zh-CN" sz="1800" b="1"/>
              <a:t>ChessBoard(tr+s, tc+s, dr, dc, s);       //</a:t>
            </a:r>
            <a:r>
              <a:rPr lang="zh-CN" altLang="en-US" sz="1800" b="1"/>
              <a:t>递归处理子棋盘</a:t>
            </a:r>
          </a:p>
          <a:p>
            <a:pPr>
              <a:lnSpc>
                <a:spcPct val="80000"/>
              </a:lnSpc>
              <a:buClr>
                <a:schemeClr val="tx1"/>
              </a:buClr>
              <a:buFont typeface="Wingdings" pitchFamily="2" charset="2"/>
              <a:buNone/>
            </a:pPr>
            <a:r>
              <a:rPr lang="zh-CN" altLang="en-US" sz="1800" b="1"/>
              <a:t>      </a:t>
            </a:r>
            <a:r>
              <a:rPr lang="en-US" altLang="zh-CN" sz="1800" b="1"/>
              <a:t>else {       // </a:t>
            </a:r>
            <a:r>
              <a:rPr lang="zh-CN" altLang="en-US" sz="1800" b="1"/>
              <a:t>用 </a:t>
            </a:r>
            <a:r>
              <a:rPr lang="en-US" altLang="zh-CN" sz="1800" b="1"/>
              <a:t>t </a:t>
            </a:r>
            <a:r>
              <a:rPr lang="zh-CN" altLang="en-US" sz="1800" b="1"/>
              <a:t>号</a:t>
            </a:r>
            <a:r>
              <a:rPr lang="en-US" altLang="zh-CN" sz="1800" b="1"/>
              <a:t>L</a:t>
            </a:r>
            <a:r>
              <a:rPr lang="zh-CN" altLang="en-US" sz="1800" b="1"/>
              <a:t>型骨牌覆盖左上角，再递归处理子棋盘</a:t>
            </a:r>
          </a:p>
          <a:p>
            <a:pPr>
              <a:lnSpc>
                <a:spcPct val="80000"/>
              </a:lnSpc>
              <a:buClr>
                <a:schemeClr val="tx1"/>
              </a:buClr>
              <a:buFont typeface="Wingdings" pitchFamily="2" charset="2"/>
              <a:buNone/>
            </a:pPr>
            <a:r>
              <a:rPr lang="zh-CN" altLang="en-US" sz="1800" b="1"/>
              <a:t>         </a:t>
            </a:r>
            <a:r>
              <a:rPr lang="en-US" altLang="zh-CN" sz="1800" b="1"/>
              <a:t>board[tr + s][tc + s] = t;</a:t>
            </a:r>
          </a:p>
          <a:p>
            <a:pPr>
              <a:lnSpc>
                <a:spcPct val="80000"/>
              </a:lnSpc>
              <a:buClr>
                <a:schemeClr val="tx1"/>
              </a:buClr>
              <a:buFont typeface="Wingdings" pitchFamily="2" charset="2"/>
              <a:buNone/>
            </a:pPr>
            <a:r>
              <a:rPr lang="en-US" altLang="zh-CN" sz="1800" b="1"/>
              <a:t>         ChessBoard(tr+s, tc+s, tr+s, tc+s, s); }</a:t>
            </a:r>
          </a:p>
          <a:p>
            <a:pPr>
              <a:lnSpc>
                <a:spcPct val="80000"/>
              </a:lnSpc>
              <a:buClr>
                <a:schemeClr val="tx1"/>
              </a:buClr>
              <a:buFont typeface="Wingdings" pitchFamily="2" charset="2"/>
              <a:buNone/>
            </a:pPr>
            <a:r>
              <a:rPr lang="en-US" altLang="zh-CN" sz="1800" b="1"/>
              <a:t> }</a:t>
            </a:r>
          </a:p>
          <a:p>
            <a:pPr>
              <a:lnSpc>
                <a:spcPct val="80000"/>
              </a:lnSpc>
              <a:buClr>
                <a:schemeClr val="tx1"/>
              </a:buClr>
              <a:buFont typeface="Wingdings" pitchFamily="2" charset="2"/>
              <a:buNone/>
            </a:pPr>
            <a:endParaRPr lang="en-US" altLang="zh-CN" sz="1800" b="1"/>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130</a:t>
            </a:fld>
            <a:endParaRPr lang="en-US" altLang="zh-TW" dirty="0"/>
          </a:p>
        </p:txBody>
      </p:sp>
    </p:spTree>
    <p:extLst>
      <p:ext uri="{BB962C8B-B14F-4D97-AF65-F5344CB8AC3E}">
        <p14:creationId xmlns:p14="http://schemas.microsoft.com/office/powerpoint/2010/main" val="301801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4932" name="Picture 4" descr="ljczy,2006030116334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484313"/>
            <a:ext cx="4968875"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131</a:t>
            </a:fld>
            <a:endParaRPr lang="en-US" altLang="zh-TW" dirty="0"/>
          </a:p>
        </p:txBody>
      </p:sp>
    </p:spTree>
    <p:extLst>
      <p:ext uri="{BB962C8B-B14F-4D97-AF65-F5344CB8AC3E}">
        <p14:creationId xmlns:p14="http://schemas.microsoft.com/office/powerpoint/2010/main" val="1512887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684213" y="1484313"/>
            <a:ext cx="8064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宋体" charset="-122"/>
              </a:rPr>
              <a:t>    </a:t>
            </a:r>
            <a:r>
              <a:rPr kumimoji="1" lang="zh-CN" altLang="en-US" sz="2800" b="1">
                <a:latin typeface="宋体" charset="-122"/>
              </a:rPr>
              <a:t>设</a:t>
            </a:r>
            <a:r>
              <a:rPr kumimoji="1" lang="en-US" altLang="zh-CN" sz="2800" b="1" i="1">
                <a:latin typeface="Times New Roman" pitchFamily="18" charset="0"/>
              </a:rPr>
              <a:t>T</a:t>
            </a:r>
            <a:r>
              <a:rPr kumimoji="1" lang="en-US" altLang="zh-CN" sz="2800" b="1">
                <a:latin typeface="宋体" charset="-122"/>
              </a:rPr>
              <a:t>(</a:t>
            </a:r>
            <a:r>
              <a:rPr kumimoji="1" lang="en-US" altLang="zh-CN" sz="2800" b="1" i="1">
                <a:latin typeface="Times New Roman" pitchFamily="18" charset="0"/>
              </a:rPr>
              <a:t>k</a:t>
            </a:r>
            <a:r>
              <a:rPr kumimoji="1" lang="en-US" altLang="zh-CN" sz="2800" b="1">
                <a:latin typeface="宋体" charset="-122"/>
              </a:rPr>
              <a:t>)</a:t>
            </a:r>
            <a:r>
              <a:rPr kumimoji="1" lang="zh-CN" altLang="en-US" sz="2800" b="1">
                <a:latin typeface="宋体" charset="-122"/>
              </a:rPr>
              <a:t>是覆盖一个</a:t>
            </a:r>
            <a:r>
              <a:rPr kumimoji="1" lang="en-US" altLang="zh-CN" sz="2800" b="1">
                <a:latin typeface="Times New Roman" pitchFamily="18" charset="0"/>
              </a:rPr>
              <a:t>2</a:t>
            </a:r>
            <a:r>
              <a:rPr kumimoji="1" lang="en-US" altLang="zh-CN" sz="2800" b="1" i="1" baseline="30000">
                <a:latin typeface="Times New Roman" pitchFamily="18" charset="0"/>
              </a:rPr>
              <a:t>k</a:t>
            </a:r>
            <a:r>
              <a:rPr kumimoji="1" lang="en-US" altLang="zh-CN" sz="2800" b="1">
                <a:latin typeface="宋体" charset="-122"/>
              </a:rPr>
              <a:t>×</a:t>
            </a:r>
            <a:r>
              <a:rPr kumimoji="1" lang="en-US" altLang="zh-CN" sz="2800" b="1">
                <a:latin typeface="Times New Roman" pitchFamily="18" charset="0"/>
              </a:rPr>
              <a:t>2</a:t>
            </a:r>
            <a:r>
              <a:rPr kumimoji="1" lang="en-US" altLang="zh-CN" sz="2800" b="1" i="1" baseline="30000">
                <a:latin typeface="Times New Roman" pitchFamily="18" charset="0"/>
              </a:rPr>
              <a:t>k</a:t>
            </a:r>
            <a:r>
              <a:rPr kumimoji="1" lang="zh-CN" altLang="en-US" sz="2800" b="1">
                <a:latin typeface="宋体" charset="-122"/>
              </a:rPr>
              <a:t>棋盘所需时间，从算法的划分策略可知，</a:t>
            </a:r>
            <a:r>
              <a:rPr kumimoji="1" lang="en-US" altLang="zh-CN" sz="2800" b="1" i="1">
                <a:latin typeface="Times New Roman" pitchFamily="18" charset="0"/>
              </a:rPr>
              <a:t>T</a:t>
            </a:r>
            <a:r>
              <a:rPr kumimoji="1" lang="en-US" altLang="zh-CN" sz="2800" b="1">
                <a:latin typeface="宋体" charset="-122"/>
              </a:rPr>
              <a:t>(</a:t>
            </a:r>
            <a:r>
              <a:rPr kumimoji="1" lang="en-US" altLang="zh-CN" sz="2800" b="1" i="1">
                <a:latin typeface="Times New Roman" pitchFamily="18" charset="0"/>
              </a:rPr>
              <a:t>k</a:t>
            </a:r>
            <a:r>
              <a:rPr kumimoji="1" lang="en-US" altLang="zh-CN" sz="2800" b="1">
                <a:latin typeface="宋体" charset="-122"/>
              </a:rPr>
              <a:t>)</a:t>
            </a:r>
            <a:r>
              <a:rPr kumimoji="1" lang="zh-CN" altLang="en-US" sz="2800" b="1">
                <a:latin typeface="宋体" charset="-122"/>
              </a:rPr>
              <a:t>满足如下递推式：</a:t>
            </a:r>
            <a:r>
              <a:rPr kumimoji="1" lang="zh-CN" altLang="en-US" sz="2800" b="1">
                <a:latin typeface="Times New Roman" pitchFamily="18" charset="0"/>
              </a:rPr>
              <a:t> </a:t>
            </a:r>
          </a:p>
        </p:txBody>
      </p:sp>
      <p:graphicFrame>
        <p:nvGraphicFramePr>
          <p:cNvPr id="71683" name="Object 3"/>
          <p:cNvGraphicFramePr>
            <a:graphicFrameLocks noChangeAspect="1"/>
          </p:cNvGraphicFramePr>
          <p:nvPr/>
        </p:nvGraphicFramePr>
        <p:xfrm>
          <a:off x="1619250" y="2565400"/>
          <a:ext cx="4608513" cy="1009650"/>
        </p:xfrm>
        <a:graphic>
          <a:graphicData uri="http://schemas.openxmlformats.org/presentationml/2006/ole">
            <mc:AlternateContent xmlns:mc="http://schemas.openxmlformats.org/markup-compatibility/2006">
              <mc:Choice xmlns:v="urn:schemas-microsoft-com:vml" Requires="v">
                <p:oleObj spid="_x0000_s451639" name="Equation" r:id="rId3" imgW="1917360" imgH="457200" progId="Equation.3">
                  <p:embed/>
                </p:oleObj>
              </mc:Choice>
              <mc:Fallback>
                <p:oleObj name="Equation" r:id="rId3" imgW="19173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565400"/>
                        <a:ext cx="4608513"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4" name="Text Box 4"/>
          <p:cNvSpPr txBox="1">
            <a:spLocks noChangeArrowheads="1"/>
          </p:cNvSpPr>
          <p:nvPr/>
        </p:nvSpPr>
        <p:spPr bwMode="auto">
          <a:xfrm>
            <a:off x="755650" y="3789363"/>
            <a:ext cx="79216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宋体" charset="-122"/>
              </a:rPr>
              <a:t>    </a:t>
            </a:r>
            <a:r>
              <a:rPr kumimoji="1" lang="zh-CN" altLang="en-US" sz="2800" b="1">
                <a:latin typeface="宋体" charset="-122"/>
              </a:rPr>
              <a:t>解此递推式可得</a:t>
            </a:r>
            <a:r>
              <a:rPr kumimoji="1" lang="en-US" altLang="zh-CN" sz="2800" b="1" i="1">
                <a:latin typeface="Times New Roman" pitchFamily="18" charset="0"/>
              </a:rPr>
              <a:t>T</a:t>
            </a:r>
            <a:r>
              <a:rPr kumimoji="1" lang="en-US" altLang="zh-CN" sz="2800" b="1">
                <a:latin typeface="宋体" charset="-122"/>
              </a:rPr>
              <a:t>(</a:t>
            </a:r>
            <a:r>
              <a:rPr kumimoji="1" lang="en-US" altLang="zh-CN" sz="2800" b="1" i="1">
                <a:latin typeface="Times New Roman" pitchFamily="18" charset="0"/>
              </a:rPr>
              <a:t>k</a:t>
            </a:r>
            <a:r>
              <a:rPr kumimoji="1" lang="en-US" altLang="zh-CN" sz="2800" b="1">
                <a:latin typeface="宋体" charset="-122"/>
              </a:rPr>
              <a:t>)</a:t>
            </a:r>
            <a:r>
              <a:rPr kumimoji="1" lang="en-US" altLang="zh-CN" sz="2800" b="1">
                <a:latin typeface="Times New Roman" pitchFamily="18" charset="0"/>
              </a:rPr>
              <a:t>=</a:t>
            </a:r>
            <a:r>
              <a:rPr kumimoji="1" lang="en-US" altLang="zh-CN" sz="2800" b="1" i="1">
                <a:solidFill>
                  <a:schemeClr val="tx2"/>
                </a:solidFill>
                <a:latin typeface="Times New Roman" pitchFamily="18" charset="0"/>
              </a:rPr>
              <a:t>O</a:t>
            </a:r>
            <a:r>
              <a:rPr kumimoji="1" lang="en-US" altLang="zh-CN" sz="2800" b="1">
                <a:solidFill>
                  <a:schemeClr val="tx2"/>
                </a:solidFill>
                <a:latin typeface="宋体" charset="-122"/>
              </a:rPr>
              <a:t>(</a:t>
            </a:r>
            <a:r>
              <a:rPr kumimoji="1" lang="en-US" altLang="zh-CN" sz="2800" b="1">
                <a:solidFill>
                  <a:schemeClr val="tx2"/>
                </a:solidFill>
                <a:latin typeface="Times New Roman" pitchFamily="18" charset="0"/>
              </a:rPr>
              <a:t>4</a:t>
            </a:r>
            <a:r>
              <a:rPr kumimoji="1" lang="en-US" altLang="zh-CN" sz="2800" b="1" i="1" baseline="30000">
                <a:solidFill>
                  <a:schemeClr val="tx2"/>
                </a:solidFill>
                <a:latin typeface="Times New Roman" pitchFamily="18" charset="0"/>
              </a:rPr>
              <a:t>k</a:t>
            </a:r>
            <a:r>
              <a:rPr kumimoji="1" lang="en-US" altLang="zh-CN" sz="2800" b="1">
                <a:solidFill>
                  <a:schemeClr val="tx2"/>
                </a:solidFill>
                <a:latin typeface="宋体" charset="-122"/>
              </a:rPr>
              <a:t>)</a:t>
            </a:r>
            <a:r>
              <a:rPr kumimoji="1" lang="zh-CN" altLang="en-US" sz="2800" b="1">
                <a:latin typeface="宋体" charset="-122"/>
              </a:rPr>
              <a:t>。由于覆盖一个</a:t>
            </a:r>
            <a:r>
              <a:rPr kumimoji="1" lang="en-US" altLang="zh-CN" sz="2800" b="1">
                <a:latin typeface="Times New Roman" pitchFamily="18" charset="0"/>
              </a:rPr>
              <a:t>2</a:t>
            </a:r>
            <a:r>
              <a:rPr kumimoji="1" lang="en-US" altLang="zh-CN" sz="2800" b="1" i="1" baseline="30000">
                <a:latin typeface="Times New Roman" pitchFamily="18" charset="0"/>
              </a:rPr>
              <a:t>k</a:t>
            </a:r>
            <a:r>
              <a:rPr kumimoji="1" lang="en-US" altLang="zh-CN" sz="2800" b="1">
                <a:latin typeface="宋体" charset="-122"/>
              </a:rPr>
              <a:t>×</a:t>
            </a:r>
            <a:r>
              <a:rPr kumimoji="1" lang="en-US" altLang="zh-CN" sz="2800" b="1">
                <a:latin typeface="Times New Roman" pitchFamily="18" charset="0"/>
              </a:rPr>
              <a:t>2</a:t>
            </a:r>
            <a:r>
              <a:rPr kumimoji="1" lang="en-US" altLang="zh-CN" sz="2800" b="1" i="1" baseline="30000">
                <a:latin typeface="Times New Roman" pitchFamily="18" charset="0"/>
              </a:rPr>
              <a:t>k</a:t>
            </a:r>
            <a:r>
              <a:rPr kumimoji="1" lang="zh-CN" altLang="en-US" sz="2800" b="1">
                <a:latin typeface="宋体" charset="-122"/>
              </a:rPr>
              <a:t>棋盘所需的骨牌个数为</a:t>
            </a:r>
            <a:r>
              <a:rPr kumimoji="1" lang="en-US" altLang="zh-CN" sz="2800" b="1">
                <a:latin typeface="Times New Roman" pitchFamily="18" charset="0"/>
              </a:rPr>
              <a:t>(4</a:t>
            </a:r>
            <a:r>
              <a:rPr kumimoji="1" lang="en-US" altLang="zh-CN" sz="2800" b="1" i="1" baseline="30000">
                <a:latin typeface="Times New Roman" pitchFamily="18" charset="0"/>
              </a:rPr>
              <a:t>k</a:t>
            </a:r>
            <a:r>
              <a:rPr kumimoji="1" lang="en-US" altLang="zh-CN" sz="2800" b="1">
                <a:latin typeface="宋体" charset="-122"/>
              </a:rPr>
              <a:t>-</a:t>
            </a:r>
            <a:r>
              <a:rPr kumimoji="1" lang="en-US" altLang="zh-CN" sz="2800" b="1">
                <a:latin typeface="Times New Roman" pitchFamily="18" charset="0"/>
              </a:rPr>
              <a:t>1)</a:t>
            </a:r>
            <a:r>
              <a:rPr kumimoji="1" lang="en-US" altLang="zh-CN" sz="2800" b="1">
                <a:latin typeface="宋体" charset="-122"/>
              </a:rPr>
              <a:t>/</a:t>
            </a:r>
            <a:r>
              <a:rPr kumimoji="1" lang="en-US" altLang="zh-CN" sz="2800" b="1">
                <a:latin typeface="Times New Roman" pitchFamily="18" charset="0"/>
              </a:rPr>
              <a:t>3</a:t>
            </a:r>
            <a:r>
              <a:rPr kumimoji="1" lang="zh-CN" altLang="en-US" sz="2800" b="1">
                <a:latin typeface="宋体" charset="-122"/>
              </a:rPr>
              <a:t>，所以，算法</a:t>
            </a:r>
            <a:r>
              <a:rPr kumimoji="1" lang="en-US" altLang="zh-CN" sz="2800" b="1">
                <a:latin typeface="Times New Roman" pitchFamily="18" charset="0"/>
              </a:rPr>
              <a:t>4.8</a:t>
            </a:r>
            <a:r>
              <a:rPr kumimoji="1" lang="zh-CN" altLang="en-US" sz="2800" b="1">
                <a:latin typeface="宋体" charset="-122"/>
              </a:rPr>
              <a:t>是一个在渐进意义下的</a:t>
            </a:r>
            <a:r>
              <a:rPr kumimoji="1" lang="zh-CN" altLang="en-US" sz="2800" b="1">
                <a:solidFill>
                  <a:schemeClr val="tx2"/>
                </a:solidFill>
                <a:latin typeface="宋体" charset="-122"/>
              </a:rPr>
              <a:t>最优算法</a:t>
            </a:r>
            <a:r>
              <a:rPr kumimoji="1" lang="zh-CN" altLang="en-US" sz="2800" b="1">
                <a:latin typeface="宋体" charset="-122"/>
              </a:rPr>
              <a:t>。</a:t>
            </a:r>
            <a:r>
              <a:rPr kumimoji="1" lang="zh-CN" altLang="en-US" sz="2800" b="1">
                <a:latin typeface="Times New Roman" pitchFamily="18" charset="0"/>
              </a:rPr>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132</a:t>
            </a:fld>
            <a:endParaRPr lang="en-US" altLang="zh-TW" dirty="0"/>
          </a:p>
        </p:txBody>
      </p:sp>
    </p:spTree>
    <p:extLst>
      <p:ext uri="{BB962C8B-B14F-4D97-AF65-F5344CB8AC3E}">
        <p14:creationId xmlns:p14="http://schemas.microsoft.com/office/powerpoint/2010/main" val="1566757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52400" y="1266319"/>
            <a:ext cx="8778875" cy="389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0"/>
              </a:spcBef>
            </a:pPr>
            <a:r>
              <a:rPr kumimoji="0" lang="zh-CN" altLang="en-US" sz="3200" b="1" dirty="0">
                <a:effectLst>
                  <a:outerShdw blurRad="38100" dist="38100" dir="2700000" algn="tl">
                    <a:srgbClr val="C0C0C0"/>
                  </a:outerShdw>
                </a:effectLst>
                <a:latin typeface="Arial" charset="0"/>
              </a:rPr>
              <a:t>    </a:t>
            </a:r>
            <a:r>
              <a:rPr kumimoji="0" lang="zh-CN" altLang="en-US" sz="2400" b="1" dirty="0">
                <a:effectLst>
                  <a:outerShdw blurRad="38100" dist="38100" dir="2700000" algn="tl">
                    <a:srgbClr val="C0C0C0"/>
                  </a:outerShdw>
                </a:effectLst>
                <a:latin typeface="Arial" charset="0"/>
              </a:rPr>
              <a:t>设有</a:t>
            </a:r>
            <a:r>
              <a:rPr kumimoji="0" lang="en-US" altLang="zh-CN" sz="2400" b="1" dirty="0">
                <a:effectLst>
                  <a:outerShdw blurRad="38100" dist="38100" dir="2700000" algn="tl">
                    <a:srgbClr val="C0C0C0"/>
                  </a:outerShdw>
                </a:effectLst>
                <a:latin typeface="Arial" charset="0"/>
              </a:rPr>
              <a:t>n=2</a:t>
            </a:r>
            <a:r>
              <a:rPr kumimoji="0" lang="en-US" altLang="zh-CN" sz="2400" b="1" baseline="30000" dirty="0">
                <a:effectLst>
                  <a:outerShdw blurRad="38100" dist="38100" dir="2700000" algn="tl">
                    <a:srgbClr val="C0C0C0"/>
                  </a:outerShdw>
                </a:effectLst>
                <a:latin typeface="Arial" charset="0"/>
              </a:rPr>
              <a:t>k</a:t>
            </a:r>
            <a:r>
              <a:rPr kumimoji="0" lang="zh-CN" altLang="en-US" sz="2400" b="1" dirty="0">
                <a:effectLst>
                  <a:outerShdw blurRad="38100" dist="38100" dir="2700000" algn="tl">
                    <a:srgbClr val="C0C0C0"/>
                  </a:outerShdw>
                </a:effectLst>
                <a:latin typeface="Arial" charset="0"/>
              </a:rPr>
              <a:t>个运动员要进行网球比赛。设计一个满足以下要求的比赛日程表：</a:t>
            </a:r>
          </a:p>
          <a:p>
            <a:pPr lvl="1">
              <a:lnSpc>
                <a:spcPct val="125000"/>
              </a:lnSpc>
              <a:spcBef>
                <a:spcPct val="0"/>
              </a:spcBef>
              <a:buFont typeface="Wingdings" pitchFamily="2" charset="2"/>
              <a:buChar char="u"/>
            </a:pPr>
            <a:r>
              <a:rPr kumimoji="0" lang="zh-CN" altLang="en-US" sz="2400" b="1" dirty="0">
                <a:effectLst>
                  <a:outerShdw blurRad="38100" dist="38100" dir="2700000" algn="tl">
                    <a:srgbClr val="C0C0C0"/>
                  </a:outerShdw>
                </a:effectLst>
                <a:latin typeface="Arial" charset="0"/>
              </a:rPr>
              <a:t>每个选手必须与其它</a:t>
            </a:r>
            <a:r>
              <a:rPr kumimoji="0" lang="en-US" altLang="zh-CN" sz="2400" b="1" dirty="0">
                <a:effectLst>
                  <a:outerShdw blurRad="38100" dist="38100" dir="2700000" algn="tl">
                    <a:srgbClr val="C0C0C0"/>
                  </a:outerShdw>
                </a:effectLst>
                <a:latin typeface="Arial" charset="0"/>
              </a:rPr>
              <a:t>n-1</a:t>
            </a:r>
            <a:r>
              <a:rPr kumimoji="0" lang="zh-CN" altLang="en-US" sz="2400" b="1" dirty="0">
                <a:effectLst>
                  <a:outerShdw blurRad="38100" dist="38100" dir="2700000" algn="tl">
                    <a:srgbClr val="C0C0C0"/>
                  </a:outerShdw>
                </a:effectLst>
                <a:latin typeface="Arial" charset="0"/>
              </a:rPr>
              <a:t>个选手各赛一次</a:t>
            </a:r>
          </a:p>
          <a:p>
            <a:pPr lvl="1">
              <a:lnSpc>
                <a:spcPct val="125000"/>
              </a:lnSpc>
              <a:spcBef>
                <a:spcPct val="0"/>
              </a:spcBef>
              <a:buFont typeface="Wingdings" pitchFamily="2" charset="2"/>
              <a:buChar char="u"/>
            </a:pPr>
            <a:r>
              <a:rPr kumimoji="0" lang="zh-CN" altLang="en-US" sz="2400" b="1" dirty="0">
                <a:effectLst>
                  <a:outerShdw blurRad="38100" dist="38100" dir="2700000" algn="tl">
                    <a:srgbClr val="C0C0C0"/>
                  </a:outerShdw>
                </a:effectLst>
                <a:latin typeface="Arial" charset="0"/>
              </a:rPr>
              <a:t>每个选手一天只能赛一次</a:t>
            </a:r>
          </a:p>
          <a:p>
            <a:pPr lvl="1">
              <a:lnSpc>
                <a:spcPct val="125000"/>
              </a:lnSpc>
              <a:spcBef>
                <a:spcPct val="0"/>
              </a:spcBef>
              <a:buFont typeface="Wingdings" pitchFamily="2" charset="2"/>
              <a:buChar char="u"/>
            </a:pPr>
            <a:r>
              <a:rPr kumimoji="0" lang="zh-CN" altLang="en-US" sz="2400" b="1" dirty="0">
                <a:effectLst>
                  <a:outerShdw blurRad="38100" dist="38100" dir="2700000" algn="tl">
                    <a:srgbClr val="C0C0C0"/>
                  </a:outerShdw>
                </a:effectLst>
                <a:latin typeface="Arial" charset="0"/>
              </a:rPr>
              <a:t>循环赛一共进行</a:t>
            </a:r>
            <a:r>
              <a:rPr kumimoji="0" lang="en-US" altLang="zh-CN" sz="2400" b="1" dirty="0">
                <a:effectLst>
                  <a:outerShdw blurRad="38100" dist="38100" dir="2700000" algn="tl">
                    <a:srgbClr val="C0C0C0"/>
                  </a:outerShdw>
                </a:effectLst>
                <a:latin typeface="Arial" charset="0"/>
              </a:rPr>
              <a:t>n-1</a:t>
            </a:r>
            <a:r>
              <a:rPr kumimoji="0" lang="zh-CN" altLang="en-US" sz="2400" b="1" dirty="0">
                <a:effectLst>
                  <a:outerShdw blurRad="38100" dist="38100" dir="2700000" algn="tl">
                    <a:srgbClr val="C0C0C0"/>
                  </a:outerShdw>
                </a:effectLst>
                <a:latin typeface="Arial" charset="0"/>
              </a:rPr>
              <a:t>天</a:t>
            </a:r>
          </a:p>
          <a:p>
            <a:pPr>
              <a:lnSpc>
                <a:spcPct val="125000"/>
              </a:lnSpc>
              <a:spcBef>
                <a:spcPct val="0"/>
              </a:spcBef>
            </a:pPr>
            <a:r>
              <a:rPr kumimoji="0" lang="zh-CN" altLang="en-US" sz="2400" b="1" dirty="0">
                <a:effectLst>
                  <a:outerShdw blurRad="38100" dist="38100" dir="2700000" algn="tl">
                    <a:srgbClr val="C0C0C0"/>
                  </a:outerShdw>
                </a:effectLst>
                <a:latin typeface="Arial" charset="0"/>
              </a:rPr>
              <a:t>    按此要求可将比赛日程表设计成有</a:t>
            </a:r>
            <a:r>
              <a:rPr kumimoji="0" lang="en-US" altLang="zh-CN" sz="2400" b="1" dirty="0">
                <a:effectLst>
                  <a:outerShdw blurRad="38100" dist="38100" dir="2700000" algn="tl">
                    <a:srgbClr val="C0C0C0"/>
                  </a:outerShdw>
                </a:effectLst>
                <a:latin typeface="Arial" charset="0"/>
              </a:rPr>
              <a:t>n</a:t>
            </a:r>
            <a:r>
              <a:rPr kumimoji="0" lang="zh-CN" altLang="en-US" sz="2400" b="1" dirty="0">
                <a:effectLst>
                  <a:outerShdw blurRad="38100" dist="38100" dir="2700000" algn="tl">
                    <a:srgbClr val="C0C0C0"/>
                  </a:outerShdw>
                </a:effectLst>
                <a:latin typeface="Arial" charset="0"/>
              </a:rPr>
              <a:t>行和</a:t>
            </a:r>
            <a:r>
              <a:rPr kumimoji="0" lang="en-US" altLang="zh-CN" sz="2400" b="1" dirty="0">
                <a:effectLst>
                  <a:outerShdw blurRad="38100" dist="38100" dir="2700000" algn="tl">
                    <a:srgbClr val="C0C0C0"/>
                  </a:outerShdw>
                </a:effectLst>
                <a:latin typeface="Arial" charset="0"/>
              </a:rPr>
              <a:t>n-1</a:t>
            </a:r>
            <a:r>
              <a:rPr kumimoji="0" lang="zh-CN" altLang="en-US" sz="2400" b="1" dirty="0">
                <a:effectLst>
                  <a:outerShdw blurRad="38100" dist="38100" dir="2700000" algn="tl">
                    <a:srgbClr val="C0C0C0"/>
                  </a:outerShdw>
                </a:effectLst>
                <a:latin typeface="Arial" charset="0"/>
              </a:rPr>
              <a:t>列的一个表。在表中第</a:t>
            </a:r>
            <a:r>
              <a:rPr kumimoji="0" lang="en-US" altLang="zh-CN" sz="2400" b="1" dirty="0" err="1">
                <a:effectLst>
                  <a:outerShdw blurRad="38100" dist="38100" dir="2700000" algn="tl">
                    <a:srgbClr val="C0C0C0"/>
                  </a:outerShdw>
                </a:effectLst>
                <a:latin typeface="Arial" charset="0"/>
              </a:rPr>
              <a:t>i</a:t>
            </a:r>
            <a:r>
              <a:rPr kumimoji="0" lang="zh-CN" altLang="en-US" sz="2400" b="1" dirty="0">
                <a:effectLst>
                  <a:outerShdw blurRad="38100" dist="38100" dir="2700000" algn="tl">
                    <a:srgbClr val="C0C0C0"/>
                  </a:outerShdw>
                </a:effectLst>
                <a:latin typeface="Arial" charset="0"/>
              </a:rPr>
              <a:t>行和第</a:t>
            </a:r>
            <a:r>
              <a:rPr kumimoji="0" lang="en-US" altLang="zh-CN" sz="2400" b="1" dirty="0">
                <a:effectLst>
                  <a:outerShdw blurRad="38100" dist="38100" dir="2700000" algn="tl">
                    <a:srgbClr val="C0C0C0"/>
                  </a:outerShdw>
                </a:effectLst>
                <a:latin typeface="Arial" charset="0"/>
              </a:rPr>
              <a:t>j</a:t>
            </a:r>
            <a:r>
              <a:rPr kumimoji="0" lang="zh-CN" altLang="en-US" sz="2400" b="1" dirty="0">
                <a:effectLst>
                  <a:outerShdw blurRad="38100" dist="38100" dir="2700000" algn="tl">
                    <a:srgbClr val="C0C0C0"/>
                  </a:outerShdw>
                </a:effectLst>
                <a:latin typeface="Arial" charset="0"/>
              </a:rPr>
              <a:t>列处填入第</a:t>
            </a:r>
            <a:r>
              <a:rPr kumimoji="0" lang="en-US" altLang="zh-CN" sz="2400" b="1" dirty="0" err="1">
                <a:effectLst>
                  <a:outerShdw blurRad="38100" dist="38100" dir="2700000" algn="tl">
                    <a:srgbClr val="C0C0C0"/>
                  </a:outerShdw>
                </a:effectLst>
                <a:latin typeface="Arial" charset="0"/>
              </a:rPr>
              <a:t>i</a:t>
            </a:r>
            <a:r>
              <a:rPr kumimoji="0" lang="zh-CN" altLang="en-US" sz="2400" b="1" dirty="0">
                <a:effectLst>
                  <a:outerShdw blurRad="38100" dist="38100" dir="2700000" algn="tl">
                    <a:srgbClr val="C0C0C0"/>
                  </a:outerShdw>
                </a:effectLst>
                <a:latin typeface="Arial" charset="0"/>
              </a:rPr>
              <a:t>个选手在第</a:t>
            </a:r>
            <a:r>
              <a:rPr kumimoji="0" lang="en-US" altLang="zh-CN" sz="2400" b="1" dirty="0">
                <a:effectLst>
                  <a:outerShdw blurRad="38100" dist="38100" dir="2700000" algn="tl">
                    <a:srgbClr val="C0C0C0"/>
                  </a:outerShdw>
                </a:effectLst>
                <a:latin typeface="Arial" charset="0"/>
              </a:rPr>
              <a:t>j</a:t>
            </a:r>
            <a:r>
              <a:rPr kumimoji="0" lang="zh-CN" altLang="en-US" sz="2400" b="1" dirty="0">
                <a:effectLst>
                  <a:outerShdw blurRad="38100" dist="38100" dir="2700000" algn="tl">
                    <a:srgbClr val="C0C0C0"/>
                  </a:outerShdw>
                </a:effectLst>
                <a:latin typeface="Arial" charset="0"/>
              </a:rPr>
              <a:t>天所遇到的选手。若将运动员的编号作为第</a:t>
            </a:r>
            <a:r>
              <a:rPr kumimoji="0" lang="en-US" altLang="zh-CN" sz="2400" b="1" dirty="0">
                <a:effectLst>
                  <a:outerShdw blurRad="38100" dist="38100" dir="2700000" algn="tl">
                    <a:srgbClr val="C0C0C0"/>
                  </a:outerShdw>
                </a:effectLst>
                <a:latin typeface="Arial" charset="0"/>
              </a:rPr>
              <a:t>1</a:t>
            </a:r>
            <a:r>
              <a:rPr kumimoji="0" lang="zh-CN" altLang="en-US" sz="2400" b="1" dirty="0">
                <a:effectLst>
                  <a:outerShdw blurRad="38100" dist="38100" dir="2700000" algn="tl">
                    <a:srgbClr val="C0C0C0"/>
                  </a:outerShdw>
                </a:effectLst>
                <a:latin typeface="Arial" charset="0"/>
              </a:rPr>
              <a:t>列，那么形成</a:t>
            </a:r>
            <a:r>
              <a:rPr kumimoji="0" lang="en-US" altLang="zh-CN" sz="2400" b="1" dirty="0">
                <a:effectLst>
                  <a:outerShdw blurRad="38100" dist="38100" dir="2700000" algn="tl">
                    <a:srgbClr val="C0C0C0"/>
                  </a:outerShdw>
                </a:effectLst>
                <a:latin typeface="Arial" charset="0"/>
              </a:rPr>
              <a:t>n*n</a:t>
            </a:r>
            <a:r>
              <a:rPr kumimoji="0" lang="zh-CN" altLang="en-US" sz="2400" b="1" dirty="0">
                <a:effectLst>
                  <a:outerShdw blurRad="38100" dist="38100" dir="2700000" algn="tl">
                    <a:srgbClr val="C0C0C0"/>
                  </a:outerShdw>
                </a:effectLst>
                <a:latin typeface="Arial" charset="0"/>
              </a:rPr>
              <a:t>的二维表。</a:t>
            </a:r>
          </a:p>
        </p:txBody>
      </p:sp>
      <p:sp>
        <p:nvSpPr>
          <p:cNvPr id="74755"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en-US" altLang="zh-CN" sz="4400" b="1" dirty="0" smtClean="0">
                <a:solidFill>
                  <a:schemeClr val="bg1"/>
                </a:solidFill>
                <a:effectLst>
                  <a:outerShdw blurRad="38100" dist="38100" dir="2700000" algn="tl">
                    <a:srgbClr val="C0C0C0"/>
                  </a:outerShdw>
                </a:effectLst>
              </a:rPr>
              <a:t>4.10 </a:t>
            </a: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133</a:t>
            </a:fld>
            <a:endParaRPr lang="en-US" altLang="zh-TW" dirty="0"/>
          </a:p>
        </p:txBody>
      </p:sp>
    </p:spTree>
    <p:extLst>
      <p:ext uri="{BB962C8B-B14F-4D97-AF65-F5344CB8AC3E}">
        <p14:creationId xmlns:p14="http://schemas.microsoft.com/office/powerpoint/2010/main" val="482466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4">
                                            <p:txEl>
                                              <p:pRg st="4" end="4"/>
                                            </p:txEl>
                                          </p:spTgt>
                                        </p:tgtEl>
                                        <p:attrNameLst>
                                          <p:attrName>style.visibility</p:attrName>
                                        </p:attrNameLst>
                                      </p:cBhvr>
                                      <p:to>
                                        <p:strVal val="visible"/>
                                      </p:to>
                                    </p:set>
                                    <p:animEffect transition="in" filter="blinds(horizontal)">
                                      <p:cBhvr>
                                        <p:cTn id="7" dur="500"/>
                                        <p:tgtEl>
                                          <p:spTgt spid="747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Group 2"/>
          <p:cNvGraphicFramePr>
            <a:graphicFrameLocks noGrp="1"/>
          </p:cNvGraphicFramePr>
          <p:nvPr>
            <p:extLst>
              <p:ext uri="{D42A27DB-BD31-4B8C-83A1-F6EECF244321}">
                <p14:modId xmlns:p14="http://schemas.microsoft.com/office/powerpoint/2010/main" val="1049916972"/>
              </p:ext>
            </p:extLst>
          </p:nvPr>
        </p:nvGraphicFramePr>
        <p:xfrm>
          <a:off x="1835696" y="1268760"/>
          <a:ext cx="5860504" cy="5120640"/>
        </p:xfrm>
        <a:graphic>
          <a:graphicData uri="http://schemas.openxmlformats.org/drawingml/2006/table">
            <a:tbl>
              <a:tblPr/>
              <a:tblGrid>
                <a:gridCol w="732563"/>
                <a:gridCol w="732563"/>
                <a:gridCol w="732563"/>
                <a:gridCol w="732563"/>
                <a:gridCol w="732563"/>
                <a:gridCol w="732563"/>
                <a:gridCol w="732563"/>
                <a:gridCol w="732563"/>
              </a:tblGrid>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dirty="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78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6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5861" name="Text Box 85"/>
          <p:cNvSpPr txBox="1">
            <a:spLocks noChangeArrowheads="1"/>
          </p:cNvSpPr>
          <p:nvPr/>
        </p:nvSpPr>
        <p:spPr bwMode="auto">
          <a:xfrm>
            <a:off x="2472705" y="938213"/>
            <a:ext cx="1019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1800" b="1" dirty="0">
                <a:effectLst>
                  <a:outerShdw blurRad="38100" dist="38100" dir="2700000" algn="tl">
                    <a:srgbClr val="C0C0C0"/>
                  </a:outerShdw>
                </a:effectLst>
                <a:latin typeface="Arial" charset="0"/>
              </a:rPr>
              <a:t>第</a:t>
            </a:r>
            <a:r>
              <a:rPr kumimoji="0" lang="en-US" altLang="zh-CN" sz="1800" b="1" dirty="0">
                <a:effectLst>
                  <a:outerShdw blurRad="38100" dist="38100" dir="2700000" algn="tl">
                    <a:srgbClr val="C0C0C0"/>
                  </a:outerShdw>
                </a:effectLst>
                <a:latin typeface="Arial" charset="0"/>
              </a:rPr>
              <a:t>1</a:t>
            </a:r>
            <a:r>
              <a:rPr kumimoji="0" lang="zh-CN" altLang="en-US" sz="1800" b="1" dirty="0">
                <a:effectLst>
                  <a:outerShdw blurRad="38100" dist="38100" dir="2700000" algn="tl">
                    <a:srgbClr val="C0C0C0"/>
                  </a:outerShdw>
                </a:effectLst>
                <a:latin typeface="Arial" charset="0"/>
              </a:rPr>
              <a:t>天</a:t>
            </a:r>
          </a:p>
        </p:txBody>
      </p:sp>
      <p:sp>
        <p:nvSpPr>
          <p:cNvPr id="75862" name="Text Box 86"/>
          <p:cNvSpPr txBox="1">
            <a:spLocks noChangeArrowheads="1"/>
          </p:cNvSpPr>
          <p:nvPr/>
        </p:nvSpPr>
        <p:spPr bwMode="auto">
          <a:xfrm>
            <a:off x="6910388" y="939800"/>
            <a:ext cx="10144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1800" b="1">
                <a:effectLst>
                  <a:outerShdw blurRad="38100" dist="38100" dir="2700000" algn="tl">
                    <a:srgbClr val="C0C0C0"/>
                  </a:outerShdw>
                </a:effectLst>
                <a:latin typeface="Arial" charset="0"/>
              </a:rPr>
              <a:t>第</a:t>
            </a:r>
            <a:r>
              <a:rPr kumimoji="0" lang="en-US" altLang="zh-CN" sz="1800" b="1">
                <a:effectLst>
                  <a:outerShdw blurRad="38100" dist="38100" dir="2700000" algn="tl">
                    <a:srgbClr val="C0C0C0"/>
                  </a:outerShdw>
                </a:effectLst>
                <a:latin typeface="Arial" charset="0"/>
              </a:rPr>
              <a:t>7</a:t>
            </a:r>
            <a:r>
              <a:rPr kumimoji="0" lang="zh-CN" altLang="en-US" sz="1800" b="1">
                <a:effectLst>
                  <a:outerShdw blurRad="38100" dist="38100" dir="2700000" algn="tl">
                    <a:srgbClr val="C0C0C0"/>
                  </a:outerShdw>
                </a:effectLst>
                <a:latin typeface="Arial" charset="0"/>
              </a:rPr>
              <a:t>天</a:t>
            </a:r>
          </a:p>
        </p:txBody>
      </p:sp>
      <p:sp>
        <p:nvSpPr>
          <p:cNvPr id="75863" name="Text Box 87"/>
          <p:cNvSpPr txBox="1">
            <a:spLocks noChangeArrowheads="1"/>
          </p:cNvSpPr>
          <p:nvPr/>
        </p:nvSpPr>
        <p:spPr bwMode="auto">
          <a:xfrm>
            <a:off x="20048" y="371710"/>
            <a:ext cx="899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0"/>
              </a:spcBef>
            </a:pPr>
            <a:r>
              <a:rPr kumimoji="0" lang="zh-CN" altLang="en-US" sz="2800" b="1" dirty="0">
                <a:solidFill>
                  <a:schemeClr val="bg1"/>
                </a:solidFill>
                <a:effectLst>
                  <a:outerShdw blurRad="38100" dist="38100" dir="2700000" algn="tl">
                    <a:srgbClr val="C0C0C0"/>
                  </a:outerShdw>
                </a:effectLst>
                <a:latin typeface="Arial" charset="0"/>
              </a:rPr>
              <a:t>设有</a:t>
            </a:r>
            <a:r>
              <a:rPr kumimoji="0" lang="en-US" altLang="zh-CN" sz="2800" b="1" dirty="0">
                <a:solidFill>
                  <a:schemeClr val="bg1"/>
                </a:solidFill>
                <a:effectLst>
                  <a:outerShdw blurRad="38100" dist="38100" dir="2700000" algn="tl">
                    <a:srgbClr val="C0C0C0"/>
                  </a:outerShdw>
                </a:effectLst>
                <a:latin typeface="Arial" charset="0"/>
              </a:rPr>
              <a:t>8</a:t>
            </a:r>
            <a:r>
              <a:rPr kumimoji="0" lang="zh-CN" altLang="en-US" sz="2800" b="1" dirty="0">
                <a:solidFill>
                  <a:schemeClr val="bg1"/>
                </a:solidFill>
                <a:effectLst>
                  <a:outerShdw blurRad="38100" dist="38100" dir="2700000" algn="tl">
                    <a:srgbClr val="C0C0C0"/>
                  </a:outerShdw>
                </a:effectLst>
                <a:latin typeface="Arial" charset="0"/>
              </a:rPr>
              <a:t>个运动员</a:t>
            </a:r>
            <a:r>
              <a:rPr kumimoji="0" lang="zh-CN" altLang="en-US" sz="2800" b="1" dirty="0" smtClean="0">
                <a:solidFill>
                  <a:schemeClr val="bg1"/>
                </a:solidFill>
                <a:effectLst>
                  <a:outerShdw blurRad="38100" dist="38100" dir="2700000" algn="tl">
                    <a:srgbClr val="C0C0C0"/>
                  </a:outerShdw>
                </a:effectLst>
                <a:latin typeface="Arial" charset="0"/>
              </a:rPr>
              <a:t>，共</a:t>
            </a:r>
            <a:r>
              <a:rPr kumimoji="0" lang="zh-CN" altLang="en-US" sz="2800" b="1" dirty="0">
                <a:solidFill>
                  <a:schemeClr val="bg1"/>
                </a:solidFill>
                <a:effectLst>
                  <a:outerShdw blurRad="38100" dist="38100" dir="2700000" algn="tl">
                    <a:srgbClr val="C0C0C0"/>
                  </a:outerShdw>
                </a:effectLst>
                <a:latin typeface="Arial" charset="0"/>
              </a:rPr>
              <a:t>比赛</a:t>
            </a:r>
            <a:r>
              <a:rPr kumimoji="0" lang="en-US" altLang="zh-CN" sz="2800" b="1" dirty="0">
                <a:solidFill>
                  <a:schemeClr val="bg1"/>
                </a:solidFill>
                <a:effectLst>
                  <a:outerShdw blurRad="38100" dist="38100" dir="2700000" algn="tl">
                    <a:srgbClr val="C0C0C0"/>
                  </a:outerShdw>
                </a:effectLst>
                <a:latin typeface="Arial" charset="0"/>
              </a:rPr>
              <a:t>7</a:t>
            </a:r>
            <a:r>
              <a:rPr kumimoji="0" lang="zh-CN" altLang="en-US" sz="2800" b="1" dirty="0">
                <a:solidFill>
                  <a:schemeClr val="bg1"/>
                </a:solidFill>
                <a:effectLst>
                  <a:outerShdw blurRad="38100" dist="38100" dir="2700000" algn="tl">
                    <a:srgbClr val="C0C0C0"/>
                  </a:outerShdw>
                </a:effectLst>
                <a:latin typeface="Arial" charset="0"/>
              </a:rPr>
              <a:t>天，比赛日程表</a:t>
            </a:r>
            <a:r>
              <a:rPr kumimoji="0" lang="zh-CN" altLang="en-US" sz="2800" b="1" dirty="0" smtClean="0">
                <a:solidFill>
                  <a:schemeClr val="bg1"/>
                </a:solidFill>
                <a:effectLst>
                  <a:outerShdw blurRad="38100" dist="38100" dir="2700000" algn="tl">
                    <a:srgbClr val="C0C0C0"/>
                  </a:outerShdw>
                </a:effectLst>
                <a:latin typeface="Arial" charset="0"/>
              </a:rPr>
              <a:t>如下</a:t>
            </a:r>
            <a:endParaRPr kumimoji="0" lang="zh-CN" altLang="en-US" sz="2800" b="1" dirty="0">
              <a:solidFill>
                <a:schemeClr val="bg1"/>
              </a:solidFill>
              <a:effectLst>
                <a:outerShdw blurRad="38100" dist="38100" dir="2700000" algn="tl">
                  <a:srgbClr val="C0C0C0"/>
                </a:outerShdw>
              </a:effectLst>
              <a:latin typeface="Arial" charset="0"/>
            </a:endParaRPr>
          </a:p>
        </p:txBody>
      </p:sp>
      <p:sp>
        <p:nvSpPr>
          <p:cNvPr id="75864" name="Text Box 88"/>
          <p:cNvSpPr txBox="1">
            <a:spLocks noChangeArrowheads="1"/>
          </p:cNvSpPr>
          <p:nvPr/>
        </p:nvSpPr>
        <p:spPr bwMode="auto">
          <a:xfrm>
            <a:off x="1600671" y="843434"/>
            <a:ext cx="1027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kumimoji="0" lang="zh-CN" altLang="en-US" sz="1800" b="1" dirty="0">
                <a:solidFill>
                  <a:srgbClr val="FF3300"/>
                </a:solidFill>
                <a:effectLst>
                  <a:outerShdw blurRad="38100" dist="38100" dir="2700000" algn="tl">
                    <a:srgbClr val="C0C0C0"/>
                  </a:outerShdw>
                </a:effectLst>
                <a:latin typeface="Arial" charset="0"/>
              </a:rPr>
              <a:t>运动员</a:t>
            </a:r>
          </a:p>
          <a:p>
            <a:pPr algn="ctr">
              <a:spcBef>
                <a:spcPct val="0"/>
              </a:spcBef>
            </a:pPr>
            <a:r>
              <a:rPr kumimoji="0" lang="zh-CN" altLang="en-US" sz="1800" b="1" dirty="0">
                <a:solidFill>
                  <a:srgbClr val="FF3300"/>
                </a:solidFill>
                <a:effectLst>
                  <a:outerShdw blurRad="38100" dist="38100" dir="2700000" algn="tl">
                    <a:srgbClr val="C0C0C0"/>
                  </a:outerShdw>
                </a:effectLst>
                <a:latin typeface="Arial" charset="0"/>
              </a:rPr>
              <a:t>编号</a:t>
            </a:r>
          </a:p>
        </p:txBody>
      </p:sp>
      <p:sp>
        <p:nvSpPr>
          <p:cNvPr id="75865" name="Text Box 89"/>
          <p:cNvSpPr txBox="1">
            <a:spLocks noChangeArrowheads="1"/>
          </p:cNvSpPr>
          <p:nvPr/>
        </p:nvSpPr>
        <p:spPr bwMode="auto">
          <a:xfrm>
            <a:off x="3182714" y="847725"/>
            <a:ext cx="3765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en-US" altLang="zh-CN" sz="1800" b="1" dirty="0">
                <a:effectLst>
                  <a:outerShdw blurRad="38100" dist="38100" dir="2700000" algn="tl">
                    <a:srgbClr val="C0C0C0"/>
                  </a:outerShdw>
                </a:effectLst>
                <a:latin typeface="Arial" charset="0"/>
              </a:rPr>
              <a:t>…… …… …… …… …… ……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134</a:t>
            </a:fld>
            <a:endParaRPr lang="en-US" altLang="zh-TW" dirty="0"/>
          </a:p>
        </p:txBody>
      </p:sp>
    </p:spTree>
    <p:extLst>
      <p:ext uri="{BB962C8B-B14F-4D97-AF65-F5344CB8AC3E}">
        <p14:creationId xmlns:p14="http://schemas.microsoft.com/office/powerpoint/2010/main" val="42484065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43321" y="1052736"/>
            <a:ext cx="8893175" cy="232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5000"/>
              </a:lnSpc>
              <a:spcBef>
                <a:spcPct val="0"/>
              </a:spcBef>
            </a:pPr>
            <a:r>
              <a:rPr kumimoji="0" lang="zh-CN" altLang="en-US" sz="2000" b="1" dirty="0">
                <a:effectLst>
                  <a:outerShdw blurRad="38100" dist="38100" dir="2700000" algn="tl">
                    <a:srgbClr val="C0C0C0"/>
                  </a:outerShdw>
                </a:effectLst>
              </a:rPr>
              <a:t>按分治策略，可将所有选手分成二组。</a:t>
            </a:r>
          </a:p>
          <a:p>
            <a:pPr lvl="1">
              <a:lnSpc>
                <a:spcPct val="105000"/>
              </a:lnSpc>
              <a:spcBef>
                <a:spcPct val="0"/>
              </a:spcBef>
              <a:buFont typeface="Wingdings" pitchFamily="2" charset="2"/>
              <a:buChar char="u"/>
            </a:pPr>
            <a:r>
              <a:rPr kumimoji="0" lang="en-US" altLang="zh-CN" sz="2000" b="1" dirty="0">
                <a:effectLst>
                  <a:outerShdw blurRad="38100" dist="38100" dir="2700000" algn="tl">
                    <a:srgbClr val="C0C0C0"/>
                  </a:outerShdw>
                </a:effectLst>
              </a:rPr>
              <a:t>n</a:t>
            </a:r>
            <a:r>
              <a:rPr kumimoji="0" lang="zh-CN" altLang="en-US" sz="2000" b="1" dirty="0">
                <a:effectLst>
                  <a:outerShdw blurRad="38100" dist="38100" dir="2700000" algn="tl">
                    <a:srgbClr val="C0C0C0"/>
                  </a:outerShdw>
                </a:effectLst>
              </a:rPr>
              <a:t>个选手的比赛日程表，可以通过为</a:t>
            </a:r>
            <a:r>
              <a:rPr kumimoji="0" lang="en-US" altLang="zh-CN" sz="2000" b="1" dirty="0">
                <a:effectLst>
                  <a:outerShdw blurRad="38100" dist="38100" dir="2700000" algn="tl">
                    <a:srgbClr val="C0C0C0"/>
                  </a:outerShdw>
                </a:effectLst>
              </a:rPr>
              <a:t>n/2</a:t>
            </a:r>
            <a:r>
              <a:rPr kumimoji="0" lang="zh-CN" altLang="en-US" sz="2000" b="1" dirty="0">
                <a:effectLst>
                  <a:outerShdw blurRad="38100" dist="38100" dir="2700000" algn="tl">
                    <a:srgbClr val="C0C0C0"/>
                  </a:outerShdw>
                </a:effectLst>
              </a:rPr>
              <a:t>个选手设计日程表来决定；</a:t>
            </a:r>
          </a:p>
          <a:p>
            <a:pPr lvl="1">
              <a:lnSpc>
                <a:spcPct val="105000"/>
              </a:lnSpc>
              <a:spcBef>
                <a:spcPct val="0"/>
              </a:spcBef>
              <a:buFont typeface="Wingdings" pitchFamily="2" charset="2"/>
              <a:buChar char="u"/>
            </a:pPr>
            <a:r>
              <a:rPr kumimoji="0" lang="en-US" altLang="zh-CN" sz="2000" b="1" dirty="0">
                <a:effectLst>
                  <a:outerShdw blurRad="38100" dist="38100" dir="2700000" algn="tl">
                    <a:srgbClr val="C0C0C0"/>
                  </a:outerShdw>
                </a:effectLst>
              </a:rPr>
              <a:t>n/2</a:t>
            </a:r>
            <a:r>
              <a:rPr kumimoji="0" lang="zh-CN" altLang="en-US" sz="2000" b="1" dirty="0">
                <a:effectLst>
                  <a:outerShdw blurRad="38100" dist="38100" dir="2700000" algn="tl">
                    <a:srgbClr val="C0C0C0"/>
                  </a:outerShdw>
                </a:effectLst>
              </a:rPr>
              <a:t>个选手的比赛日程表，可以通过为</a:t>
            </a:r>
            <a:r>
              <a:rPr kumimoji="0" lang="en-US" altLang="zh-CN" sz="2000" b="1" dirty="0">
                <a:effectLst>
                  <a:outerShdw blurRad="38100" dist="38100" dir="2700000" algn="tl">
                    <a:srgbClr val="C0C0C0"/>
                  </a:outerShdw>
                </a:effectLst>
              </a:rPr>
              <a:t>n/4</a:t>
            </a:r>
            <a:r>
              <a:rPr kumimoji="0" lang="zh-CN" altLang="en-US" sz="2000" b="1" dirty="0">
                <a:effectLst>
                  <a:outerShdw blurRad="38100" dist="38100" dir="2700000" algn="tl">
                    <a:srgbClr val="C0C0C0"/>
                  </a:outerShdw>
                </a:effectLst>
              </a:rPr>
              <a:t>个选手设计日程表来决定；</a:t>
            </a:r>
          </a:p>
          <a:p>
            <a:pPr lvl="1">
              <a:lnSpc>
                <a:spcPct val="105000"/>
              </a:lnSpc>
              <a:spcBef>
                <a:spcPct val="0"/>
              </a:spcBef>
              <a:buFont typeface="Wingdings" pitchFamily="2" charset="2"/>
              <a:buChar char="u"/>
            </a:pPr>
            <a:r>
              <a:rPr kumimoji="0" lang="zh-CN" altLang="en-US" sz="2000" b="1" dirty="0">
                <a:effectLst>
                  <a:outerShdw blurRad="38100" dist="38100" dir="2700000" algn="tl">
                    <a:srgbClr val="C0C0C0"/>
                  </a:outerShdw>
                </a:effectLst>
              </a:rPr>
              <a:t> </a:t>
            </a:r>
            <a:r>
              <a:rPr kumimoji="0" lang="en-US" altLang="en-US"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rPr>
              <a:t>………</a:t>
            </a:r>
            <a:r>
              <a:rPr kumimoji="0" lang="zh-CN" altLang="en-US" sz="2000" b="1" dirty="0">
                <a:effectLst>
                  <a:outerShdw blurRad="38100" dist="38100" dir="2700000" algn="tl">
                    <a:srgbClr val="C0C0C0"/>
                  </a:outerShdw>
                </a:effectLst>
              </a:rPr>
              <a:t>；</a:t>
            </a:r>
          </a:p>
          <a:p>
            <a:pPr lvl="1">
              <a:lnSpc>
                <a:spcPct val="105000"/>
              </a:lnSpc>
              <a:spcBef>
                <a:spcPct val="0"/>
              </a:spcBef>
              <a:buFont typeface="Wingdings" pitchFamily="2" charset="2"/>
              <a:buChar char="u"/>
            </a:pPr>
            <a:r>
              <a:rPr kumimoji="0" lang="zh-CN" altLang="en-US" sz="2000" b="1" dirty="0">
                <a:effectLst>
                  <a:outerShdw blurRad="38100" dist="38100" dir="2700000" algn="tl">
                    <a:srgbClr val="C0C0C0"/>
                  </a:outerShdw>
                </a:effectLst>
              </a:rPr>
              <a:t>直到为</a:t>
            </a:r>
            <a:r>
              <a:rPr kumimoji="0" lang="en-US" altLang="zh-CN" sz="2000" b="1" dirty="0">
                <a:effectLst>
                  <a:outerShdw blurRad="38100" dist="38100" dir="2700000" algn="tl">
                    <a:srgbClr val="C0C0C0"/>
                  </a:outerShdw>
                </a:effectLst>
              </a:rPr>
              <a:t>2</a:t>
            </a:r>
            <a:r>
              <a:rPr kumimoji="0" lang="zh-CN" altLang="en-US" sz="2000" b="1" dirty="0">
                <a:effectLst>
                  <a:outerShdw blurRad="38100" dist="38100" dir="2700000" algn="tl">
                    <a:srgbClr val="C0C0C0"/>
                  </a:outerShdw>
                </a:effectLst>
              </a:rPr>
              <a:t>个选手设计比赛日程表。这样比赛日程表的设计就变得很简单，这时只要让二个选手相互比赛即可。</a:t>
            </a:r>
          </a:p>
          <a:p>
            <a:pPr>
              <a:lnSpc>
                <a:spcPct val="105000"/>
              </a:lnSpc>
              <a:spcBef>
                <a:spcPct val="0"/>
              </a:spcBef>
              <a:buFont typeface="Wingdings" pitchFamily="2" charset="2"/>
              <a:buNone/>
            </a:pPr>
            <a:r>
              <a:rPr kumimoji="0" lang="zh-CN" altLang="en-US" sz="2000" b="1" dirty="0">
                <a:effectLst>
                  <a:outerShdw blurRad="38100" dist="38100" dir="2700000" algn="tl">
                    <a:srgbClr val="C0C0C0"/>
                  </a:outerShdw>
                </a:effectLst>
              </a:rPr>
              <a:t>假设运动员有</a:t>
            </a:r>
            <a:r>
              <a:rPr kumimoji="0" lang="en-US" altLang="zh-CN" sz="2000" b="1" dirty="0">
                <a:effectLst>
                  <a:outerShdw blurRad="38100" dist="38100" dir="2700000" algn="tl">
                    <a:srgbClr val="C0C0C0"/>
                  </a:outerShdw>
                </a:effectLst>
              </a:rPr>
              <a:t>8</a:t>
            </a:r>
            <a:r>
              <a:rPr kumimoji="0" lang="zh-CN" altLang="en-US" sz="2000" b="1" dirty="0">
                <a:effectLst>
                  <a:outerShdw blurRad="38100" dist="38100" dir="2700000" algn="tl">
                    <a:srgbClr val="C0C0C0"/>
                  </a:outerShdw>
                </a:effectLst>
              </a:rPr>
              <a:t>位，首先形成</a:t>
            </a:r>
            <a:r>
              <a:rPr kumimoji="0" lang="en-US" altLang="zh-CN" sz="2000" b="1" dirty="0">
                <a:effectLst>
                  <a:outerShdw blurRad="38100" dist="38100" dir="2700000" algn="tl">
                    <a:srgbClr val="C0C0C0"/>
                  </a:outerShdw>
                </a:effectLst>
              </a:rPr>
              <a:t>4</a:t>
            </a:r>
            <a:r>
              <a:rPr kumimoji="0" lang="zh-CN" altLang="en-US" sz="2000" b="1" dirty="0">
                <a:effectLst>
                  <a:outerShdw blurRad="38100" dist="38100" dir="2700000" algn="tl">
                    <a:srgbClr val="C0C0C0"/>
                  </a:outerShdw>
                </a:effectLst>
              </a:rPr>
              <a:t>组</a:t>
            </a:r>
            <a:r>
              <a:rPr kumimoji="0" lang="en-US" altLang="zh-CN" sz="2000" b="1" dirty="0">
                <a:effectLst>
                  <a:outerShdw blurRad="38100" dist="38100" dir="2700000" algn="tl">
                    <a:srgbClr val="C0C0C0"/>
                  </a:outerShdw>
                </a:effectLst>
              </a:rPr>
              <a:t>2</a:t>
            </a:r>
            <a:r>
              <a:rPr kumimoji="0" lang="zh-CN" altLang="en-US" sz="2000" b="1" dirty="0">
                <a:effectLst>
                  <a:outerShdw blurRad="38100" dist="38100" dir="2700000" algn="tl">
                    <a:srgbClr val="C0C0C0"/>
                  </a:outerShdw>
                </a:effectLst>
              </a:rPr>
              <a:t>个选手的比赛日程表。</a:t>
            </a:r>
          </a:p>
        </p:txBody>
      </p:sp>
      <p:graphicFrame>
        <p:nvGraphicFramePr>
          <p:cNvPr id="76853" name="Group 53"/>
          <p:cNvGraphicFramePr>
            <a:graphicFrameLocks noGrp="1"/>
          </p:cNvGraphicFramePr>
          <p:nvPr>
            <p:extLst>
              <p:ext uri="{D42A27DB-BD31-4B8C-83A1-F6EECF244321}">
                <p14:modId xmlns:p14="http://schemas.microsoft.com/office/powerpoint/2010/main" val="1647050677"/>
              </p:ext>
            </p:extLst>
          </p:nvPr>
        </p:nvGraphicFramePr>
        <p:xfrm>
          <a:off x="595313" y="3717032"/>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864" name="Text Box 64"/>
          <p:cNvSpPr txBox="1">
            <a:spLocks noChangeArrowheads="1"/>
          </p:cNvSpPr>
          <p:nvPr/>
        </p:nvSpPr>
        <p:spPr bwMode="auto">
          <a:xfrm>
            <a:off x="1054100" y="497909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1</a:t>
            </a:r>
          </a:p>
        </p:txBody>
      </p:sp>
      <p:graphicFrame>
        <p:nvGraphicFramePr>
          <p:cNvPr id="76901" name="Group 101"/>
          <p:cNvGraphicFramePr>
            <a:graphicFrameLocks noGrp="1"/>
          </p:cNvGraphicFramePr>
          <p:nvPr>
            <p:extLst>
              <p:ext uri="{D42A27DB-BD31-4B8C-83A1-F6EECF244321}">
                <p14:modId xmlns:p14="http://schemas.microsoft.com/office/powerpoint/2010/main" val="192108233"/>
              </p:ext>
            </p:extLst>
          </p:nvPr>
        </p:nvGraphicFramePr>
        <p:xfrm>
          <a:off x="2755900" y="3717032"/>
          <a:ext cx="1600200" cy="1158240"/>
        </p:xfrm>
        <a:graphic>
          <a:graphicData uri="http://schemas.openxmlformats.org/drawingml/2006/table">
            <a:tbl>
              <a:tblPr/>
              <a:tblGrid>
                <a:gridCol w="762000"/>
                <a:gridCol w="838200"/>
              </a:tblGrid>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876" name="Text Box 76"/>
          <p:cNvSpPr txBox="1">
            <a:spLocks noChangeArrowheads="1"/>
          </p:cNvSpPr>
          <p:nvPr/>
        </p:nvSpPr>
        <p:spPr bwMode="auto">
          <a:xfrm>
            <a:off x="3225800" y="497909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2</a:t>
            </a:r>
          </a:p>
        </p:txBody>
      </p:sp>
      <p:graphicFrame>
        <p:nvGraphicFramePr>
          <p:cNvPr id="76877" name="Group 77"/>
          <p:cNvGraphicFramePr>
            <a:graphicFrameLocks noGrp="1"/>
          </p:cNvGraphicFramePr>
          <p:nvPr>
            <p:extLst>
              <p:ext uri="{D42A27DB-BD31-4B8C-83A1-F6EECF244321}">
                <p14:modId xmlns:p14="http://schemas.microsoft.com/office/powerpoint/2010/main" val="3693650437"/>
              </p:ext>
            </p:extLst>
          </p:nvPr>
        </p:nvGraphicFramePr>
        <p:xfrm>
          <a:off x="4932363" y="3717032"/>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888" name="Text Box 88"/>
          <p:cNvSpPr txBox="1">
            <a:spLocks noChangeArrowheads="1"/>
          </p:cNvSpPr>
          <p:nvPr/>
        </p:nvSpPr>
        <p:spPr bwMode="auto">
          <a:xfrm>
            <a:off x="5448300" y="497909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3</a:t>
            </a:r>
          </a:p>
        </p:txBody>
      </p:sp>
      <p:graphicFrame>
        <p:nvGraphicFramePr>
          <p:cNvPr id="76889" name="Group 89"/>
          <p:cNvGraphicFramePr>
            <a:graphicFrameLocks noGrp="1"/>
          </p:cNvGraphicFramePr>
          <p:nvPr>
            <p:extLst>
              <p:ext uri="{D42A27DB-BD31-4B8C-83A1-F6EECF244321}">
                <p14:modId xmlns:p14="http://schemas.microsoft.com/office/powerpoint/2010/main" val="703458463"/>
              </p:ext>
            </p:extLst>
          </p:nvPr>
        </p:nvGraphicFramePr>
        <p:xfrm>
          <a:off x="7004050" y="3717032"/>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900" name="Text Box 100"/>
          <p:cNvSpPr txBox="1">
            <a:spLocks noChangeArrowheads="1"/>
          </p:cNvSpPr>
          <p:nvPr/>
        </p:nvSpPr>
        <p:spPr bwMode="auto">
          <a:xfrm>
            <a:off x="7462838" y="497909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4</a:t>
            </a:r>
          </a:p>
        </p:txBody>
      </p:sp>
      <p:sp>
        <p:nvSpPr>
          <p:cNvPr id="76902" name="Text Box 102"/>
          <p:cNvSpPr txBox="1">
            <a:spLocks noChangeArrowheads="1"/>
          </p:cNvSpPr>
          <p:nvPr/>
        </p:nvSpPr>
        <p:spPr bwMode="auto">
          <a:xfrm>
            <a:off x="123825" y="5301208"/>
            <a:ext cx="8912225" cy="942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5000"/>
              </a:lnSpc>
              <a:spcBef>
                <a:spcPct val="0"/>
              </a:spcBef>
            </a:pPr>
            <a:r>
              <a:rPr lang="zh-CN" altLang="en-US" b="1" dirty="0">
                <a:effectLst>
                  <a:outerShdw blurRad="38100" dist="38100" dir="2700000" algn="tl">
                    <a:srgbClr val="C0C0C0"/>
                  </a:outerShdw>
                </a:effectLst>
              </a:rPr>
              <a:t>说明：</a:t>
            </a:r>
          </a:p>
          <a:p>
            <a:pPr>
              <a:lnSpc>
                <a:spcPct val="105000"/>
              </a:lnSpc>
              <a:spcBef>
                <a:spcPct val="0"/>
              </a:spcBef>
            </a:pPr>
            <a:r>
              <a:rPr lang="en-US" altLang="zh-CN" b="1" dirty="0">
                <a:effectLst>
                  <a:outerShdw blurRad="38100" dist="38100" dir="2700000" algn="tl">
                    <a:srgbClr val="C0C0C0"/>
                  </a:outerShdw>
                </a:effectLst>
              </a:rPr>
              <a:t>    1</a:t>
            </a:r>
            <a:r>
              <a:rPr lang="zh-CN" altLang="en-US" b="1" dirty="0">
                <a:effectLst>
                  <a:outerShdw blurRad="38100" dist="38100" dir="2700000" algn="tl">
                    <a:srgbClr val="C0C0C0"/>
                  </a:outerShdw>
                </a:effectLst>
              </a:rPr>
              <a:t>号选手在第一天与</a:t>
            </a:r>
            <a:r>
              <a:rPr lang="en-US" altLang="zh-CN" b="1" dirty="0">
                <a:effectLst>
                  <a:outerShdw blurRad="38100" dist="38100" dir="2700000" algn="tl">
                    <a:srgbClr val="C0C0C0"/>
                  </a:outerShdw>
                </a:effectLst>
              </a:rPr>
              <a:t>2</a:t>
            </a:r>
            <a:r>
              <a:rPr lang="zh-CN" altLang="en-US" b="1" dirty="0">
                <a:effectLst>
                  <a:outerShdw blurRad="38100" dist="38100" dir="2700000" algn="tl">
                    <a:srgbClr val="C0C0C0"/>
                  </a:outerShdw>
                </a:effectLst>
              </a:rPr>
              <a:t>号选手比赛，或称</a:t>
            </a:r>
            <a:r>
              <a:rPr lang="en-US" altLang="zh-CN" b="1" dirty="0">
                <a:effectLst>
                  <a:outerShdw blurRad="38100" dist="38100" dir="2700000" algn="tl">
                    <a:srgbClr val="C0C0C0"/>
                  </a:outerShdw>
                </a:effectLst>
              </a:rPr>
              <a:t>2</a:t>
            </a:r>
            <a:r>
              <a:rPr lang="zh-CN" altLang="en-US" b="1" dirty="0">
                <a:effectLst>
                  <a:outerShdw blurRad="38100" dist="38100" dir="2700000" algn="tl">
                    <a:srgbClr val="C0C0C0"/>
                  </a:outerShdw>
                </a:effectLst>
              </a:rPr>
              <a:t>号选手在第一天与</a:t>
            </a:r>
            <a:r>
              <a:rPr lang="en-US" altLang="zh-CN" b="1" dirty="0">
                <a:effectLst>
                  <a:outerShdw blurRad="38100" dist="38100" dir="2700000" algn="tl">
                    <a:srgbClr val="C0C0C0"/>
                  </a:outerShdw>
                </a:effectLst>
              </a:rPr>
              <a:t>1</a:t>
            </a:r>
            <a:r>
              <a:rPr lang="zh-CN" altLang="en-US" b="1" dirty="0">
                <a:effectLst>
                  <a:outerShdw blurRad="38100" dist="38100" dir="2700000" algn="tl">
                    <a:srgbClr val="C0C0C0"/>
                  </a:outerShdw>
                </a:effectLst>
              </a:rPr>
              <a:t>号选手比赛，是</a:t>
            </a:r>
            <a:r>
              <a:rPr lang="en-US" altLang="zh-CN" b="1" dirty="0">
                <a:effectLst>
                  <a:outerShdw blurRad="38100" dist="38100" dir="2700000" algn="tl">
                    <a:srgbClr val="C0C0C0"/>
                  </a:outerShdw>
                </a:effectLst>
              </a:rPr>
              <a:t>1</a:t>
            </a:r>
            <a:r>
              <a:rPr lang="zh-CN" altLang="en-US" b="1" dirty="0">
                <a:effectLst>
                  <a:outerShdw blurRad="38100" dist="38100" dir="2700000" algn="tl">
                    <a:srgbClr val="C0C0C0"/>
                  </a:outerShdw>
                </a:effectLst>
              </a:rPr>
              <a:t>场比赛，而不是</a:t>
            </a:r>
            <a:r>
              <a:rPr lang="en-US" altLang="zh-CN" b="1" dirty="0">
                <a:effectLst>
                  <a:outerShdw blurRad="38100" dist="38100" dir="2700000" algn="tl">
                    <a:srgbClr val="C0C0C0"/>
                  </a:outerShdw>
                </a:effectLst>
              </a:rPr>
              <a:t>2</a:t>
            </a:r>
            <a:r>
              <a:rPr lang="zh-CN" altLang="en-US" b="1" dirty="0">
                <a:effectLst>
                  <a:outerShdw blurRad="38100" dist="38100" dir="2700000" algn="tl">
                    <a:srgbClr val="C0C0C0"/>
                  </a:outerShdw>
                </a:effectLst>
              </a:rPr>
              <a:t>场比赛，在日程表中应描述为二行。</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135</a:t>
            </a:fld>
            <a:endParaRPr lang="en-US" altLang="zh-TW" dirty="0"/>
          </a:p>
        </p:txBody>
      </p:sp>
      <p:sp>
        <p:nvSpPr>
          <p:cNvPr id="13"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261807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802">
                                            <p:txEl>
                                              <p:pRg st="5" end="5"/>
                                            </p:txEl>
                                          </p:spTgt>
                                        </p:tgtEl>
                                        <p:attrNameLst>
                                          <p:attrName>style.visibility</p:attrName>
                                        </p:attrNameLst>
                                      </p:cBhvr>
                                      <p:to>
                                        <p:strVal val="visible"/>
                                      </p:to>
                                    </p:set>
                                    <p:animEffect transition="in" filter="blinds(horizontal)">
                                      <p:cBhvr>
                                        <p:cTn id="7" dur="500"/>
                                        <p:tgtEl>
                                          <p:spTgt spid="76802">
                                            <p:txEl>
                                              <p:pRg st="5" end="5"/>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6853"/>
                                        </p:tgtEl>
                                        <p:attrNameLst>
                                          <p:attrName>style.visibility</p:attrName>
                                        </p:attrNameLst>
                                      </p:cBhvr>
                                      <p:to>
                                        <p:strVal val="visible"/>
                                      </p:to>
                                    </p:set>
                                    <p:animEffect transition="in" filter="blinds(horizontal)">
                                      <p:cBhvr>
                                        <p:cTn id="11" dur="500"/>
                                        <p:tgtEl>
                                          <p:spTgt spid="7685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6864"/>
                                        </p:tgtEl>
                                        <p:attrNameLst>
                                          <p:attrName>style.visibility</p:attrName>
                                        </p:attrNameLst>
                                      </p:cBhvr>
                                      <p:to>
                                        <p:strVal val="visible"/>
                                      </p:to>
                                    </p:set>
                                    <p:animEffect transition="in" filter="blinds(horizontal)">
                                      <p:cBhvr>
                                        <p:cTn id="14" dur="500"/>
                                        <p:tgtEl>
                                          <p:spTgt spid="76864"/>
                                        </p:tgtEl>
                                      </p:cBhvr>
                                    </p:animEffect>
                                  </p:childTnLst>
                                </p:cTn>
                              </p:par>
                            </p:childTnLst>
                          </p:cTn>
                        </p:par>
                        <p:par>
                          <p:cTn id="15" fill="hold" nodeType="afterGroup">
                            <p:stCondLst>
                              <p:cond delay="1000"/>
                            </p:stCondLst>
                            <p:childTnLst>
                              <p:par>
                                <p:cTn id="16" presetID="3" presetClass="entr" presetSubtype="10" fill="hold" nodeType="afterEffect">
                                  <p:stCondLst>
                                    <p:cond delay="0"/>
                                  </p:stCondLst>
                                  <p:childTnLst>
                                    <p:set>
                                      <p:cBhvr>
                                        <p:cTn id="17" dur="1" fill="hold">
                                          <p:stCondLst>
                                            <p:cond delay="0"/>
                                          </p:stCondLst>
                                        </p:cTn>
                                        <p:tgtEl>
                                          <p:spTgt spid="76901"/>
                                        </p:tgtEl>
                                        <p:attrNameLst>
                                          <p:attrName>style.visibility</p:attrName>
                                        </p:attrNameLst>
                                      </p:cBhvr>
                                      <p:to>
                                        <p:strVal val="visible"/>
                                      </p:to>
                                    </p:set>
                                    <p:animEffect transition="in" filter="blinds(horizontal)">
                                      <p:cBhvr>
                                        <p:cTn id="18" dur="500"/>
                                        <p:tgtEl>
                                          <p:spTgt spid="7690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6876"/>
                                        </p:tgtEl>
                                        <p:attrNameLst>
                                          <p:attrName>style.visibility</p:attrName>
                                        </p:attrNameLst>
                                      </p:cBhvr>
                                      <p:to>
                                        <p:strVal val="visible"/>
                                      </p:to>
                                    </p:set>
                                    <p:animEffect transition="in" filter="blinds(horizontal)">
                                      <p:cBhvr>
                                        <p:cTn id="21" dur="500"/>
                                        <p:tgtEl>
                                          <p:spTgt spid="76876"/>
                                        </p:tgtEl>
                                      </p:cBhvr>
                                    </p:animEffect>
                                  </p:childTnLst>
                                </p:cTn>
                              </p:par>
                            </p:childTnLst>
                          </p:cTn>
                        </p:par>
                        <p:par>
                          <p:cTn id="22" fill="hold" nodeType="afterGroup">
                            <p:stCondLst>
                              <p:cond delay="1500"/>
                            </p:stCondLst>
                            <p:childTnLst>
                              <p:par>
                                <p:cTn id="23" presetID="3" presetClass="entr" presetSubtype="10" fill="hold" nodeType="afterEffect">
                                  <p:stCondLst>
                                    <p:cond delay="0"/>
                                  </p:stCondLst>
                                  <p:childTnLst>
                                    <p:set>
                                      <p:cBhvr>
                                        <p:cTn id="24" dur="1" fill="hold">
                                          <p:stCondLst>
                                            <p:cond delay="0"/>
                                          </p:stCondLst>
                                        </p:cTn>
                                        <p:tgtEl>
                                          <p:spTgt spid="76877"/>
                                        </p:tgtEl>
                                        <p:attrNameLst>
                                          <p:attrName>style.visibility</p:attrName>
                                        </p:attrNameLst>
                                      </p:cBhvr>
                                      <p:to>
                                        <p:strVal val="visible"/>
                                      </p:to>
                                    </p:set>
                                    <p:animEffect transition="in" filter="blinds(horizontal)">
                                      <p:cBhvr>
                                        <p:cTn id="25" dur="500"/>
                                        <p:tgtEl>
                                          <p:spTgt spid="7687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6888"/>
                                        </p:tgtEl>
                                        <p:attrNameLst>
                                          <p:attrName>style.visibility</p:attrName>
                                        </p:attrNameLst>
                                      </p:cBhvr>
                                      <p:to>
                                        <p:strVal val="visible"/>
                                      </p:to>
                                    </p:set>
                                    <p:animEffect transition="in" filter="blinds(horizontal)">
                                      <p:cBhvr>
                                        <p:cTn id="28" dur="500"/>
                                        <p:tgtEl>
                                          <p:spTgt spid="76888"/>
                                        </p:tgtEl>
                                      </p:cBhvr>
                                    </p:animEffect>
                                  </p:childTnLst>
                                </p:cTn>
                              </p:par>
                            </p:childTnLst>
                          </p:cTn>
                        </p:par>
                        <p:par>
                          <p:cTn id="29" fill="hold" nodeType="afterGroup">
                            <p:stCondLst>
                              <p:cond delay="2000"/>
                            </p:stCondLst>
                            <p:childTnLst>
                              <p:par>
                                <p:cTn id="30" presetID="3" presetClass="entr" presetSubtype="10" fill="hold" nodeType="afterEffect">
                                  <p:stCondLst>
                                    <p:cond delay="0"/>
                                  </p:stCondLst>
                                  <p:childTnLst>
                                    <p:set>
                                      <p:cBhvr>
                                        <p:cTn id="31" dur="1" fill="hold">
                                          <p:stCondLst>
                                            <p:cond delay="0"/>
                                          </p:stCondLst>
                                        </p:cTn>
                                        <p:tgtEl>
                                          <p:spTgt spid="76889"/>
                                        </p:tgtEl>
                                        <p:attrNameLst>
                                          <p:attrName>style.visibility</p:attrName>
                                        </p:attrNameLst>
                                      </p:cBhvr>
                                      <p:to>
                                        <p:strVal val="visible"/>
                                      </p:to>
                                    </p:set>
                                    <p:animEffect transition="in" filter="blinds(horizontal)">
                                      <p:cBhvr>
                                        <p:cTn id="32" dur="500"/>
                                        <p:tgtEl>
                                          <p:spTgt spid="7688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6900"/>
                                        </p:tgtEl>
                                        <p:attrNameLst>
                                          <p:attrName>style.visibility</p:attrName>
                                        </p:attrNameLst>
                                      </p:cBhvr>
                                      <p:to>
                                        <p:strVal val="visible"/>
                                      </p:to>
                                    </p:set>
                                    <p:animEffect transition="in" filter="blinds(horizontal)">
                                      <p:cBhvr>
                                        <p:cTn id="35" dur="500"/>
                                        <p:tgtEl>
                                          <p:spTgt spid="7690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6902"/>
                                        </p:tgtEl>
                                        <p:attrNameLst>
                                          <p:attrName>style.visibility</p:attrName>
                                        </p:attrNameLst>
                                      </p:cBhvr>
                                      <p:to>
                                        <p:strVal val="visible"/>
                                      </p:to>
                                    </p:set>
                                    <p:anim calcmode="lin" valueType="num">
                                      <p:cBhvr additive="base">
                                        <p:cTn id="40" dur="500" fill="hold"/>
                                        <p:tgtEl>
                                          <p:spTgt spid="76902"/>
                                        </p:tgtEl>
                                        <p:attrNameLst>
                                          <p:attrName>ppt_x</p:attrName>
                                        </p:attrNameLst>
                                      </p:cBhvr>
                                      <p:tavLst>
                                        <p:tav tm="0">
                                          <p:val>
                                            <p:strVal val="#ppt_x"/>
                                          </p:val>
                                        </p:tav>
                                        <p:tav tm="100000">
                                          <p:val>
                                            <p:strVal val="#ppt_x"/>
                                          </p:val>
                                        </p:tav>
                                      </p:tavLst>
                                    </p:anim>
                                    <p:anim calcmode="lin" valueType="num">
                                      <p:cBhvr additive="base">
                                        <p:cTn id="41" dur="500" fill="hold"/>
                                        <p:tgtEl>
                                          <p:spTgt spid="76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64" grpId="0"/>
      <p:bldP spid="76876" grpId="0"/>
      <p:bldP spid="76888" grpId="0"/>
      <p:bldP spid="76900" grpId="0"/>
      <p:bldP spid="7690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Text Box 4"/>
          <p:cNvSpPr txBox="1">
            <a:spLocks noChangeArrowheads="1"/>
          </p:cNvSpPr>
          <p:nvPr/>
        </p:nvSpPr>
        <p:spPr bwMode="auto">
          <a:xfrm>
            <a:off x="136525" y="890602"/>
            <a:ext cx="88566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0"/>
              </a:spcBef>
            </a:pPr>
            <a:r>
              <a:rPr lang="zh-CN" altLang="en-US" sz="2400" b="1" dirty="0" smtClean="0">
                <a:effectLst>
                  <a:outerShdw blurRad="38100" dist="38100" dir="2700000" algn="tl">
                    <a:srgbClr val="C0C0C0"/>
                  </a:outerShdw>
                </a:effectLst>
              </a:rPr>
              <a:t>为</a:t>
            </a: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个选手的相互比赛设计了比赛</a:t>
            </a:r>
            <a:r>
              <a:rPr lang="zh-CN" altLang="en-US" sz="2400" b="1" dirty="0" smtClean="0">
                <a:effectLst>
                  <a:outerShdw blurRad="38100" dist="38100" dir="2700000" algn="tl">
                    <a:srgbClr val="C0C0C0"/>
                  </a:outerShdw>
                </a:effectLst>
              </a:rPr>
              <a:t>日程表后，</a:t>
            </a:r>
            <a:r>
              <a:rPr lang="zh-CN" altLang="en-US" sz="2400" b="1" dirty="0">
                <a:effectLst>
                  <a:outerShdw blurRad="38100" dist="38100" dir="2700000" algn="tl">
                    <a:srgbClr val="C0C0C0"/>
                  </a:outerShdw>
                </a:effectLst>
              </a:rPr>
              <a:t>在此基础上为</a:t>
            </a:r>
            <a:r>
              <a:rPr lang="en-US" altLang="zh-CN" sz="2400" b="1" dirty="0">
                <a:effectLst>
                  <a:outerShdw blurRad="38100" dist="38100" dir="2700000" algn="tl">
                    <a:srgbClr val="C0C0C0"/>
                  </a:outerShdw>
                </a:effectLst>
              </a:rPr>
              <a:t>4</a:t>
            </a:r>
            <a:r>
              <a:rPr lang="zh-CN" altLang="en-US" sz="2400" b="1" dirty="0">
                <a:effectLst>
                  <a:outerShdw blurRad="38100" dist="38100" dir="2700000" algn="tl">
                    <a:srgbClr val="C0C0C0"/>
                  </a:outerShdw>
                </a:effectLst>
              </a:rPr>
              <a:t>个选手相互比赛设计比赛日程表。将表</a:t>
            </a: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抄至表</a:t>
            </a:r>
            <a:r>
              <a:rPr lang="en-US" altLang="zh-CN" sz="2400" b="1" dirty="0">
                <a:effectLst>
                  <a:outerShdw blurRad="38100" dist="38100" dir="2700000" algn="tl">
                    <a:srgbClr val="C0C0C0"/>
                  </a:outerShdw>
                </a:effectLst>
              </a:rPr>
              <a:t>1</a:t>
            </a:r>
            <a:r>
              <a:rPr lang="zh-CN" altLang="en-US" sz="2400" b="1" dirty="0">
                <a:effectLst>
                  <a:outerShdw blurRad="38100" dist="38100" dir="2700000" algn="tl">
                    <a:srgbClr val="C0C0C0"/>
                  </a:outerShdw>
                </a:effectLst>
              </a:rPr>
              <a:t>的右侧，将表</a:t>
            </a:r>
            <a:r>
              <a:rPr lang="en-US" altLang="zh-CN" sz="2400" b="1" dirty="0">
                <a:effectLst>
                  <a:outerShdw blurRad="38100" dist="38100" dir="2700000" algn="tl">
                    <a:srgbClr val="C0C0C0"/>
                  </a:outerShdw>
                </a:effectLst>
              </a:rPr>
              <a:t>1</a:t>
            </a:r>
            <a:r>
              <a:rPr lang="zh-CN" altLang="en-US" sz="2400" b="1" dirty="0">
                <a:effectLst>
                  <a:outerShdw blurRad="38100" dist="38100" dir="2700000" algn="tl">
                    <a:srgbClr val="C0C0C0"/>
                  </a:outerShdw>
                </a:effectLst>
              </a:rPr>
              <a:t>抄至表</a:t>
            </a: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的右侧；再将表</a:t>
            </a:r>
            <a:r>
              <a:rPr lang="en-US" altLang="zh-CN" sz="2400" b="1" dirty="0">
                <a:effectLst>
                  <a:outerShdw blurRad="38100" dist="38100" dir="2700000" algn="tl">
                    <a:srgbClr val="C0C0C0"/>
                  </a:outerShdw>
                </a:effectLst>
              </a:rPr>
              <a:t>4</a:t>
            </a:r>
            <a:r>
              <a:rPr lang="zh-CN" altLang="en-US" sz="2400" b="1" dirty="0">
                <a:effectLst>
                  <a:outerShdw blurRad="38100" dist="38100" dir="2700000" algn="tl">
                    <a:srgbClr val="C0C0C0"/>
                  </a:outerShdw>
                </a:effectLst>
              </a:rPr>
              <a:t>抄至表</a:t>
            </a:r>
            <a:r>
              <a:rPr lang="en-US" altLang="zh-CN" sz="2400" b="1" dirty="0">
                <a:effectLst>
                  <a:outerShdw blurRad="38100" dist="38100" dir="2700000" algn="tl">
                    <a:srgbClr val="C0C0C0"/>
                  </a:outerShdw>
                </a:effectLst>
              </a:rPr>
              <a:t>3</a:t>
            </a:r>
            <a:r>
              <a:rPr lang="zh-CN" altLang="en-US" sz="2400" b="1" dirty="0">
                <a:effectLst>
                  <a:outerShdw blurRad="38100" dist="38100" dir="2700000" algn="tl">
                    <a:srgbClr val="C0C0C0"/>
                  </a:outerShdw>
                </a:effectLst>
              </a:rPr>
              <a:t>的右侧，将表</a:t>
            </a:r>
            <a:r>
              <a:rPr lang="en-US" altLang="zh-CN" sz="2400" b="1" dirty="0">
                <a:effectLst>
                  <a:outerShdw blurRad="38100" dist="38100" dir="2700000" algn="tl">
                    <a:srgbClr val="C0C0C0"/>
                  </a:outerShdw>
                </a:effectLst>
              </a:rPr>
              <a:t>3</a:t>
            </a:r>
            <a:r>
              <a:rPr lang="zh-CN" altLang="en-US" sz="2400" b="1" dirty="0">
                <a:effectLst>
                  <a:outerShdw blurRad="38100" dist="38100" dir="2700000" algn="tl">
                    <a:srgbClr val="C0C0C0"/>
                  </a:outerShdw>
                </a:effectLst>
              </a:rPr>
              <a:t>抄至表</a:t>
            </a:r>
            <a:r>
              <a:rPr lang="en-US" altLang="zh-CN" sz="2400" b="1" dirty="0">
                <a:effectLst>
                  <a:outerShdw blurRad="38100" dist="38100" dir="2700000" algn="tl">
                    <a:srgbClr val="C0C0C0"/>
                  </a:outerShdw>
                </a:effectLst>
              </a:rPr>
              <a:t>4</a:t>
            </a:r>
            <a:r>
              <a:rPr lang="zh-CN" altLang="en-US" sz="2400" b="1" dirty="0">
                <a:effectLst>
                  <a:outerShdw blurRad="38100" dist="38100" dir="2700000" algn="tl">
                    <a:srgbClr val="C0C0C0"/>
                  </a:outerShdw>
                </a:effectLst>
              </a:rPr>
              <a:t>的右侧，这样就形成了</a:t>
            </a: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组</a:t>
            </a:r>
            <a:r>
              <a:rPr lang="en-US" altLang="zh-CN" sz="2400" b="1" dirty="0">
                <a:effectLst>
                  <a:outerShdw blurRad="38100" dist="38100" dir="2700000" algn="tl">
                    <a:srgbClr val="C0C0C0"/>
                  </a:outerShdw>
                </a:effectLst>
              </a:rPr>
              <a:t>4</a:t>
            </a:r>
            <a:r>
              <a:rPr lang="zh-CN" altLang="en-US" sz="2400" b="1" dirty="0">
                <a:effectLst>
                  <a:outerShdw blurRad="38100" dist="38100" dir="2700000" algn="tl">
                    <a:srgbClr val="C0C0C0"/>
                  </a:outerShdw>
                </a:effectLst>
              </a:rPr>
              <a:t>个选手的比赛日程表。</a:t>
            </a:r>
          </a:p>
        </p:txBody>
      </p:sp>
      <p:graphicFrame>
        <p:nvGraphicFramePr>
          <p:cNvPr id="86021" name="Group 5"/>
          <p:cNvGraphicFramePr>
            <a:graphicFrameLocks noGrp="1"/>
          </p:cNvGraphicFramePr>
          <p:nvPr/>
        </p:nvGraphicFramePr>
        <p:xfrm>
          <a:off x="925513" y="3521075"/>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32" name="Group 16"/>
          <p:cNvGraphicFramePr>
            <a:graphicFrameLocks noGrp="1"/>
          </p:cNvGraphicFramePr>
          <p:nvPr/>
        </p:nvGraphicFramePr>
        <p:xfrm>
          <a:off x="925513" y="4692650"/>
          <a:ext cx="1600200" cy="1158240"/>
        </p:xfrm>
        <a:graphic>
          <a:graphicData uri="http://schemas.openxmlformats.org/drawingml/2006/table">
            <a:tbl>
              <a:tblPr/>
              <a:tblGrid>
                <a:gridCol w="762000"/>
                <a:gridCol w="838200"/>
              </a:tblGrid>
              <a:tr h="395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43" name="Group 27"/>
          <p:cNvGraphicFramePr>
            <a:graphicFrameLocks noGrp="1"/>
          </p:cNvGraphicFramePr>
          <p:nvPr/>
        </p:nvGraphicFramePr>
        <p:xfrm>
          <a:off x="2540000" y="4692650"/>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54" name="Group 38"/>
          <p:cNvGraphicFramePr>
            <a:graphicFrameLocks noGrp="1"/>
          </p:cNvGraphicFramePr>
          <p:nvPr/>
        </p:nvGraphicFramePr>
        <p:xfrm>
          <a:off x="2540000" y="3530600"/>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65" name="Group 49"/>
          <p:cNvGraphicFramePr>
            <a:graphicFrameLocks noGrp="1"/>
          </p:cNvGraphicFramePr>
          <p:nvPr/>
        </p:nvGraphicFramePr>
        <p:xfrm>
          <a:off x="5029200" y="3471863"/>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76" name="Group 60"/>
          <p:cNvGraphicFramePr>
            <a:graphicFrameLocks noGrp="1"/>
          </p:cNvGraphicFramePr>
          <p:nvPr/>
        </p:nvGraphicFramePr>
        <p:xfrm>
          <a:off x="5029200" y="4648200"/>
          <a:ext cx="1600200" cy="1187133"/>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87" name="Group 71"/>
          <p:cNvGraphicFramePr>
            <a:graphicFrameLocks noGrp="1"/>
          </p:cNvGraphicFramePr>
          <p:nvPr/>
        </p:nvGraphicFramePr>
        <p:xfrm>
          <a:off x="6629400" y="4643438"/>
          <a:ext cx="1600200" cy="1191895"/>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98" name="Group 82"/>
          <p:cNvGraphicFramePr>
            <a:graphicFrameLocks noGrp="1"/>
          </p:cNvGraphicFramePr>
          <p:nvPr/>
        </p:nvGraphicFramePr>
        <p:xfrm>
          <a:off x="6643688" y="3471863"/>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109" name="Text Box 93"/>
          <p:cNvSpPr txBox="1">
            <a:spLocks noChangeArrowheads="1"/>
          </p:cNvSpPr>
          <p:nvPr/>
        </p:nvSpPr>
        <p:spPr bwMode="auto">
          <a:xfrm>
            <a:off x="2268538" y="5954713"/>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5</a:t>
            </a:r>
          </a:p>
        </p:txBody>
      </p:sp>
      <p:sp>
        <p:nvSpPr>
          <p:cNvPr id="86110" name="Text Box 94"/>
          <p:cNvSpPr txBox="1">
            <a:spLocks noChangeArrowheads="1"/>
          </p:cNvSpPr>
          <p:nvPr/>
        </p:nvSpPr>
        <p:spPr bwMode="auto">
          <a:xfrm>
            <a:off x="6372225" y="5954713"/>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6</a:t>
            </a:r>
          </a:p>
        </p:txBody>
      </p:sp>
      <p:sp>
        <p:nvSpPr>
          <p:cNvPr id="86112" name="AutoShape 96"/>
          <p:cNvSpPr>
            <a:spLocks noChangeArrowheads="1"/>
          </p:cNvSpPr>
          <p:nvPr/>
        </p:nvSpPr>
        <p:spPr bwMode="auto">
          <a:xfrm>
            <a:off x="3694113" y="2829594"/>
            <a:ext cx="3038475" cy="383506"/>
          </a:xfrm>
          <a:prstGeom prst="wedgeRectCallout">
            <a:avLst>
              <a:gd name="adj1" fmla="val -62694"/>
              <a:gd name="adj2" fmla="val 222014"/>
            </a:avLst>
          </a:prstGeom>
          <a:solidFill>
            <a:schemeClr val="bg2"/>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chemeClr val="bg1"/>
                </a:solidFill>
                <a:effectLst>
                  <a:outerShdw blurRad="38100" dist="38100" dir="2700000" algn="tl">
                    <a:srgbClr val="000000"/>
                  </a:outerShdw>
                </a:effectLst>
              </a:rPr>
              <a:t>称为</a:t>
            </a:r>
            <a:r>
              <a:rPr lang="en-US" altLang="zh-CN" sz="2400" b="1" dirty="0">
                <a:solidFill>
                  <a:schemeClr val="bg1"/>
                </a:solidFill>
                <a:effectLst>
                  <a:outerShdw blurRad="38100" dist="38100" dir="2700000" algn="tl">
                    <a:srgbClr val="000000"/>
                  </a:outerShdw>
                </a:effectLst>
              </a:rPr>
              <a:t>4</a:t>
            </a:r>
            <a:r>
              <a:rPr lang="zh-CN" altLang="en-US" sz="2400" b="1" dirty="0">
                <a:solidFill>
                  <a:schemeClr val="bg1"/>
                </a:solidFill>
                <a:effectLst>
                  <a:outerShdw blurRad="38100" dist="38100" dir="2700000" algn="tl">
                    <a:srgbClr val="000000"/>
                  </a:outerShdw>
                </a:effectLst>
              </a:rPr>
              <a:t>人表的右上角</a:t>
            </a:r>
          </a:p>
        </p:txBody>
      </p:sp>
      <p:sp>
        <p:nvSpPr>
          <p:cNvPr id="86113" name="AutoShape 97"/>
          <p:cNvSpPr>
            <a:spLocks noChangeArrowheads="1"/>
          </p:cNvSpPr>
          <p:nvPr/>
        </p:nvSpPr>
        <p:spPr bwMode="auto">
          <a:xfrm>
            <a:off x="3275856" y="5823054"/>
            <a:ext cx="2951163" cy="414258"/>
          </a:xfrm>
          <a:prstGeom prst="wedgeRectCallout">
            <a:avLst>
              <a:gd name="adj1" fmla="val -49032"/>
              <a:gd name="adj2" fmla="val -209120"/>
            </a:avLst>
          </a:prstGeom>
          <a:solidFill>
            <a:srgbClr val="FF0000"/>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chemeClr val="bg1"/>
                </a:solidFill>
                <a:effectLst>
                  <a:outerShdw blurRad="38100" dist="38100" dir="2700000" algn="tl">
                    <a:srgbClr val="000000"/>
                  </a:outerShdw>
                </a:effectLst>
              </a:rPr>
              <a:t>称为</a:t>
            </a:r>
            <a:r>
              <a:rPr lang="en-US" altLang="zh-CN" sz="2400" b="1">
                <a:solidFill>
                  <a:schemeClr val="bg1"/>
                </a:solidFill>
                <a:effectLst>
                  <a:outerShdw blurRad="38100" dist="38100" dir="2700000" algn="tl">
                    <a:srgbClr val="000000"/>
                  </a:outerShdw>
                </a:effectLst>
              </a:rPr>
              <a:t>4</a:t>
            </a:r>
            <a:r>
              <a:rPr lang="zh-CN" altLang="en-US" sz="2400" b="1">
                <a:solidFill>
                  <a:schemeClr val="bg1"/>
                </a:solidFill>
                <a:effectLst>
                  <a:outerShdw blurRad="38100" dist="38100" dir="2700000" algn="tl">
                    <a:srgbClr val="000000"/>
                  </a:outerShdw>
                </a:effectLst>
              </a:rPr>
              <a:t>人表的右下角</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136</a:t>
            </a:fld>
            <a:endParaRPr lang="en-US" altLang="zh-TW" dirty="0"/>
          </a:p>
        </p:txBody>
      </p:sp>
      <p:sp>
        <p:nvSpPr>
          <p:cNvPr id="16"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657630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54"/>
                                        </p:tgtEl>
                                        <p:attrNameLst>
                                          <p:attrName>style.visibility</p:attrName>
                                        </p:attrNameLst>
                                      </p:cBhvr>
                                      <p:to>
                                        <p:strVal val="visible"/>
                                      </p:to>
                                    </p:set>
                                    <p:animEffect transition="in" filter="blinds(horizontal)">
                                      <p:cBhvr>
                                        <p:cTn id="7" dur="500"/>
                                        <p:tgtEl>
                                          <p:spTgt spid="860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6043"/>
                                        </p:tgtEl>
                                        <p:attrNameLst>
                                          <p:attrName>style.visibility</p:attrName>
                                        </p:attrNameLst>
                                      </p:cBhvr>
                                      <p:to>
                                        <p:strVal val="visible"/>
                                      </p:to>
                                    </p:set>
                                    <p:animEffect transition="in" filter="blinds(horizontal)">
                                      <p:cBhvr>
                                        <p:cTn id="12" dur="500"/>
                                        <p:tgtEl>
                                          <p:spTgt spid="860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6109"/>
                                        </p:tgtEl>
                                        <p:attrNameLst>
                                          <p:attrName>style.visibility</p:attrName>
                                        </p:attrNameLst>
                                      </p:cBhvr>
                                      <p:to>
                                        <p:strVal val="visible"/>
                                      </p:to>
                                    </p:set>
                                    <p:animEffect transition="in" filter="blinds(horizontal)">
                                      <p:cBhvr>
                                        <p:cTn id="15" dur="500"/>
                                        <p:tgtEl>
                                          <p:spTgt spid="8610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6098"/>
                                        </p:tgtEl>
                                        <p:attrNameLst>
                                          <p:attrName>style.visibility</p:attrName>
                                        </p:attrNameLst>
                                      </p:cBhvr>
                                      <p:to>
                                        <p:strVal val="visible"/>
                                      </p:to>
                                    </p:set>
                                    <p:animEffect transition="in" filter="blinds(horizontal)">
                                      <p:cBhvr>
                                        <p:cTn id="20" dur="500"/>
                                        <p:tgtEl>
                                          <p:spTgt spid="860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6087"/>
                                        </p:tgtEl>
                                        <p:attrNameLst>
                                          <p:attrName>style.visibility</p:attrName>
                                        </p:attrNameLst>
                                      </p:cBhvr>
                                      <p:to>
                                        <p:strVal val="visible"/>
                                      </p:to>
                                    </p:set>
                                    <p:animEffect transition="in" filter="blinds(horizontal)">
                                      <p:cBhvr>
                                        <p:cTn id="25" dur="500"/>
                                        <p:tgtEl>
                                          <p:spTgt spid="8608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6110"/>
                                        </p:tgtEl>
                                        <p:attrNameLst>
                                          <p:attrName>style.visibility</p:attrName>
                                        </p:attrNameLst>
                                      </p:cBhvr>
                                      <p:to>
                                        <p:strVal val="visible"/>
                                      </p:to>
                                    </p:set>
                                    <p:animEffect transition="in" filter="blinds(horizontal)">
                                      <p:cBhvr>
                                        <p:cTn id="28" dur="500"/>
                                        <p:tgtEl>
                                          <p:spTgt spid="861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6112"/>
                                        </p:tgtEl>
                                        <p:attrNameLst>
                                          <p:attrName>style.visibility</p:attrName>
                                        </p:attrNameLst>
                                      </p:cBhvr>
                                      <p:to>
                                        <p:strVal val="visible"/>
                                      </p:to>
                                    </p:set>
                                    <p:animEffect transition="in" filter="blinds(horizontal)">
                                      <p:cBhvr>
                                        <p:cTn id="33" dur="500"/>
                                        <p:tgtEl>
                                          <p:spTgt spid="861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6113"/>
                                        </p:tgtEl>
                                        <p:attrNameLst>
                                          <p:attrName>style.visibility</p:attrName>
                                        </p:attrNameLst>
                                      </p:cBhvr>
                                      <p:to>
                                        <p:strVal val="visible"/>
                                      </p:to>
                                    </p:set>
                                    <p:animEffect transition="in" filter="blinds(horizontal)">
                                      <p:cBhvr>
                                        <p:cTn id="36" dur="500"/>
                                        <p:tgtEl>
                                          <p:spTgt spid="86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09" grpId="0"/>
      <p:bldP spid="86110" grpId="0"/>
      <p:bldP spid="86112" grpId="0" animBg="1"/>
      <p:bldP spid="8611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43668" y="4084154"/>
            <a:ext cx="8856663"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0"/>
              </a:spcBef>
              <a:buFont typeface="Wingdings" pitchFamily="2" charset="2"/>
              <a:buChar char="u"/>
            </a:pPr>
            <a:r>
              <a:rPr lang="zh-CN" altLang="en-US" sz="1600" b="1" dirty="0" smtClean="0">
                <a:effectLst>
                  <a:outerShdw blurRad="38100" dist="38100" dir="2700000" algn="tl">
                    <a:srgbClr val="C0C0C0"/>
                  </a:outerShdw>
                </a:effectLst>
              </a:rPr>
              <a:t>以</a:t>
            </a:r>
            <a:r>
              <a:rPr lang="zh-CN" altLang="en-US" sz="1600" b="1" dirty="0">
                <a:effectLst>
                  <a:outerShdw blurRad="38100" dist="38100" dir="2700000" algn="tl">
                    <a:srgbClr val="C0C0C0"/>
                  </a:outerShdw>
                </a:effectLst>
              </a:rPr>
              <a:t>水平方向观察表</a:t>
            </a:r>
            <a:r>
              <a:rPr lang="en-US" altLang="zh-CN" sz="1600" b="1" dirty="0">
                <a:effectLst>
                  <a:outerShdw blurRad="38100" dist="38100" dir="2700000" algn="tl">
                    <a:srgbClr val="C0C0C0"/>
                  </a:outerShdw>
                </a:effectLst>
              </a:rPr>
              <a:t>5</a:t>
            </a:r>
            <a:r>
              <a:rPr lang="zh-CN" altLang="en-US" sz="1600" b="1" dirty="0">
                <a:effectLst>
                  <a:outerShdw blurRad="38100" dist="38100" dir="2700000" algn="tl">
                    <a:srgbClr val="C0C0C0"/>
                  </a:outerShdw>
                </a:effectLst>
              </a:rPr>
              <a:t>。上半部分是 “表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左表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右” ，下半部分是“表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左表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右”</a:t>
            </a:r>
            <a:r>
              <a:rPr lang="zh-CN" altLang="en-US" sz="1600" dirty="0"/>
              <a:t> </a:t>
            </a:r>
            <a:r>
              <a:rPr lang="zh-CN" altLang="en-US" sz="1600" b="1" dirty="0">
                <a:effectLst>
                  <a:outerShdw blurRad="38100" dist="38100" dir="2700000" algn="tl">
                    <a:srgbClr val="C0C0C0"/>
                  </a:outerShdw>
                </a:effectLst>
              </a:rPr>
              <a:t>。由于表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中的运动员和表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中的运动员完全不同，所以拼接后在每一行中不可能存在二个相同号码，即拼接后不会产生一个运动员和另一个运动员比赛二次的情况。</a:t>
            </a:r>
          </a:p>
          <a:p>
            <a:pPr>
              <a:lnSpc>
                <a:spcPct val="120000"/>
              </a:lnSpc>
              <a:spcBef>
                <a:spcPct val="0"/>
              </a:spcBef>
              <a:buFont typeface="Wingdings" pitchFamily="2" charset="2"/>
              <a:buChar char="u"/>
            </a:pPr>
            <a:r>
              <a:rPr lang="zh-CN" altLang="en-US" sz="1600" b="1" dirty="0" smtClean="0">
                <a:effectLst>
                  <a:outerShdw blurRad="38100" dist="38100" dir="2700000" algn="tl">
                    <a:srgbClr val="C0C0C0"/>
                  </a:outerShdw>
                </a:effectLst>
              </a:rPr>
              <a:t>类似以</a:t>
            </a:r>
            <a:r>
              <a:rPr lang="zh-CN" altLang="en-US" sz="1600" b="1" dirty="0">
                <a:effectLst>
                  <a:outerShdw blurRad="38100" dist="38100" dir="2700000" algn="tl">
                    <a:srgbClr val="C0C0C0"/>
                  </a:outerShdw>
                </a:effectLst>
              </a:rPr>
              <a:t>垂直方向观察表</a:t>
            </a:r>
            <a:r>
              <a:rPr lang="en-US" altLang="zh-CN" sz="1600" b="1" dirty="0">
                <a:effectLst>
                  <a:outerShdw blurRad="38100" dist="38100" dir="2700000" algn="tl">
                    <a:srgbClr val="C0C0C0"/>
                  </a:outerShdw>
                </a:effectLst>
              </a:rPr>
              <a:t>5</a:t>
            </a:r>
            <a:r>
              <a:rPr lang="zh-CN" altLang="en-US" sz="1600" b="1" dirty="0">
                <a:effectLst>
                  <a:outerShdw blurRad="38100" dist="38100" dir="2700000" algn="tl">
                    <a:srgbClr val="C0C0C0"/>
                  </a:outerShdw>
                </a:effectLst>
              </a:rPr>
              <a:t>。左半部分是“表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上表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下”，右半部分是“表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上表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下”。由于表</a:t>
            </a:r>
            <a:r>
              <a:rPr lang="en-US" altLang="zh-CN" sz="1600" b="1" dirty="0">
                <a:effectLst>
                  <a:outerShdw blurRad="38100" dist="38100" dir="2700000" algn="tl">
                    <a:srgbClr val="C0C0C0"/>
                  </a:outerShdw>
                </a:effectLst>
              </a:rPr>
              <a:t>1</a:t>
            </a:r>
            <a:r>
              <a:rPr lang="zh-CN" altLang="en-US" sz="1600" b="1" dirty="0">
                <a:effectLst>
                  <a:outerShdw blurRad="38100" dist="38100" dir="2700000" algn="tl">
                    <a:srgbClr val="C0C0C0"/>
                  </a:outerShdw>
                </a:effectLst>
              </a:rPr>
              <a:t>中的运动员和表</a:t>
            </a:r>
            <a:r>
              <a:rPr lang="en-US" altLang="zh-CN" sz="1600" b="1" dirty="0">
                <a:effectLst>
                  <a:outerShdw blurRad="38100" dist="38100" dir="2700000" algn="tl">
                    <a:srgbClr val="C0C0C0"/>
                  </a:outerShdw>
                </a:effectLst>
              </a:rPr>
              <a:t>2</a:t>
            </a:r>
            <a:r>
              <a:rPr lang="zh-CN" altLang="en-US" sz="1600" b="1" dirty="0">
                <a:effectLst>
                  <a:outerShdw blurRad="38100" dist="38100" dir="2700000" algn="tl">
                    <a:srgbClr val="C0C0C0"/>
                  </a:outerShdw>
                </a:effectLst>
              </a:rPr>
              <a:t>中的运动员完全不同，所以在每一列中不可能存在二个相同号码，即拼接后不会产生一个运动员在同一天和不同选手比赛二场或二场以上的情况。</a:t>
            </a:r>
          </a:p>
        </p:txBody>
      </p:sp>
      <p:graphicFrame>
        <p:nvGraphicFramePr>
          <p:cNvPr id="90115" name="Group 3"/>
          <p:cNvGraphicFramePr>
            <a:graphicFrameLocks noGrp="1"/>
          </p:cNvGraphicFramePr>
          <p:nvPr>
            <p:extLst>
              <p:ext uri="{D42A27DB-BD31-4B8C-83A1-F6EECF244321}">
                <p14:modId xmlns:p14="http://schemas.microsoft.com/office/powerpoint/2010/main" val="3131441691"/>
              </p:ext>
            </p:extLst>
          </p:nvPr>
        </p:nvGraphicFramePr>
        <p:xfrm>
          <a:off x="675983" y="1171871"/>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dirty="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dirty="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26" name="Group 14"/>
          <p:cNvGraphicFramePr>
            <a:graphicFrameLocks noGrp="1"/>
          </p:cNvGraphicFramePr>
          <p:nvPr>
            <p:extLst>
              <p:ext uri="{D42A27DB-BD31-4B8C-83A1-F6EECF244321}">
                <p14:modId xmlns:p14="http://schemas.microsoft.com/office/powerpoint/2010/main" val="1225505415"/>
              </p:ext>
            </p:extLst>
          </p:nvPr>
        </p:nvGraphicFramePr>
        <p:xfrm>
          <a:off x="675983" y="2343446"/>
          <a:ext cx="1600200" cy="1158240"/>
        </p:xfrm>
        <a:graphic>
          <a:graphicData uri="http://schemas.openxmlformats.org/drawingml/2006/table">
            <a:tbl>
              <a:tblPr/>
              <a:tblGrid>
                <a:gridCol w="762000"/>
                <a:gridCol w="838200"/>
              </a:tblGrid>
              <a:tr h="395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37" name="Group 25"/>
          <p:cNvGraphicFramePr>
            <a:graphicFrameLocks noGrp="1"/>
          </p:cNvGraphicFramePr>
          <p:nvPr>
            <p:extLst>
              <p:ext uri="{D42A27DB-BD31-4B8C-83A1-F6EECF244321}">
                <p14:modId xmlns:p14="http://schemas.microsoft.com/office/powerpoint/2010/main" val="1491975103"/>
              </p:ext>
            </p:extLst>
          </p:nvPr>
        </p:nvGraphicFramePr>
        <p:xfrm>
          <a:off x="2290470" y="2343446"/>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48" name="Group 36"/>
          <p:cNvGraphicFramePr>
            <a:graphicFrameLocks noGrp="1"/>
          </p:cNvGraphicFramePr>
          <p:nvPr>
            <p:extLst>
              <p:ext uri="{D42A27DB-BD31-4B8C-83A1-F6EECF244321}">
                <p14:modId xmlns:p14="http://schemas.microsoft.com/office/powerpoint/2010/main" val="4285401131"/>
              </p:ext>
            </p:extLst>
          </p:nvPr>
        </p:nvGraphicFramePr>
        <p:xfrm>
          <a:off x="2290470" y="1181396"/>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59" name="Group 47"/>
          <p:cNvGraphicFramePr>
            <a:graphicFrameLocks noGrp="1"/>
          </p:cNvGraphicFramePr>
          <p:nvPr>
            <p:extLst>
              <p:ext uri="{D42A27DB-BD31-4B8C-83A1-F6EECF244321}">
                <p14:modId xmlns:p14="http://schemas.microsoft.com/office/powerpoint/2010/main" val="426593452"/>
              </p:ext>
            </p:extLst>
          </p:nvPr>
        </p:nvGraphicFramePr>
        <p:xfrm>
          <a:off x="4779670" y="112265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70" name="Group 58"/>
          <p:cNvGraphicFramePr>
            <a:graphicFrameLocks noGrp="1"/>
          </p:cNvGraphicFramePr>
          <p:nvPr>
            <p:extLst>
              <p:ext uri="{D42A27DB-BD31-4B8C-83A1-F6EECF244321}">
                <p14:modId xmlns:p14="http://schemas.microsoft.com/office/powerpoint/2010/main" val="1106014299"/>
              </p:ext>
            </p:extLst>
          </p:nvPr>
        </p:nvGraphicFramePr>
        <p:xfrm>
          <a:off x="4779670" y="2298996"/>
          <a:ext cx="1600200" cy="1187133"/>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81" name="Group 69"/>
          <p:cNvGraphicFramePr>
            <a:graphicFrameLocks noGrp="1"/>
          </p:cNvGraphicFramePr>
          <p:nvPr>
            <p:extLst>
              <p:ext uri="{D42A27DB-BD31-4B8C-83A1-F6EECF244321}">
                <p14:modId xmlns:p14="http://schemas.microsoft.com/office/powerpoint/2010/main" val="742314247"/>
              </p:ext>
            </p:extLst>
          </p:nvPr>
        </p:nvGraphicFramePr>
        <p:xfrm>
          <a:off x="6379870" y="2294234"/>
          <a:ext cx="1600200" cy="1191895"/>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92" name="Group 80"/>
          <p:cNvGraphicFramePr>
            <a:graphicFrameLocks noGrp="1"/>
          </p:cNvGraphicFramePr>
          <p:nvPr>
            <p:extLst>
              <p:ext uri="{D42A27DB-BD31-4B8C-83A1-F6EECF244321}">
                <p14:modId xmlns:p14="http://schemas.microsoft.com/office/powerpoint/2010/main" val="2651848040"/>
              </p:ext>
            </p:extLst>
          </p:nvPr>
        </p:nvGraphicFramePr>
        <p:xfrm>
          <a:off x="6394158" y="112265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0203" name="Text Box 91"/>
          <p:cNvSpPr txBox="1">
            <a:spLocks noChangeArrowheads="1"/>
          </p:cNvSpPr>
          <p:nvPr/>
        </p:nvSpPr>
        <p:spPr bwMode="auto">
          <a:xfrm>
            <a:off x="2019008" y="3605509"/>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5</a:t>
            </a:r>
          </a:p>
        </p:txBody>
      </p:sp>
      <p:sp>
        <p:nvSpPr>
          <p:cNvPr id="90204" name="Text Box 92"/>
          <p:cNvSpPr txBox="1">
            <a:spLocks noChangeArrowheads="1"/>
          </p:cNvSpPr>
          <p:nvPr/>
        </p:nvSpPr>
        <p:spPr bwMode="auto">
          <a:xfrm>
            <a:off x="6122695" y="3605509"/>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rPr>
              <a:t>表</a:t>
            </a:r>
            <a:r>
              <a:rPr lang="en-US" altLang="zh-CN" sz="2000" b="1">
                <a:effectLst>
                  <a:outerShdw blurRad="38100" dist="38100" dir="2700000" algn="tl">
                    <a:srgbClr val="C0C0C0"/>
                  </a:outerShdw>
                </a:effectLst>
              </a:rPr>
              <a:t>6</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137</a:t>
            </a:fld>
            <a:endParaRPr lang="en-US" altLang="zh-TW" dirty="0"/>
          </a:p>
        </p:txBody>
      </p:sp>
      <p:sp>
        <p:nvSpPr>
          <p:cNvPr id="14"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1250751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0114">
                                            <p:txEl>
                                              <p:pRg st="1" end="1"/>
                                            </p:txEl>
                                          </p:spTgt>
                                        </p:tgtEl>
                                        <p:attrNameLst>
                                          <p:attrName>style.visibility</p:attrName>
                                        </p:attrNameLst>
                                      </p:cBhvr>
                                      <p:to>
                                        <p:strVal val="visible"/>
                                      </p:to>
                                    </p:set>
                                    <p:animEffect transition="in" filter="blinds(horizontal)">
                                      <p:cBhvr>
                                        <p:cTn id="7" dur="500"/>
                                        <p:tgtEl>
                                          <p:spTgt spid="901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66790" y="1030183"/>
            <a:ext cx="86868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0"/>
              </a:spcBef>
            </a:pPr>
            <a:r>
              <a:rPr kumimoji="0" lang="zh-CN" altLang="en-US" sz="2000" b="1" dirty="0">
                <a:effectLst>
                  <a:outerShdw blurRad="38100" dist="38100" dir="2700000" algn="tl">
                    <a:srgbClr val="C0C0C0"/>
                  </a:outerShdw>
                </a:effectLst>
                <a:latin typeface="Arial" charset="0"/>
              </a:rPr>
              <a:t>    </a:t>
            </a:r>
            <a:r>
              <a:rPr kumimoji="0" lang="zh-CN" altLang="en-US" sz="2000" b="1" dirty="0" smtClean="0">
                <a:effectLst>
                  <a:outerShdw blurRad="38100" dist="38100" dir="2700000" algn="tl">
                    <a:srgbClr val="C0C0C0"/>
                  </a:outerShdw>
                </a:effectLst>
                <a:latin typeface="Arial" charset="0"/>
              </a:rPr>
              <a:t>类似基于</a:t>
            </a:r>
            <a:r>
              <a:rPr kumimoji="0" lang="en-US" altLang="zh-CN" sz="2000" b="1" dirty="0" smtClean="0">
                <a:effectLst>
                  <a:outerShdw blurRad="38100" dist="38100" dir="2700000" algn="tl">
                    <a:srgbClr val="C0C0C0"/>
                  </a:outerShdw>
                </a:effectLst>
                <a:latin typeface="Arial" charset="0"/>
              </a:rPr>
              <a:t>4</a:t>
            </a:r>
            <a:r>
              <a:rPr kumimoji="0" lang="zh-CN" altLang="en-US" sz="2000" b="1" dirty="0">
                <a:effectLst>
                  <a:outerShdw blurRad="38100" dist="38100" dir="2700000" algn="tl">
                    <a:srgbClr val="C0C0C0"/>
                  </a:outerShdw>
                </a:effectLst>
                <a:latin typeface="Arial" charset="0"/>
              </a:rPr>
              <a:t>个</a:t>
            </a:r>
            <a:r>
              <a:rPr kumimoji="0" lang="zh-CN" altLang="en-US" sz="2000" b="1" dirty="0" smtClean="0">
                <a:effectLst>
                  <a:outerShdw blurRad="38100" dist="38100" dir="2700000" algn="tl">
                    <a:srgbClr val="C0C0C0"/>
                  </a:outerShdw>
                </a:effectLst>
                <a:latin typeface="Arial" charset="0"/>
              </a:rPr>
              <a:t>选手比赛日程表为</a:t>
            </a:r>
            <a:r>
              <a:rPr kumimoji="0" lang="en-US" altLang="zh-CN" sz="2000" b="1" dirty="0">
                <a:effectLst>
                  <a:outerShdw blurRad="38100" dist="38100" dir="2700000" algn="tl">
                    <a:srgbClr val="C0C0C0"/>
                  </a:outerShdw>
                </a:effectLst>
                <a:latin typeface="Arial" charset="0"/>
              </a:rPr>
              <a:t>8</a:t>
            </a:r>
            <a:r>
              <a:rPr kumimoji="0" lang="zh-CN" altLang="en-US" sz="2000" b="1" dirty="0">
                <a:effectLst>
                  <a:outerShdw blurRad="38100" dist="38100" dir="2700000" algn="tl">
                    <a:srgbClr val="C0C0C0"/>
                  </a:outerShdw>
                </a:effectLst>
                <a:latin typeface="Arial" charset="0"/>
              </a:rPr>
              <a:t>个选手相互比赛设计比赛日程表。</a:t>
            </a:r>
          </a:p>
        </p:txBody>
      </p:sp>
      <p:graphicFrame>
        <p:nvGraphicFramePr>
          <p:cNvPr id="78851" name="Group 3"/>
          <p:cNvGraphicFramePr>
            <a:graphicFrameLocks noGrp="1"/>
          </p:cNvGraphicFramePr>
          <p:nvPr>
            <p:extLst>
              <p:ext uri="{D42A27DB-BD31-4B8C-83A1-F6EECF244321}">
                <p14:modId xmlns:p14="http://schemas.microsoft.com/office/powerpoint/2010/main" val="787103213"/>
              </p:ext>
            </p:extLst>
          </p:nvPr>
        </p:nvGraphicFramePr>
        <p:xfrm>
          <a:off x="1371600" y="1484784"/>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862" name="Group 14"/>
          <p:cNvGraphicFramePr>
            <a:graphicFrameLocks noGrp="1"/>
          </p:cNvGraphicFramePr>
          <p:nvPr>
            <p:extLst>
              <p:ext uri="{D42A27DB-BD31-4B8C-83A1-F6EECF244321}">
                <p14:modId xmlns:p14="http://schemas.microsoft.com/office/powerpoint/2010/main" val="1975704731"/>
              </p:ext>
            </p:extLst>
          </p:nvPr>
        </p:nvGraphicFramePr>
        <p:xfrm>
          <a:off x="1371600" y="2656359"/>
          <a:ext cx="1600200" cy="1158240"/>
        </p:xfrm>
        <a:graphic>
          <a:graphicData uri="http://schemas.openxmlformats.org/drawingml/2006/table">
            <a:tbl>
              <a:tblPr/>
              <a:tblGrid>
                <a:gridCol w="762000"/>
                <a:gridCol w="838200"/>
              </a:tblGrid>
              <a:tr h="395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873" name="Group 25"/>
          <p:cNvGraphicFramePr>
            <a:graphicFrameLocks noGrp="1"/>
          </p:cNvGraphicFramePr>
          <p:nvPr>
            <p:extLst>
              <p:ext uri="{D42A27DB-BD31-4B8C-83A1-F6EECF244321}">
                <p14:modId xmlns:p14="http://schemas.microsoft.com/office/powerpoint/2010/main" val="1240127793"/>
              </p:ext>
            </p:extLst>
          </p:nvPr>
        </p:nvGraphicFramePr>
        <p:xfrm>
          <a:off x="2986088" y="265635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884" name="Group 36"/>
          <p:cNvGraphicFramePr>
            <a:graphicFrameLocks noGrp="1"/>
          </p:cNvGraphicFramePr>
          <p:nvPr>
            <p:extLst>
              <p:ext uri="{D42A27DB-BD31-4B8C-83A1-F6EECF244321}">
                <p14:modId xmlns:p14="http://schemas.microsoft.com/office/powerpoint/2010/main" val="1289362578"/>
              </p:ext>
            </p:extLst>
          </p:nvPr>
        </p:nvGraphicFramePr>
        <p:xfrm>
          <a:off x="2986088" y="149430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895" name="Group 47"/>
          <p:cNvGraphicFramePr>
            <a:graphicFrameLocks noGrp="1"/>
          </p:cNvGraphicFramePr>
          <p:nvPr>
            <p:extLst>
              <p:ext uri="{D42A27DB-BD31-4B8C-83A1-F6EECF244321}">
                <p14:modId xmlns:p14="http://schemas.microsoft.com/office/powerpoint/2010/main" val="3289741063"/>
              </p:ext>
            </p:extLst>
          </p:nvPr>
        </p:nvGraphicFramePr>
        <p:xfrm>
          <a:off x="1371600" y="3812059"/>
          <a:ext cx="1604963" cy="1158240"/>
        </p:xfrm>
        <a:graphic>
          <a:graphicData uri="http://schemas.openxmlformats.org/drawingml/2006/table">
            <a:tbl>
              <a:tblPr/>
              <a:tblGrid>
                <a:gridCol w="766763"/>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06" name="Group 58"/>
          <p:cNvGraphicFramePr>
            <a:graphicFrameLocks noGrp="1"/>
          </p:cNvGraphicFramePr>
          <p:nvPr>
            <p:extLst>
              <p:ext uri="{D42A27DB-BD31-4B8C-83A1-F6EECF244321}">
                <p14:modId xmlns:p14="http://schemas.microsoft.com/office/powerpoint/2010/main" val="3194481796"/>
              </p:ext>
            </p:extLst>
          </p:nvPr>
        </p:nvGraphicFramePr>
        <p:xfrm>
          <a:off x="1376363" y="4988397"/>
          <a:ext cx="1600200" cy="1187133"/>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17" name="Group 69"/>
          <p:cNvGraphicFramePr>
            <a:graphicFrameLocks noGrp="1"/>
          </p:cNvGraphicFramePr>
          <p:nvPr>
            <p:extLst>
              <p:ext uri="{D42A27DB-BD31-4B8C-83A1-F6EECF244321}">
                <p14:modId xmlns:p14="http://schemas.microsoft.com/office/powerpoint/2010/main" val="4013165900"/>
              </p:ext>
            </p:extLst>
          </p:nvPr>
        </p:nvGraphicFramePr>
        <p:xfrm>
          <a:off x="2976563" y="4983634"/>
          <a:ext cx="1600200" cy="1191895"/>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28" name="Group 80"/>
          <p:cNvGraphicFramePr>
            <a:graphicFrameLocks noGrp="1"/>
          </p:cNvGraphicFramePr>
          <p:nvPr>
            <p:extLst>
              <p:ext uri="{D42A27DB-BD31-4B8C-83A1-F6EECF244321}">
                <p14:modId xmlns:p14="http://schemas.microsoft.com/office/powerpoint/2010/main" val="1103656564"/>
              </p:ext>
            </p:extLst>
          </p:nvPr>
        </p:nvGraphicFramePr>
        <p:xfrm>
          <a:off x="2990850" y="381205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39" name="Group 91"/>
          <p:cNvGraphicFramePr>
            <a:graphicFrameLocks noGrp="1"/>
          </p:cNvGraphicFramePr>
          <p:nvPr>
            <p:extLst>
              <p:ext uri="{D42A27DB-BD31-4B8C-83A1-F6EECF244321}">
                <p14:modId xmlns:p14="http://schemas.microsoft.com/office/powerpoint/2010/main" val="2750455513"/>
              </p:ext>
            </p:extLst>
          </p:nvPr>
        </p:nvGraphicFramePr>
        <p:xfrm>
          <a:off x="4605338" y="3832697"/>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50" name="Group 102"/>
          <p:cNvGraphicFramePr>
            <a:graphicFrameLocks noGrp="1"/>
          </p:cNvGraphicFramePr>
          <p:nvPr>
            <p:extLst>
              <p:ext uri="{D42A27DB-BD31-4B8C-83A1-F6EECF244321}">
                <p14:modId xmlns:p14="http://schemas.microsoft.com/office/powerpoint/2010/main" val="139473314"/>
              </p:ext>
            </p:extLst>
          </p:nvPr>
        </p:nvGraphicFramePr>
        <p:xfrm>
          <a:off x="4605338" y="5004272"/>
          <a:ext cx="1600200" cy="1158240"/>
        </p:xfrm>
        <a:graphic>
          <a:graphicData uri="http://schemas.openxmlformats.org/drawingml/2006/table">
            <a:tbl>
              <a:tblPr/>
              <a:tblGrid>
                <a:gridCol w="762000"/>
                <a:gridCol w="838200"/>
              </a:tblGrid>
              <a:tr h="3952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61" name="Group 113"/>
          <p:cNvGraphicFramePr>
            <a:graphicFrameLocks noGrp="1"/>
          </p:cNvGraphicFramePr>
          <p:nvPr>
            <p:extLst>
              <p:ext uri="{D42A27DB-BD31-4B8C-83A1-F6EECF244321}">
                <p14:modId xmlns:p14="http://schemas.microsoft.com/office/powerpoint/2010/main" val="2770672135"/>
              </p:ext>
            </p:extLst>
          </p:nvPr>
        </p:nvGraphicFramePr>
        <p:xfrm>
          <a:off x="6219825" y="5004272"/>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72" name="Group 124"/>
          <p:cNvGraphicFramePr>
            <a:graphicFrameLocks noGrp="1"/>
          </p:cNvGraphicFramePr>
          <p:nvPr>
            <p:extLst>
              <p:ext uri="{D42A27DB-BD31-4B8C-83A1-F6EECF244321}">
                <p14:modId xmlns:p14="http://schemas.microsoft.com/office/powerpoint/2010/main" val="3221315170"/>
              </p:ext>
            </p:extLst>
          </p:nvPr>
        </p:nvGraphicFramePr>
        <p:xfrm>
          <a:off x="6219825" y="3842222"/>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rgbClr val="FF3300"/>
                          </a:solidFill>
                          <a:effectLst>
                            <a:outerShdw blurRad="38100" dist="38100" dir="2700000" algn="tl">
                              <a:srgbClr val="C0C0C0"/>
                            </a:outerShdw>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83" name="Group 135"/>
          <p:cNvGraphicFramePr>
            <a:graphicFrameLocks noGrp="1"/>
          </p:cNvGraphicFramePr>
          <p:nvPr>
            <p:extLst>
              <p:ext uri="{D42A27DB-BD31-4B8C-83A1-F6EECF244321}">
                <p14:modId xmlns:p14="http://schemas.microsoft.com/office/powerpoint/2010/main" val="213009942"/>
              </p:ext>
            </p:extLst>
          </p:nvPr>
        </p:nvGraphicFramePr>
        <p:xfrm>
          <a:off x="4600575" y="1487959"/>
          <a:ext cx="1604963" cy="1158240"/>
        </p:xfrm>
        <a:graphic>
          <a:graphicData uri="http://schemas.openxmlformats.org/drawingml/2006/table">
            <a:tbl>
              <a:tblPr/>
              <a:tblGrid>
                <a:gridCol w="766763"/>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8994" name="Group 146"/>
          <p:cNvGraphicFramePr>
            <a:graphicFrameLocks noGrp="1"/>
          </p:cNvGraphicFramePr>
          <p:nvPr>
            <p:extLst>
              <p:ext uri="{D42A27DB-BD31-4B8C-83A1-F6EECF244321}">
                <p14:modId xmlns:p14="http://schemas.microsoft.com/office/powerpoint/2010/main" val="2927077582"/>
              </p:ext>
            </p:extLst>
          </p:nvPr>
        </p:nvGraphicFramePr>
        <p:xfrm>
          <a:off x="4605338" y="2664297"/>
          <a:ext cx="1600200" cy="1187133"/>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9005" name="Group 157"/>
          <p:cNvGraphicFramePr>
            <a:graphicFrameLocks noGrp="1"/>
          </p:cNvGraphicFramePr>
          <p:nvPr>
            <p:extLst>
              <p:ext uri="{D42A27DB-BD31-4B8C-83A1-F6EECF244321}">
                <p14:modId xmlns:p14="http://schemas.microsoft.com/office/powerpoint/2010/main" val="290309387"/>
              </p:ext>
            </p:extLst>
          </p:nvPr>
        </p:nvGraphicFramePr>
        <p:xfrm>
          <a:off x="6205538" y="2659534"/>
          <a:ext cx="1600200" cy="1191895"/>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9016" name="Group 168"/>
          <p:cNvGraphicFramePr>
            <a:graphicFrameLocks noGrp="1"/>
          </p:cNvGraphicFramePr>
          <p:nvPr>
            <p:extLst>
              <p:ext uri="{D42A27DB-BD31-4B8C-83A1-F6EECF244321}">
                <p14:modId xmlns:p14="http://schemas.microsoft.com/office/powerpoint/2010/main" val="2897258375"/>
              </p:ext>
            </p:extLst>
          </p:nvPr>
        </p:nvGraphicFramePr>
        <p:xfrm>
          <a:off x="6219825" y="1487959"/>
          <a:ext cx="1600200" cy="1158240"/>
        </p:xfrm>
        <a:graphic>
          <a:graphicData uri="http://schemas.openxmlformats.org/drawingml/2006/table">
            <a:tbl>
              <a:tblPr/>
              <a:tblGrid>
                <a:gridCol w="762000"/>
                <a:gridCol w="838200"/>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9027" name="AutoShape 179"/>
          <p:cNvSpPr>
            <a:spLocks noChangeArrowheads="1"/>
          </p:cNvSpPr>
          <p:nvPr/>
        </p:nvSpPr>
        <p:spPr bwMode="auto">
          <a:xfrm>
            <a:off x="7251701" y="1366113"/>
            <a:ext cx="1655762" cy="936625"/>
          </a:xfrm>
          <a:prstGeom prst="wedgeRectCallout">
            <a:avLst>
              <a:gd name="adj1" fmla="val -109855"/>
              <a:gd name="adj2" fmla="val 89989"/>
            </a:avLst>
          </a:prstGeom>
          <a:solidFill>
            <a:schemeClr val="bg2"/>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chemeClr val="bg1"/>
                </a:solidFill>
                <a:effectLst>
                  <a:outerShdw blurRad="38100" dist="38100" dir="2700000" algn="tl">
                    <a:srgbClr val="000000"/>
                  </a:outerShdw>
                </a:effectLst>
              </a:rPr>
              <a:t>称为</a:t>
            </a:r>
            <a:r>
              <a:rPr lang="en-US" altLang="zh-CN" sz="2400" b="1" dirty="0">
                <a:solidFill>
                  <a:schemeClr val="bg1"/>
                </a:solidFill>
                <a:effectLst>
                  <a:outerShdw blurRad="38100" dist="38100" dir="2700000" algn="tl">
                    <a:srgbClr val="000000"/>
                  </a:outerShdw>
                </a:effectLst>
              </a:rPr>
              <a:t>8</a:t>
            </a:r>
            <a:r>
              <a:rPr lang="zh-CN" altLang="en-US" sz="2400" b="1" dirty="0">
                <a:solidFill>
                  <a:schemeClr val="bg1"/>
                </a:solidFill>
                <a:effectLst>
                  <a:outerShdw blurRad="38100" dist="38100" dir="2700000" algn="tl">
                    <a:srgbClr val="000000"/>
                  </a:outerShdw>
                </a:effectLst>
              </a:rPr>
              <a:t>人表的右上角</a:t>
            </a:r>
          </a:p>
        </p:txBody>
      </p:sp>
      <p:sp>
        <p:nvSpPr>
          <p:cNvPr id="79028" name="AutoShape 180"/>
          <p:cNvSpPr>
            <a:spLocks noChangeArrowheads="1"/>
          </p:cNvSpPr>
          <p:nvPr/>
        </p:nvSpPr>
        <p:spPr bwMode="auto">
          <a:xfrm>
            <a:off x="6156176" y="5651310"/>
            <a:ext cx="2881313" cy="504825"/>
          </a:xfrm>
          <a:prstGeom prst="wedgeRectCallout">
            <a:avLst>
              <a:gd name="adj1" fmla="val -46840"/>
              <a:gd name="adj2" fmla="val -174373"/>
            </a:avLst>
          </a:prstGeom>
          <a:solidFill>
            <a:srgbClr val="FF0000"/>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chemeClr val="bg1"/>
                </a:solidFill>
                <a:effectLst>
                  <a:outerShdw blurRad="38100" dist="38100" dir="2700000" algn="tl">
                    <a:srgbClr val="000000"/>
                  </a:outerShdw>
                </a:effectLst>
              </a:rPr>
              <a:t>称为</a:t>
            </a:r>
            <a:r>
              <a:rPr lang="en-US" altLang="zh-CN" sz="2400" b="1">
                <a:solidFill>
                  <a:schemeClr val="bg1"/>
                </a:solidFill>
                <a:effectLst>
                  <a:outerShdw blurRad="38100" dist="38100" dir="2700000" algn="tl">
                    <a:srgbClr val="000000"/>
                  </a:outerShdw>
                </a:effectLst>
              </a:rPr>
              <a:t>8</a:t>
            </a:r>
            <a:r>
              <a:rPr lang="zh-CN" altLang="en-US" sz="2400" b="1">
                <a:solidFill>
                  <a:schemeClr val="bg1"/>
                </a:solidFill>
                <a:effectLst>
                  <a:outerShdw blurRad="38100" dist="38100" dir="2700000" algn="tl">
                    <a:srgbClr val="000000"/>
                  </a:outerShdw>
                </a:effectLst>
              </a:rPr>
              <a:t>人表的右下角</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138</a:t>
            </a:fld>
            <a:endParaRPr lang="en-US" altLang="zh-TW" dirty="0"/>
          </a:p>
        </p:txBody>
      </p:sp>
      <p:sp>
        <p:nvSpPr>
          <p:cNvPr id="22"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87810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983"/>
                                        </p:tgtEl>
                                        <p:attrNameLst>
                                          <p:attrName>style.visibility</p:attrName>
                                        </p:attrNameLst>
                                      </p:cBhvr>
                                      <p:to>
                                        <p:strVal val="visible"/>
                                      </p:to>
                                    </p:set>
                                    <p:animEffect transition="in" filter="blinds(horizontal)">
                                      <p:cBhvr>
                                        <p:cTn id="7" dur="500"/>
                                        <p:tgtEl>
                                          <p:spTgt spid="78983"/>
                                        </p:tgtEl>
                                      </p:cBhvr>
                                    </p:animEffect>
                                  </p:childTnLst>
                                </p:cTn>
                              </p:par>
                              <p:par>
                                <p:cTn id="8" presetID="3" presetClass="entr" presetSubtype="10" fill="hold" nodeType="withEffect">
                                  <p:stCondLst>
                                    <p:cond delay="0"/>
                                  </p:stCondLst>
                                  <p:childTnLst>
                                    <p:set>
                                      <p:cBhvr>
                                        <p:cTn id="9" dur="1" fill="hold">
                                          <p:stCondLst>
                                            <p:cond delay="0"/>
                                          </p:stCondLst>
                                        </p:cTn>
                                        <p:tgtEl>
                                          <p:spTgt spid="78994"/>
                                        </p:tgtEl>
                                        <p:attrNameLst>
                                          <p:attrName>style.visibility</p:attrName>
                                        </p:attrNameLst>
                                      </p:cBhvr>
                                      <p:to>
                                        <p:strVal val="visible"/>
                                      </p:to>
                                    </p:set>
                                    <p:animEffect transition="in" filter="blinds(horizontal)">
                                      <p:cBhvr>
                                        <p:cTn id="10" dur="500"/>
                                        <p:tgtEl>
                                          <p:spTgt spid="78994"/>
                                        </p:tgtEl>
                                      </p:cBhvr>
                                    </p:animEffect>
                                  </p:childTnLst>
                                </p:cTn>
                              </p:par>
                              <p:par>
                                <p:cTn id="11" presetID="3" presetClass="entr" presetSubtype="10" fill="hold" nodeType="withEffect">
                                  <p:stCondLst>
                                    <p:cond delay="0"/>
                                  </p:stCondLst>
                                  <p:childTnLst>
                                    <p:set>
                                      <p:cBhvr>
                                        <p:cTn id="12" dur="1" fill="hold">
                                          <p:stCondLst>
                                            <p:cond delay="0"/>
                                          </p:stCondLst>
                                        </p:cTn>
                                        <p:tgtEl>
                                          <p:spTgt spid="79005"/>
                                        </p:tgtEl>
                                        <p:attrNameLst>
                                          <p:attrName>style.visibility</p:attrName>
                                        </p:attrNameLst>
                                      </p:cBhvr>
                                      <p:to>
                                        <p:strVal val="visible"/>
                                      </p:to>
                                    </p:set>
                                    <p:animEffect transition="in" filter="blinds(horizontal)">
                                      <p:cBhvr>
                                        <p:cTn id="13" dur="500"/>
                                        <p:tgtEl>
                                          <p:spTgt spid="79005"/>
                                        </p:tgtEl>
                                      </p:cBhvr>
                                    </p:animEffect>
                                  </p:childTnLst>
                                </p:cTn>
                              </p:par>
                              <p:par>
                                <p:cTn id="14" presetID="3" presetClass="entr" presetSubtype="10" fill="hold" nodeType="withEffect">
                                  <p:stCondLst>
                                    <p:cond delay="0"/>
                                  </p:stCondLst>
                                  <p:childTnLst>
                                    <p:set>
                                      <p:cBhvr>
                                        <p:cTn id="15" dur="1" fill="hold">
                                          <p:stCondLst>
                                            <p:cond delay="0"/>
                                          </p:stCondLst>
                                        </p:cTn>
                                        <p:tgtEl>
                                          <p:spTgt spid="79016"/>
                                        </p:tgtEl>
                                        <p:attrNameLst>
                                          <p:attrName>style.visibility</p:attrName>
                                        </p:attrNameLst>
                                      </p:cBhvr>
                                      <p:to>
                                        <p:strVal val="visible"/>
                                      </p:to>
                                    </p:set>
                                    <p:animEffect transition="in" filter="blinds(horizontal)">
                                      <p:cBhvr>
                                        <p:cTn id="16" dur="500"/>
                                        <p:tgtEl>
                                          <p:spTgt spid="790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78939"/>
                                        </p:tgtEl>
                                        <p:attrNameLst>
                                          <p:attrName>style.visibility</p:attrName>
                                        </p:attrNameLst>
                                      </p:cBhvr>
                                      <p:to>
                                        <p:strVal val="visible"/>
                                      </p:to>
                                    </p:set>
                                    <p:animEffect transition="in" filter="blinds(horizontal)">
                                      <p:cBhvr>
                                        <p:cTn id="21" dur="500"/>
                                        <p:tgtEl>
                                          <p:spTgt spid="78939"/>
                                        </p:tgtEl>
                                      </p:cBhvr>
                                    </p:animEffect>
                                  </p:childTnLst>
                                </p:cTn>
                              </p:par>
                              <p:par>
                                <p:cTn id="22" presetID="3" presetClass="entr" presetSubtype="10" fill="hold" nodeType="withEffect">
                                  <p:stCondLst>
                                    <p:cond delay="0"/>
                                  </p:stCondLst>
                                  <p:childTnLst>
                                    <p:set>
                                      <p:cBhvr>
                                        <p:cTn id="23" dur="1" fill="hold">
                                          <p:stCondLst>
                                            <p:cond delay="0"/>
                                          </p:stCondLst>
                                        </p:cTn>
                                        <p:tgtEl>
                                          <p:spTgt spid="78972"/>
                                        </p:tgtEl>
                                        <p:attrNameLst>
                                          <p:attrName>style.visibility</p:attrName>
                                        </p:attrNameLst>
                                      </p:cBhvr>
                                      <p:to>
                                        <p:strVal val="visible"/>
                                      </p:to>
                                    </p:set>
                                    <p:animEffect transition="in" filter="blinds(horizontal)">
                                      <p:cBhvr>
                                        <p:cTn id="24" dur="500"/>
                                        <p:tgtEl>
                                          <p:spTgt spid="78972"/>
                                        </p:tgtEl>
                                      </p:cBhvr>
                                    </p:animEffect>
                                  </p:childTnLst>
                                </p:cTn>
                              </p:par>
                              <p:par>
                                <p:cTn id="25" presetID="3" presetClass="entr" presetSubtype="10" fill="hold" nodeType="withEffect">
                                  <p:stCondLst>
                                    <p:cond delay="0"/>
                                  </p:stCondLst>
                                  <p:childTnLst>
                                    <p:set>
                                      <p:cBhvr>
                                        <p:cTn id="26" dur="1" fill="hold">
                                          <p:stCondLst>
                                            <p:cond delay="0"/>
                                          </p:stCondLst>
                                        </p:cTn>
                                        <p:tgtEl>
                                          <p:spTgt spid="78950"/>
                                        </p:tgtEl>
                                        <p:attrNameLst>
                                          <p:attrName>style.visibility</p:attrName>
                                        </p:attrNameLst>
                                      </p:cBhvr>
                                      <p:to>
                                        <p:strVal val="visible"/>
                                      </p:to>
                                    </p:set>
                                    <p:animEffect transition="in" filter="blinds(horizontal)">
                                      <p:cBhvr>
                                        <p:cTn id="27" dur="500"/>
                                        <p:tgtEl>
                                          <p:spTgt spid="78950"/>
                                        </p:tgtEl>
                                      </p:cBhvr>
                                    </p:animEffect>
                                  </p:childTnLst>
                                </p:cTn>
                              </p:par>
                              <p:par>
                                <p:cTn id="28" presetID="3" presetClass="entr" presetSubtype="10" fill="hold" nodeType="withEffect">
                                  <p:stCondLst>
                                    <p:cond delay="0"/>
                                  </p:stCondLst>
                                  <p:childTnLst>
                                    <p:set>
                                      <p:cBhvr>
                                        <p:cTn id="29" dur="1" fill="hold">
                                          <p:stCondLst>
                                            <p:cond delay="0"/>
                                          </p:stCondLst>
                                        </p:cTn>
                                        <p:tgtEl>
                                          <p:spTgt spid="78961"/>
                                        </p:tgtEl>
                                        <p:attrNameLst>
                                          <p:attrName>style.visibility</p:attrName>
                                        </p:attrNameLst>
                                      </p:cBhvr>
                                      <p:to>
                                        <p:strVal val="visible"/>
                                      </p:to>
                                    </p:set>
                                    <p:animEffect transition="in" filter="blinds(horizontal)">
                                      <p:cBhvr>
                                        <p:cTn id="30" dur="500"/>
                                        <p:tgtEl>
                                          <p:spTgt spid="7896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9027"/>
                                        </p:tgtEl>
                                        <p:attrNameLst>
                                          <p:attrName>style.visibility</p:attrName>
                                        </p:attrNameLst>
                                      </p:cBhvr>
                                      <p:to>
                                        <p:strVal val="visible"/>
                                      </p:to>
                                    </p:set>
                                    <p:animEffect transition="in" filter="blinds(horizontal)">
                                      <p:cBhvr>
                                        <p:cTn id="35" dur="500"/>
                                        <p:tgtEl>
                                          <p:spTgt spid="7902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9028"/>
                                        </p:tgtEl>
                                        <p:attrNameLst>
                                          <p:attrName>style.visibility</p:attrName>
                                        </p:attrNameLst>
                                      </p:cBhvr>
                                      <p:to>
                                        <p:strVal val="visible"/>
                                      </p:to>
                                    </p:set>
                                    <p:animEffect transition="in" filter="blinds(horizontal)">
                                      <p:cBhvr>
                                        <p:cTn id="38" dur="500"/>
                                        <p:tgtEl>
                                          <p:spTgt spid="7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27" grpId="0" animBg="1"/>
      <p:bldP spid="7902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01600" y="949778"/>
            <a:ext cx="8931275" cy="550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marL="800100" indent="-342900">
              <a:spcBef>
                <a:spcPct val="0"/>
              </a:spcBef>
              <a:defRPr kumimoji="1" sz="2400">
                <a:solidFill>
                  <a:schemeClr val="tx1"/>
                </a:solidFill>
                <a:latin typeface="Times New Roman" pitchFamily="18" charset="0"/>
                <a:ea typeface="宋体" pitchFamily="2" charset="-122"/>
              </a:defRPr>
            </a:lvl2pPr>
            <a:lvl3pPr marL="1257300" indent="-342900">
              <a:spcBef>
                <a:spcPct val="0"/>
              </a:spcBef>
              <a:defRPr kumimoji="1" sz="2400">
                <a:solidFill>
                  <a:schemeClr val="tx1"/>
                </a:solidFill>
                <a:latin typeface="Times New Roman" pitchFamily="18" charset="0"/>
                <a:ea typeface="宋体" pitchFamily="2" charset="-122"/>
              </a:defRPr>
            </a:lvl3pPr>
            <a:lvl4pPr marL="1714500" indent="-342900">
              <a:spcBef>
                <a:spcPct val="0"/>
              </a:spcBef>
              <a:defRPr kumimoji="1" sz="2400">
                <a:solidFill>
                  <a:schemeClr val="tx1"/>
                </a:solidFill>
                <a:latin typeface="Times New Roman" pitchFamily="18" charset="0"/>
                <a:ea typeface="宋体" pitchFamily="2" charset="-122"/>
              </a:defRPr>
            </a:lvl4pPr>
            <a:lvl5pPr marL="2171700" indent="-342900">
              <a:spcBef>
                <a:spcPct val="0"/>
              </a:spcBef>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05000"/>
              </a:lnSpc>
            </a:pPr>
            <a:r>
              <a:rPr kumimoji="0" lang="zh-CN" altLang="en-US" sz="1600" b="1" dirty="0">
                <a:effectLst>
                  <a:outerShdw blurRad="38100" dist="38100" dir="2700000" algn="tl">
                    <a:srgbClr val="C0C0C0"/>
                  </a:outerShdw>
                </a:effectLst>
                <a:latin typeface="Arial" charset="0"/>
              </a:rPr>
              <a:t>输入：运动员人数</a:t>
            </a:r>
            <a:r>
              <a:rPr kumimoji="0" lang="en-US" altLang="zh-CN" sz="1600" b="1" dirty="0">
                <a:effectLst>
                  <a:outerShdw blurRad="38100" dist="38100" dir="2700000" algn="tl">
                    <a:srgbClr val="C0C0C0"/>
                  </a:outerShdw>
                </a:effectLst>
                <a:latin typeface="Arial" charset="0"/>
              </a:rPr>
              <a:t>n</a:t>
            </a:r>
            <a:r>
              <a:rPr kumimoji="0" lang="zh-CN" altLang="en-US" sz="1600" b="1" dirty="0">
                <a:effectLst>
                  <a:outerShdw blurRad="38100" dist="38100" dir="2700000" algn="tl">
                    <a:srgbClr val="C0C0C0"/>
                  </a:outerShdw>
                </a:effectLst>
                <a:latin typeface="Arial" charset="0"/>
              </a:rPr>
              <a:t>（</a:t>
            </a:r>
            <a:r>
              <a:rPr kumimoji="0" lang="en-US" altLang="zh-CN" sz="1600" b="1" dirty="0">
                <a:effectLst>
                  <a:outerShdw blurRad="38100" dist="38100" dir="2700000" algn="tl">
                    <a:srgbClr val="C0C0C0"/>
                  </a:outerShdw>
                </a:effectLst>
                <a:latin typeface="Arial" charset="0"/>
              </a:rPr>
              <a:t>n=2</a:t>
            </a:r>
            <a:r>
              <a:rPr kumimoji="0" lang="en-US" altLang="zh-CN" sz="1600" b="1" baseline="30000" dirty="0">
                <a:effectLst>
                  <a:outerShdw blurRad="38100" dist="38100" dir="2700000" algn="tl">
                    <a:srgbClr val="C0C0C0"/>
                  </a:outerShdw>
                </a:effectLst>
                <a:latin typeface="Arial" charset="0"/>
              </a:rPr>
              <a:t>i</a:t>
            </a:r>
            <a:r>
              <a:rPr kumimoji="0" lang="zh-CN" altLang="en-US" sz="1600" b="1" dirty="0">
                <a:effectLst>
                  <a:outerShdw blurRad="38100" dist="38100" dir="2700000" algn="tl">
                    <a:srgbClr val="C0C0C0"/>
                  </a:outerShdw>
                </a:effectLst>
                <a:latin typeface="Arial" charset="0"/>
              </a:rPr>
              <a:t>，</a:t>
            </a:r>
            <a:r>
              <a:rPr kumimoji="0" lang="en-US" altLang="zh-CN" sz="1600" b="1" dirty="0">
                <a:effectLst>
                  <a:outerShdw blurRad="38100" dist="38100" dir="2700000" algn="tl">
                    <a:srgbClr val="C0C0C0"/>
                  </a:outerShdw>
                </a:effectLst>
              </a:rPr>
              <a:t>i=log</a:t>
            </a:r>
            <a:r>
              <a:rPr kumimoji="0" lang="en-US" altLang="zh-CN" sz="1600" b="1" baseline="-25000" dirty="0">
                <a:effectLst>
                  <a:outerShdw blurRad="38100" dist="38100" dir="2700000" algn="tl">
                    <a:srgbClr val="C0C0C0"/>
                  </a:outerShdw>
                </a:effectLst>
              </a:rPr>
              <a:t>2</a:t>
            </a:r>
            <a:r>
              <a:rPr kumimoji="0" lang="en-US" altLang="zh-CN" sz="1600" b="1" dirty="0">
                <a:effectLst>
                  <a:outerShdw blurRad="38100" dist="38100" dir="2700000" algn="tl">
                    <a:srgbClr val="C0C0C0"/>
                  </a:outerShdw>
                </a:effectLst>
              </a:rPr>
              <a:t>n</a:t>
            </a:r>
            <a:r>
              <a:rPr kumimoji="0" lang="zh-CN" altLang="en-US" sz="1600" b="1" dirty="0">
                <a:effectLst>
                  <a:outerShdw blurRad="38100" dist="38100" dir="2700000" algn="tl">
                    <a:srgbClr val="C0C0C0"/>
                  </a:outerShdw>
                </a:effectLst>
                <a:latin typeface="Arial" charset="0"/>
              </a:rPr>
              <a:t>）</a:t>
            </a:r>
          </a:p>
          <a:p>
            <a:pPr>
              <a:lnSpc>
                <a:spcPct val="105000"/>
              </a:lnSpc>
            </a:pPr>
            <a:r>
              <a:rPr kumimoji="0" lang="zh-CN" altLang="en-US" sz="1600" b="1" dirty="0">
                <a:effectLst>
                  <a:outerShdw blurRad="38100" dist="38100" dir="2700000" algn="tl">
                    <a:srgbClr val="C0C0C0"/>
                  </a:outerShdw>
                </a:effectLst>
                <a:latin typeface="Arial" charset="0"/>
              </a:rPr>
              <a:t>输出：比赛日程表</a:t>
            </a:r>
            <a:r>
              <a:rPr kumimoji="0" lang="en-US" altLang="zh-CN" sz="1600" b="1" dirty="0">
                <a:effectLst>
                  <a:outerShdw blurRad="38100" dist="38100" dir="2700000" algn="tl">
                    <a:srgbClr val="C0C0C0"/>
                  </a:outerShdw>
                </a:effectLst>
                <a:latin typeface="Arial" charset="0"/>
              </a:rPr>
              <a:t>A[1..n,1..n]</a:t>
            </a:r>
          </a:p>
          <a:p>
            <a:pPr>
              <a:lnSpc>
                <a:spcPct val="105000"/>
              </a:lnSpc>
            </a:pPr>
            <a:r>
              <a:rPr kumimoji="0" lang="en-US" altLang="zh-CN" sz="1600" b="1" dirty="0">
                <a:effectLst>
                  <a:outerShdw blurRad="38100" dist="38100" dir="2700000" algn="tl">
                    <a:srgbClr val="C0C0C0"/>
                  </a:outerShdw>
                </a:effectLst>
                <a:latin typeface="Arial" charset="0"/>
              </a:rPr>
              <a:t>1.  	for i←1 to n A[i,1]←i		</a:t>
            </a:r>
            <a:r>
              <a:rPr kumimoji="0" lang="en-US" altLang="zh-CN" sz="1600" b="1" dirty="0">
                <a:solidFill>
                  <a:srgbClr val="009900"/>
                </a:solidFill>
                <a:effectLst>
                  <a:outerShdw blurRad="38100" dist="38100" dir="2700000" algn="tl">
                    <a:srgbClr val="C0C0C0"/>
                  </a:outerShdw>
                </a:effectLst>
                <a:latin typeface="Arial" charset="0"/>
              </a:rPr>
              <a:t>//</a:t>
            </a:r>
            <a:r>
              <a:rPr kumimoji="0" lang="zh-CN" altLang="en-US" sz="1600" b="1" dirty="0">
                <a:solidFill>
                  <a:srgbClr val="009900"/>
                </a:solidFill>
                <a:effectLst>
                  <a:outerShdw blurRad="38100" dist="38100" dir="2700000" algn="tl">
                    <a:srgbClr val="C0C0C0"/>
                  </a:outerShdw>
                </a:effectLst>
                <a:latin typeface="Arial" charset="0"/>
              </a:rPr>
              <a:t>设置运动员编号</a:t>
            </a:r>
          </a:p>
          <a:p>
            <a:pPr>
              <a:lnSpc>
                <a:spcPct val="105000"/>
              </a:lnSpc>
            </a:pPr>
            <a:r>
              <a:rPr kumimoji="0" lang="en-US" altLang="zh-CN" sz="1600" b="1" dirty="0">
                <a:effectLst>
                  <a:outerShdw blurRad="38100" dist="38100" dir="2700000" algn="tl">
                    <a:srgbClr val="C0C0C0"/>
                  </a:outerShdw>
                </a:effectLst>
                <a:latin typeface="Arial" charset="0"/>
              </a:rPr>
              <a:t>2.		</a:t>
            </a:r>
            <a:r>
              <a:rPr kumimoji="0" lang="en-US" altLang="zh-CN" sz="1600" b="1" dirty="0">
                <a:effectLst>
                  <a:outerShdw blurRad="38100" dist="38100" dir="2700000" algn="tl">
                    <a:srgbClr val="C0C0C0"/>
                  </a:outerShdw>
                </a:effectLst>
              </a:rPr>
              <a:t>k←2 			</a:t>
            </a:r>
            <a:r>
              <a:rPr kumimoji="0" lang="en-US" altLang="zh-CN" sz="1600" b="1" dirty="0">
                <a:solidFill>
                  <a:srgbClr val="009900"/>
                </a:solidFill>
                <a:effectLst>
                  <a:outerShdw blurRad="38100" dist="38100" dir="2700000" algn="tl">
                    <a:srgbClr val="C0C0C0"/>
                  </a:outerShdw>
                </a:effectLst>
              </a:rPr>
              <a:t>//</a:t>
            </a:r>
            <a:r>
              <a:rPr kumimoji="0" lang="zh-CN" altLang="en-US" sz="1600" b="1" dirty="0">
                <a:solidFill>
                  <a:srgbClr val="009900"/>
                </a:solidFill>
                <a:effectLst>
                  <a:outerShdw blurRad="38100" dist="38100" dir="2700000" algn="tl">
                    <a:srgbClr val="C0C0C0"/>
                  </a:outerShdw>
                </a:effectLst>
              </a:rPr>
              <a:t>初值</a:t>
            </a:r>
            <a:r>
              <a:rPr kumimoji="0" lang="en-US" altLang="zh-CN" sz="1600" b="1" dirty="0">
                <a:solidFill>
                  <a:srgbClr val="009900"/>
                </a:solidFill>
                <a:effectLst>
                  <a:outerShdw blurRad="38100" dist="38100" dir="2700000" algn="tl">
                    <a:srgbClr val="C0C0C0"/>
                  </a:outerShdw>
                </a:effectLst>
              </a:rPr>
              <a:t>k=2</a:t>
            </a:r>
            <a:r>
              <a:rPr kumimoji="0" lang="zh-CN" altLang="en-US" sz="1600" b="1" dirty="0">
                <a:solidFill>
                  <a:srgbClr val="009900"/>
                </a:solidFill>
                <a:effectLst>
                  <a:outerShdw blurRad="38100" dist="38100" dir="2700000" algn="tl">
                    <a:srgbClr val="C0C0C0"/>
                  </a:outerShdw>
                </a:effectLst>
              </a:rPr>
              <a:t>，先处理</a:t>
            </a:r>
            <a:r>
              <a:rPr kumimoji="0" lang="en-US" altLang="zh-CN" sz="1600" b="1" dirty="0">
                <a:solidFill>
                  <a:srgbClr val="009900"/>
                </a:solidFill>
                <a:effectLst>
                  <a:outerShdw blurRad="38100" dist="38100" dir="2700000" algn="tl">
                    <a:srgbClr val="C0C0C0"/>
                  </a:outerShdw>
                </a:effectLst>
              </a:rPr>
              <a:t>2</a:t>
            </a:r>
            <a:r>
              <a:rPr kumimoji="0" lang="zh-CN" altLang="en-US" sz="1600" b="1" dirty="0">
                <a:solidFill>
                  <a:srgbClr val="009900"/>
                </a:solidFill>
                <a:effectLst>
                  <a:outerShdw blurRad="38100" dist="38100" dir="2700000" algn="tl">
                    <a:srgbClr val="C0C0C0"/>
                  </a:outerShdw>
                </a:effectLst>
              </a:rPr>
              <a:t>个运动员循环赛日程表。</a:t>
            </a:r>
            <a:endParaRPr kumimoji="0" lang="en-US" altLang="zh-CN" sz="1600" b="1" dirty="0">
              <a:solidFill>
                <a:srgbClr val="009900"/>
              </a:solidFill>
              <a:effectLst>
                <a:outerShdw blurRad="38100" dist="38100" dir="2700000" algn="tl">
                  <a:srgbClr val="C0C0C0"/>
                </a:outerShdw>
              </a:effectLst>
              <a:latin typeface="Arial" charset="0"/>
            </a:endParaRPr>
          </a:p>
          <a:p>
            <a:pPr>
              <a:lnSpc>
                <a:spcPct val="105000"/>
              </a:lnSpc>
            </a:pPr>
            <a:r>
              <a:rPr kumimoji="0" lang="en-US" altLang="zh-CN" sz="1600" b="1" dirty="0">
                <a:effectLst>
                  <a:outerShdw blurRad="38100" dist="38100" dir="2700000" algn="tl">
                    <a:srgbClr val="C0C0C0"/>
                  </a:outerShdw>
                </a:effectLst>
                <a:latin typeface="Arial" charset="0"/>
              </a:rPr>
              <a:t>3. 		while </a:t>
            </a:r>
            <a:r>
              <a:rPr kumimoji="0" lang="en-US" altLang="zh-CN" sz="1600" b="1" dirty="0" err="1">
                <a:effectLst>
                  <a:outerShdw blurRad="38100" dist="38100" dir="2700000" algn="tl">
                    <a:srgbClr val="C0C0C0"/>
                  </a:outerShdw>
                </a:effectLst>
                <a:latin typeface="Arial" charset="0"/>
              </a:rPr>
              <a:t>k</a:t>
            </a:r>
            <a:r>
              <a:rPr kumimoji="0" lang="en-US" altLang="en-US" sz="1600" b="1" dirty="0" err="1">
                <a:effectLst>
                  <a:outerShdw blurRad="38100" dist="38100" dir="2700000" algn="tl">
                    <a:srgbClr val="C0C0C0"/>
                  </a:outerShdw>
                </a:effectLst>
              </a:rPr>
              <a:t>≤</a:t>
            </a:r>
            <a:r>
              <a:rPr kumimoji="0" lang="en-US" altLang="zh-CN" sz="1600" b="1" dirty="0" err="1">
                <a:effectLst>
                  <a:outerShdw blurRad="38100" dist="38100" dir="2700000" algn="tl">
                    <a:srgbClr val="C0C0C0"/>
                  </a:outerShdw>
                </a:effectLst>
                <a:latin typeface="Arial" charset="0"/>
              </a:rPr>
              <a:t>n</a:t>
            </a:r>
            <a:endParaRPr kumimoji="0" lang="zh-CN" altLang="en-US" sz="1600" b="1" dirty="0">
              <a:solidFill>
                <a:srgbClr val="008000"/>
              </a:solidFill>
              <a:effectLst>
                <a:outerShdw blurRad="38100" dist="38100" dir="2700000" algn="tl">
                  <a:srgbClr val="C0C0C0"/>
                </a:outerShdw>
              </a:effectLst>
              <a:latin typeface="Arial" charset="0"/>
            </a:endParaRPr>
          </a:p>
          <a:p>
            <a:pPr>
              <a:lnSpc>
                <a:spcPct val="105000"/>
              </a:lnSpc>
            </a:pPr>
            <a:r>
              <a:rPr kumimoji="0" lang="en-US" altLang="zh-CN" sz="1600" b="1" dirty="0">
                <a:effectLst>
                  <a:outerShdw blurRad="38100" dist="38100" dir="2700000" algn="tl">
                    <a:srgbClr val="C0C0C0"/>
                  </a:outerShdw>
                </a:effectLst>
                <a:latin typeface="Arial" charset="0"/>
              </a:rPr>
              <a:t>4.		      </a:t>
            </a:r>
            <a:r>
              <a:rPr kumimoji="0" lang="en-US" altLang="zh-CN" sz="1600" b="1" dirty="0">
                <a:effectLst>
                  <a:outerShdw blurRad="38100" dist="38100" dir="2700000" algn="tl">
                    <a:srgbClr val="C0C0C0"/>
                  </a:outerShdw>
                </a:effectLst>
              </a:rPr>
              <a:t>v←0 		</a:t>
            </a:r>
            <a:r>
              <a:rPr kumimoji="0" lang="en-US" altLang="zh-CN" sz="1600" b="1" dirty="0">
                <a:solidFill>
                  <a:srgbClr val="009900"/>
                </a:solidFill>
                <a:effectLst>
                  <a:outerShdw blurRad="38100" dist="38100" dir="2700000" algn="tl">
                    <a:srgbClr val="C0C0C0"/>
                  </a:outerShdw>
                </a:effectLst>
              </a:rPr>
              <a:t>//</a:t>
            </a:r>
            <a:r>
              <a:rPr kumimoji="0" lang="zh-CN" altLang="en-US" sz="1600" b="1" dirty="0">
                <a:solidFill>
                  <a:srgbClr val="009900"/>
                </a:solidFill>
                <a:effectLst>
                  <a:outerShdw blurRad="38100" dist="38100" dir="2700000" algn="tl">
                    <a:srgbClr val="C0C0C0"/>
                  </a:outerShdw>
                </a:effectLst>
              </a:rPr>
              <a:t>初值</a:t>
            </a:r>
            <a:r>
              <a:rPr kumimoji="0" lang="en-US" altLang="zh-CN" sz="1600" b="1" dirty="0">
                <a:solidFill>
                  <a:srgbClr val="009900"/>
                </a:solidFill>
                <a:effectLst>
                  <a:outerShdw blurRad="38100" dist="38100" dir="2700000" algn="tl">
                    <a:srgbClr val="C0C0C0"/>
                  </a:outerShdw>
                </a:effectLst>
              </a:rPr>
              <a:t>v=0</a:t>
            </a:r>
            <a:r>
              <a:rPr kumimoji="0" lang="zh-CN" altLang="en-US" sz="1600" b="1" dirty="0">
                <a:solidFill>
                  <a:srgbClr val="009900"/>
                </a:solidFill>
                <a:effectLst>
                  <a:outerShdw blurRad="38100" dist="38100" dir="2700000" algn="tl">
                    <a:srgbClr val="C0C0C0"/>
                  </a:outerShdw>
                </a:effectLst>
              </a:rPr>
              <a:t>，当</a:t>
            </a:r>
            <a:r>
              <a:rPr kumimoji="0" lang="en-US" altLang="zh-CN" sz="1600" b="1" dirty="0">
                <a:solidFill>
                  <a:srgbClr val="009900"/>
                </a:solidFill>
                <a:effectLst>
                  <a:outerShdw blurRad="38100" dist="38100" dir="2700000" algn="tl">
                    <a:srgbClr val="C0C0C0"/>
                  </a:outerShdw>
                </a:effectLst>
              </a:rPr>
              <a:t>k=2</a:t>
            </a:r>
            <a:r>
              <a:rPr kumimoji="0" lang="zh-CN" altLang="en-US" sz="1600" b="1" dirty="0">
                <a:solidFill>
                  <a:srgbClr val="009900"/>
                </a:solidFill>
                <a:effectLst>
                  <a:outerShdw blurRad="38100" dist="38100" dir="2700000" algn="tl">
                    <a:srgbClr val="C0C0C0"/>
                  </a:outerShdw>
                </a:effectLst>
              </a:rPr>
              <a:t>时先处理</a:t>
            </a:r>
            <a:r>
              <a:rPr kumimoji="0" lang="en-US" altLang="zh-CN" sz="1600" b="1" dirty="0">
                <a:solidFill>
                  <a:srgbClr val="009900"/>
                </a:solidFill>
                <a:effectLst>
                  <a:outerShdw blurRad="38100" dist="38100" dir="2700000" algn="tl">
                    <a:srgbClr val="C0C0C0"/>
                  </a:outerShdw>
                </a:effectLst>
              </a:rPr>
              <a:t>(1,2)</a:t>
            </a:r>
            <a:r>
              <a:rPr kumimoji="0" lang="zh-CN" altLang="en-US" sz="1600" b="1" dirty="0">
                <a:solidFill>
                  <a:srgbClr val="009900"/>
                </a:solidFill>
                <a:effectLst>
                  <a:outerShdw blurRad="38100" dist="38100" dir="2700000" algn="tl">
                    <a:srgbClr val="C0C0C0"/>
                  </a:outerShdw>
                </a:effectLst>
              </a:rPr>
              <a:t>。</a:t>
            </a:r>
            <a:endParaRPr kumimoji="0" lang="en-US" altLang="zh-CN" sz="1600" b="1" dirty="0">
              <a:solidFill>
                <a:srgbClr val="008000"/>
              </a:solidFill>
              <a:effectLst>
                <a:outerShdw blurRad="38100" dist="38100" dir="2700000" algn="tl">
                  <a:srgbClr val="C0C0C0"/>
                </a:outerShdw>
              </a:effectLst>
              <a:latin typeface="Arial" charset="0"/>
            </a:endParaRPr>
          </a:p>
          <a:p>
            <a:pPr>
              <a:lnSpc>
                <a:spcPct val="105000"/>
              </a:lnSpc>
            </a:pPr>
            <a:r>
              <a:rPr kumimoji="0" lang="en-US" altLang="zh-CN" sz="1600" b="1" dirty="0">
                <a:effectLst>
                  <a:outerShdw blurRad="38100" dist="38100" dir="2700000" algn="tl">
                    <a:srgbClr val="C0C0C0"/>
                  </a:outerShdw>
                </a:effectLst>
                <a:latin typeface="Arial" charset="0"/>
              </a:rPr>
              <a:t>5.      	      while </a:t>
            </a:r>
            <a:r>
              <a:rPr kumimoji="0" lang="en-US" altLang="zh-CN" sz="1600" b="1" dirty="0" err="1">
                <a:effectLst>
                  <a:outerShdw blurRad="38100" dist="38100" dir="2700000" algn="tl">
                    <a:srgbClr val="C0C0C0"/>
                  </a:outerShdw>
                </a:effectLst>
                <a:latin typeface="Arial" charset="0"/>
              </a:rPr>
              <a:t>v</a:t>
            </a:r>
            <a:r>
              <a:rPr kumimoji="0" lang="en-US" altLang="en-US" sz="1600" b="1" dirty="0" err="1">
                <a:effectLst>
                  <a:outerShdw blurRad="38100" dist="38100" dir="2700000" algn="tl">
                    <a:srgbClr val="C0C0C0"/>
                  </a:outerShdw>
                </a:effectLst>
              </a:rPr>
              <a:t>≤</a:t>
            </a:r>
            <a:r>
              <a:rPr kumimoji="0" lang="en-US" altLang="zh-CN" sz="1600" b="1" dirty="0" err="1">
                <a:effectLst>
                  <a:outerShdw blurRad="38100" dist="38100" dir="2700000" algn="tl">
                    <a:srgbClr val="C0C0C0"/>
                  </a:outerShdw>
                </a:effectLst>
                <a:latin typeface="Arial" charset="0"/>
              </a:rPr>
              <a:t>n-k</a:t>
            </a:r>
            <a:r>
              <a:rPr kumimoji="0" lang="en-US" altLang="zh-CN" sz="1600" b="1" dirty="0">
                <a:effectLst>
                  <a:outerShdw blurRad="38100" dist="38100" dir="2700000" algn="tl">
                    <a:srgbClr val="C0C0C0"/>
                  </a:outerShdw>
                </a:effectLst>
                <a:latin typeface="Arial" charset="0"/>
              </a:rPr>
              <a:t>   		</a:t>
            </a:r>
            <a:endParaRPr kumimoji="0" lang="zh-CN" altLang="en-US" sz="1600" b="1" dirty="0">
              <a:solidFill>
                <a:srgbClr val="009900"/>
              </a:solidFill>
              <a:effectLst>
                <a:outerShdw blurRad="38100" dist="38100" dir="2700000" algn="tl">
                  <a:srgbClr val="C0C0C0"/>
                </a:outerShdw>
              </a:effectLst>
              <a:latin typeface="Arial" charset="0"/>
            </a:endParaRPr>
          </a:p>
          <a:p>
            <a:pPr>
              <a:lnSpc>
                <a:spcPct val="105000"/>
              </a:lnSpc>
            </a:pPr>
            <a:r>
              <a:rPr kumimoji="0" lang="en-US" altLang="zh-CN" sz="1600" b="1" dirty="0">
                <a:effectLst>
                  <a:outerShdw blurRad="38100" dist="38100" dir="2700000" algn="tl">
                    <a:srgbClr val="C0C0C0"/>
                  </a:outerShdw>
                </a:effectLst>
                <a:latin typeface="Arial" charset="0"/>
              </a:rPr>
              <a:t>6.			for i←1 to k/2		</a:t>
            </a:r>
            <a:r>
              <a:rPr kumimoji="0" lang="en-US" altLang="zh-CN" sz="1600" b="1" dirty="0">
                <a:solidFill>
                  <a:srgbClr val="009900"/>
                </a:solidFill>
                <a:effectLst>
                  <a:outerShdw blurRad="38100" dist="38100" dir="2700000" algn="tl">
                    <a:srgbClr val="C0C0C0"/>
                  </a:outerShdw>
                </a:effectLst>
                <a:latin typeface="Arial" charset="0"/>
              </a:rPr>
              <a:t>//</a:t>
            </a:r>
            <a:r>
              <a:rPr kumimoji="0" lang="zh-CN" altLang="en-US" sz="1600" b="1" dirty="0">
                <a:solidFill>
                  <a:srgbClr val="009900"/>
                </a:solidFill>
                <a:effectLst>
                  <a:outerShdw blurRad="38100" dist="38100" dir="2700000" algn="tl">
                    <a:srgbClr val="C0C0C0"/>
                  </a:outerShdw>
                </a:effectLst>
                <a:latin typeface="Arial" charset="0"/>
              </a:rPr>
              <a:t>沿对角线处理</a:t>
            </a:r>
            <a:r>
              <a:rPr kumimoji="0" lang="zh-CN" altLang="en-US" sz="1600" b="1" dirty="0">
                <a:solidFill>
                  <a:srgbClr val="FF3300"/>
                </a:solidFill>
                <a:effectLst>
                  <a:outerShdw blurRad="38100" dist="38100" dir="2700000" algn="tl">
                    <a:srgbClr val="C0C0C0"/>
                  </a:outerShdw>
                </a:effectLst>
                <a:latin typeface="Arial" charset="0"/>
              </a:rPr>
              <a:t>右下角</a:t>
            </a:r>
            <a:r>
              <a:rPr kumimoji="0" lang="zh-CN" altLang="en-US" sz="1600" b="1" dirty="0">
                <a:solidFill>
                  <a:srgbClr val="008000"/>
                </a:solidFill>
                <a:effectLst>
                  <a:outerShdw blurRad="38100" dist="38100" dir="2700000" algn="tl">
                    <a:srgbClr val="C0C0C0"/>
                  </a:outerShdw>
                </a:effectLst>
                <a:latin typeface="Arial" charset="0"/>
              </a:rPr>
              <a:t>。</a:t>
            </a:r>
          </a:p>
          <a:p>
            <a:pPr>
              <a:lnSpc>
                <a:spcPct val="105000"/>
              </a:lnSpc>
            </a:pPr>
            <a:r>
              <a:rPr kumimoji="0" lang="en-US" altLang="zh-CN" sz="1600" b="1" dirty="0">
                <a:effectLst>
                  <a:outerShdw blurRad="38100" dist="38100" dir="2700000" algn="tl">
                    <a:srgbClr val="C0C0C0"/>
                  </a:outerShdw>
                </a:effectLst>
                <a:latin typeface="Arial" charset="0"/>
              </a:rPr>
              <a:t>7.		       	      for j←1 to k/2</a:t>
            </a:r>
          </a:p>
          <a:p>
            <a:pPr>
              <a:lnSpc>
                <a:spcPct val="105000"/>
              </a:lnSpc>
            </a:pPr>
            <a:r>
              <a:rPr kumimoji="0" lang="en-US" altLang="zh-CN" sz="1600" b="1" dirty="0">
                <a:effectLst>
                  <a:outerShdw blurRad="38100" dist="38100" dir="2700000" algn="tl">
                    <a:srgbClr val="C0C0C0"/>
                  </a:outerShdw>
                </a:effectLst>
                <a:latin typeface="Arial" charset="0"/>
              </a:rPr>
              <a:t>8.			      	a[</a:t>
            </a:r>
            <a:r>
              <a:rPr kumimoji="0" lang="en-US" altLang="zh-CN" sz="1600" b="1" dirty="0" err="1">
                <a:effectLst>
                  <a:outerShdw blurRad="38100" dist="38100" dir="2700000" algn="tl">
                    <a:srgbClr val="C0C0C0"/>
                  </a:outerShdw>
                </a:effectLst>
                <a:latin typeface="Arial" charset="0"/>
              </a:rPr>
              <a:t>v+i</a:t>
            </a:r>
            <a:r>
              <a:rPr kumimoji="0" lang="en-US" altLang="zh-CN" sz="1600" b="1" dirty="0" err="1">
                <a:solidFill>
                  <a:srgbClr val="FF3300"/>
                </a:solidFill>
                <a:effectLst>
                  <a:outerShdw blurRad="38100" dist="38100" dir="2700000" algn="tl">
                    <a:srgbClr val="C0C0C0"/>
                  </a:outerShdw>
                </a:effectLst>
                <a:latin typeface="Arial" charset="0"/>
              </a:rPr>
              <a:t>+k</a:t>
            </a:r>
            <a:r>
              <a:rPr kumimoji="0" lang="en-US" altLang="zh-CN" sz="1600" b="1" dirty="0">
                <a:solidFill>
                  <a:srgbClr val="FF3300"/>
                </a:solidFill>
                <a:effectLst>
                  <a:outerShdw blurRad="38100" dist="38100" dir="2700000" algn="tl">
                    <a:srgbClr val="C0C0C0"/>
                  </a:outerShdw>
                </a:effectLst>
                <a:latin typeface="Arial" charset="0"/>
              </a:rPr>
              <a:t>/2</a:t>
            </a:r>
            <a:r>
              <a:rPr kumimoji="0" lang="en-US" altLang="zh-CN" sz="1600" b="1" dirty="0">
                <a:effectLst>
                  <a:outerShdw blurRad="38100" dist="38100" dir="2700000" algn="tl">
                    <a:srgbClr val="C0C0C0"/>
                  </a:outerShdw>
                </a:effectLst>
                <a:latin typeface="Arial" charset="0"/>
              </a:rPr>
              <a:t>,j+</a:t>
            </a:r>
            <a:r>
              <a:rPr kumimoji="0" lang="en-US" altLang="zh-CN" sz="1600" b="1" dirty="0">
                <a:solidFill>
                  <a:srgbClr val="FF3300"/>
                </a:solidFill>
                <a:effectLst>
                  <a:outerShdw blurRad="38100" dist="38100" dir="2700000" algn="tl">
                    <a:srgbClr val="C0C0C0"/>
                  </a:outerShdw>
                </a:effectLst>
                <a:latin typeface="Arial" charset="0"/>
              </a:rPr>
              <a:t>k/2</a:t>
            </a:r>
            <a:r>
              <a:rPr kumimoji="0" lang="en-US" altLang="zh-CN" sz="1600" b="1" dirty="0">
                <a:effectLst>
                  <a:outerShdw blurRad="38100" dist="38100" dir="2700000" algn="tl">
                    <a:srgbClr val="C0C0C0"/>
                  </a:outerShdw>
                </a:effectLst>
                <a:latin typeface="Arial" charset="0"/>
              </a:rPr>
              <a:t>]←a[</a:t>
            </a:r>
            <a:r>
              <a:rPr kumimoji="0" lang="en-US" altLang="zh-CN" sz="1600" b="1" dirty="0" err="1">
                <a:effectLst>
                  <a:outerShdw blurRad="38100" dist="38100" dir="2700000" algn="tl">
                    <a:srgbClr val="C0C0C0"/>
                  </a:outerShdw>
                </a:effectLst>
                <a:latin typeface="Arial" charset="0"/>
              </a:rPr>
              <a:t>v+i,j</a:t>
            </a:r>
            <a:r>
              <a:rPr kumimoji="0" lang="en-US" altLang="zh-CN" sz="1600" b="1" dirty="0">
                <a:effectLst>
                  <a:outerShdw blurRad="38100" dist="38100" dir="2700000" algn="tl">
                    <a:srgbClr val="C0C0C0"/>
                  </a:outerShdw>
                </a:effectLst>
                <a:latin typeface="Arial" charset="0"/>
              </a:rPr>
              <a:t>]</a:t>
            </a:r>
          </a:p>
          <a:p>
            <a:pPr>
              <a:lnSpc>
                <a:spcPct val="105000"/>
              </a:lnSpc>
            </a:pPr>
            <a:r>
              <a:rPr kumimoji="0" lang="en-US" altLang="zh-CN" sz="1600" b="1" dirty="0">
                <a:effectLst>
                  <a:outerShdw blurRad="38100" dist="38100" dir="2700000" algn="tl">
                    <a:srgbClr val="C0C0C0"/>
                  </a:outerShdw>
                </a:effectLst>
                <a:latin typeface="Arial" charset="0"/>
              </a:rPr>
              <a:t>9.		       	      end for</a:t>
            </a:r>
          </a:p>
          <a:p>
            <a:pPr>
              <a:lnSpc>
                <a:spcPct val="105000"/>
              </a:lnSpc>
            </a:pPr>
            <a:r>
              <a:rPr kumimoji="0" lang="en-US" altLang="zh-CN" sz="1600" b="1" dirty="0">
                <a:effectLst>
                  <a:outerShdw blurRad="38100" dist="38100" dir="2700000" algn="tl">
                    <a:srgbClr val="C0C0C0"/>
                  </a:outerShdw>
                </a:effectLst>
                <a:latin typeface="Arial" charset="0"/>
              </a:rPr>
              <a:t>10.	      	end for</a:t>
            </a:r>
          </a:p>
          <a:p>
            <a:pPr>
              <a:lnSpc>
                <a:spcPct val="105000"/>
              </a:lnSpc>
            </a:pPr>
            <a:r>
              <a:rPr kumimoji="0" lang="en-US" altLang="zh-CN" sz="1600" b="1" dirty="0">
                <a:effectLst>
                  <a:outerShdw blurRad="38100" dist="38100" dir="2700000" algn="tl">
                    <a:srgbClr val="C0C0C0"/>
                  </a:outerShdw>
                </a:effectLst>
                <a:latin typeface="Arial" charset="0"/>
              </a:rPr>
              <a:t>11.	      	for </a:t>
            </a:r>
            <a:r>
              <a:rPr kumimoji="0" lang="en-US" altLang="zh-CN" sz="1600" b="1" dirty="0" err="1">
                <a:effectLst>
                  <a:outerShdw blurRad="38100" dist="38100" dir="2700000" algn="tl">
                    <a:srgbClr val="C0C0C0"/>
                  </a:outerShdw>
                </a:effectLst>
                <a:latin typeface="Arial" charset="0"/>
              </a:rPr>
              <a:t>i←k</a:t>
            </a:r>
            <a:r>
              <a:rPr kumimoji="0" lang="en-US" altLang="zh-CN" sz="1600" b="1" dirty="0">
                <a:effectLst>
                  <a:outerShdw blurRad="38100" dist="38100" dir="2700000" algn="tl">
                    <a:srgbClr val="C0C0C0"/>
                  </a:outerShdw>
                </a:effectLst>
                <a:latin typeface="Arial" charset="0"/>
              </a:rPr>
              <a:t>/2+1 to k	</a:t>
            </a:r>
            <a:r>
              <a:rPr kumimoji="0" lang="en-US" altLang="zh-CN" sz="1600" b="1" dirty="0">
                <a:solidFill>
                  <a:srgbClr val="008000"/>
                </a:solidFill>
                <a:effectLst>
                  <a:outerShdw blurRad="38100" dist="38100" dir="2700000" algn="tl">
                    <a:srgbClr val="C0C0C0"/>
                  </a:outerShdw>
                </a:effectLst>
                <a:latin typeface="Arial" charset="0"/>
              </a:rPr>
              <a:t>//</a:t>
            </a:r>
            <a:r>
              <a:rPr kumimoji="0" lang="zh-CN" altLang="en-US" sz="1600" b="1" dirty="0">
                <a:solidFill>
                  <a:srgbClr val="008000"/>
                </a:solidFill>
                <a:effectLst>
                  <a:outerShdw blurRad="38100" dist="38100" dir="2700000" algn="tl">
                    <a:srgbClr val="C0C0C0"/>
                  </a:outerShdw>
                </a:effectLst>
                <a:latin typeface="Arial" charset="0"/>
              </a:rPr>
              <a:t>沿对角线处理</a:t>
            </a:r>
            <a:r>
              <a:rPr kumimoji="0" lang="zh-CN" altLang="en-US" sz="1600" b="1" dirty="0">
                <a:solidFill>
                  <a:srgbClr val="FF3300"/>
                </a:solidFill>
                <a:effectLst>
                  <a:outerShdw blurRad="38100" dist="38100" dir="2700000" algn="tl">
                    <a:srgbClr val="C0C0C0"/>
                  </a:outerShdw>
                </a:effectLst>
                <a:latin typeface="Arial" charset="0"/>
              </a:rPr>
              <a:t>右上角</a:t>
            </a:r>
            <a:r>
              <a:rPr kumimoji="0" lang="zh-CN" altLang="en-US" sz="1600" b="1" dirty="0">
                <a:solidFill>
                  <a:srgbClr val="008000"/>
                </a:solidFill>
                <a:effectLst>
                  <a:outerShdw blurRad="38100" dist="38100" dir="2700000" algn="tl">
                    <a:srgbClr val="C0C0C0"/>
                  </a:outerShdw>
                </a:effectLst>
                <a:latin typeface="Arial" charset="0"/>
              </a:rPr>
              <a:t>。</a:t>
            </a:r>
          </a:p>
          <a:p>
            <a:pPr>
              <a:lnSpc>
                <a:spcPct val="105000"/>
              </a:lnSpc>
            </a:pPr>
            <a:r>
              <a:rPr kumimoji="0" lang="en-US" altLang="zh-CN" sz="1600" b="1" dirty="0">
                <a:effectLst>
                  <a:outerShdw blurRad="38100" dist="38100" dir="2700000" algn="tl">
                    <a:srgbClr val="C0C0C0"/>
                  </a:outerShdw>
                </a:effectLst>
                <a:latin typeface="Arial" charset="0"/>
              </a:rPr>
              <a:t>12.	       	      for j←1 to k/2</a:t>
            </a:r>
          </a:p>
          <a:p>
            <a:pPr>
              <a:lnSpc>
                <a:spcPct val="105000"/>
              </a:lnSpc>
            </a:pPr>
            <a:r>
              <a:rPr kumimoji="0" lang="en-US" altLang="zh-CN" sz="1600" b="1" dirty="0">
                <a:effectLst>
                  <a:outerShdw blurRad="38100" dist="38100" dir="2700000" algn="tl">
                    <a:srgbClr val="C0C0C0"/>
                  </a:outerShdw>
                </a:effectLst>
                <a:latin typeface="Arial" charset="0"/>
              </a:rPr>
              <a:t>13.		      	a[</a:t>
            </a:r>
            <a:r>
              <a:rPr kumimoji="0" lang="en-US" altLang="zh-CN" sz="1600" b="1" dirty="0" err="1">
                <a:effectLst>
                  <a:outerShdw blurRad="38100" dist="38100" dir="2700000" algn="tl">
                    <a:srgbClr val="C0C0C0"/>
                  </a:outerShdw>
                </a:effectLst>
                <a:latin typeface="Arial" charset="0"/>
              </a:rPr>
              <a:t>v+i</a:t>
            </a:r>
            <a:r>
              <a:rPr kumimoji="0" lang="en-US" altLang="zh-CN" sz="1600" b="1" dirty="0" err="1">
                <a:solidFill>
                  <a:srgbClr val="FF3300"/>
                </a:solidFill>
                <a:effectLst>
                  <a:outerShdw blurRad="38100" dist="38100" dir="2700000" algn="tl">
                    <a:srgbClr val="C0C0C0"/>
                  </a:outerShdw>
                </a:effectLst>
                <a:latin typeface="Arial" charset="0"/>
              </a:rPr>
              <a:t>-k</a:t>
            </a:r>
            <a:r>
              <a:rPr kumimoji="0" lang="en-US" altLang="zh-CN" sz="1600" b="1" dirty="0">
                <a:solidFill>
                  <a:srgbClr val="FF3300"/>
                </a:solidFill>
                <a:effectLst>
                  <a:outerShdw blurRad="38100" dist="38100" dir="2700000" algn="tl">
                    <a:srgbClr val="C0C0C0"/>
                  </a:outerShdw>
                </a:effectLst>
                <a:latin typeface="Arial" charset="0"/>
              </a:rPr>
              <a:t>/2</a:t>
            </a:r>
            <a:r>
              <a:rPr kumimoji="0" lang="en-US" altLang="zh-CN" sz="1600" b="1" dirty="0">
                <a:effectLst>
                  <a:outerShdw blurRad="38100" dist="38100" dir="2700000" algn="tl">
                    <a:srgbClr val="C0C0C0"/>
                  </a:outerShdw>
                </a:effectLst>
                <a:latin typeface="Arial" charset="0"/>
              </a:rPr>
              <a:t>,j</a:t>
            </a:r>
            <a:r>
              <a:rPr kumimoji="0" lang="en-US" altLang="zh-CN" sz="1600" b="1" dirty="0">
                <a:solidFill>
                  <a:srgbClr val="FF3300"/>
                </a:solidFill>
                <a:effectLst>
                  <a:outerShdw blurRad="38100" dist="38100" dir="2700000" algn="tl">
                    <a:srgbClr val="C0C0C0"/>
                  </a:outerShdw>
                </a:effectLst>
                <a:latin typeface="Arial" charset="0"/>
              </a:rPr>
              <a:t>+k/2</a:t>
            </a:r>
            <a:r>
              <a:rPr kumimoji="0" lang="en-US" altLang="zh-CN" sz="1600" b="1" dirty="0">
                <a:effectLst>
                  <a:outerShdw blurRad="38100" dist="38100" dir="2700000" algn="tl">
                    <a:srgbClr val="C0C0C0"/>
                  </a:outerShdw>
                </a:effectLst>
                <a:latin typeface="Arial" charset="0"/>
              </a:rPr>
              <a:t>]←a[</a:t>
            </a:r>
            <a:r>
              <a:rPr kumimoji="0" lang="en-US" altLang="zh-CN" sz="1600" b="1" dirty="0" err="1">
                <a:effectLst>
                  <a:outerShdw blurRad="38100" dist="38100" dir="2700000" algn="tl">
                    <a:srgbClr val="C0C0C0"/>
                  </a:outerShdw>
                </a:effectLst>
                <a:latin typeface="Arial" charset="0"/>
              </a:rPr>
              <a:t>v+i,j</a:t>
            </a:r>
            <a:r>
              <a:rPr kumimoji="0" lang="en-US" altLang="zh-CN" sz="1600" b="1" dirty="0">
                <a:effectLst>
                  <a:outerShdw blurRad="38100" dist="38100" dir="2700000" algn="tl">
                    <a:srgbClr val="C0C0C0"/>
                  </a:outerShdw>
                </a:effectLst>
                <a:latin typeface="Arial" charset="0"/>
              </a:rPr>
              <a:t>] </a:t>
            </a:r>
          </a:p>
          <a:p>
            <a:pPr>
              <a:lnSpc>
                <a:spcPct val="105000"/>
              </a:lnSpc>
            </a:pPr>
            <a:r>
              <a:rPr kumimoji="0" lang="en-US" altLang="zh-CN" sz="1600" b="1" dirty="0">
                <a:effectLst>
                  <a:outerShdw blurRad="38100" dist="38100" dir="2700000" algn="tl">
                    <a:srgbClr val="C0C0C0"/>
                  </a:outerShdw>
                </a:effectLst>
                <a:latin typeface="Arial" charset="0"/>
              </a:rPr>
              <a:t>14.	       	      end for</a:t>
            </a:r>
          </a:p>
          <a:p>
            <a:pPr>
              <a:lnSpc>
                <a:spcPct val="105000"/>
              </a:lnSpc>
            </a:pPr>
            <a:r>
              <a:rPr kumimoji="0" lang="en-US" altLang="zh-CN" sz="1600" b="1" dirty="0">
                <a:effectLst>
                  <a:outerShdw blurRad="38100" dist="38100" dir="2700000" algn="tl">
                    <a:srgbClr val="C0C0C0"/>
                  </a:outerShdw>
                </a:effectLst>
                <a:latin typeface="Arial" charset="0"/>
              </a:rPr>
              <a:t>15.	      	end for</a:t>
            </a:r>
          </a:p>
          <a:p>
            <a:pPr>
              <a:lnSpc>
                <a:spcPct val="105000"/>
              </a:lnSpc>
            </a:pPr>
            <a:r>
              <a:rPr kumimoji="0" lang="en-US" altLang="zh-CN" sz="1600" b="1" dirty="0">
                <a:effectLst>
                  <a:outerShdw blurRad="38100" dist="38100" dir="2700000" algn="tl">
                    <a:srgbClr val="C0C0C0"/>
                  </a:outerShdw>
                </a:effectLst>
                <a:latin typeface="Arial" charset="0"/>
              </a:rPr>
              <a:t>16.     	      	</a:t>
            </a:r>
            <a:r>
              <a:rPr kumimoji="0" lang="en-US" altLang="zh-CN" sz="1600" b="1" dirty="0" err="1">
                <a:effectLst>
                  <a:outerShdw blurRad="38100" dist="38100" dir="2700000" algn="tl">
                    <a:srgbClr val="C0C0C0"/>
                  </a:outerShdw>
                </a:effectLst>
                <a:latin typeface="Arial" charset="0"/>
              </a:rPr>
              <a:t>v←v+k</a:t>
            </a:r>
            <a:r>
              <a:rPr kumimoji="0" lang="en-US" altLang="zh-CN" sz="1600" b="1" dirty="0">
                <a:effectLst>
                  <a:outerShdw blurRad="38100" dist="38100" dir="2700000" algn="tl">
                    <a:srgbClr val="C0C0C0"/>
                  </a:outerShdw>
                </a:effectLst>
                <a:latin typeface="Arial" charset="0"/>
              </a:rPr>
              <a:t> </a:t>
            </a:r>
            <a:r>
              <a:rPr kumimoji="0" lang="en-US" altLang="zh-CN" sz="1600" b="1" dirty="0">
                <a:solidFill>
                  <a:srgbClr val="008000"/>
                </a:solidFill>
                <a:effectLst>
                  <a:outerShdw blurRad="38100" dist="38100" dir="2700000" algn="tl">
                    <a:srgbClr val="C0C0C0"/>
                  </a:outerShdw>
                </a:effectLst>
                <a:latin typeface="Arial" charset="0"/>
              </a:rPr>
              <a:t>//</a:t>
            </a:r>
            <a:r>
              <a:rPr kumimoji="0" lang="zh-CN" altLang="en-US" sz="1600" b="1" dirty="0">
                <a:solidFill>
                  <a:srgbClr val="008000"/>
                </a:solidFill>
                <a:effectLst>
                  <a:outerShdw blurRad="38100" dist="38100" dir="2700000" algn="tl">
                    <a:srgbClr val="C0C0C0"/>
                  </a:outerShdw>
                </a:effectLst>
                <a:latin typeface="Arial" charset="0"/>
              </a:rPr>
              <a:t>当</a:t>
            </a:r>
            <a:r>
              <a:rPr kumimoji="0" lang="en-US" altLang="zh-CN" sz="1600" b="1" dirty="0">
                <a:solidFill>
                  <a:srgbClr val="008000"/>
                </a:solidFill>
                <a:effectLst>
                  <a:outerShdw blurRad="38100" dist="38100" dir="2700000" algn="tl">
                    <a:srgbClr val="C0C0C0"/>
                  </a:outerShdw>
                </a:effectLst>
                <a:latin typeface="Arial" charset="0"/>
              </a:rPr>
              <a:t>k=2</a:t>
            </a:r>
            <a:r>
              <a:rPr kumimoji="0" lang="zh-CN" altLang="en-US" sz="1600" b="1" dirty="0">
                <a:solidFill>
                  <a:srgbClr val="008000"/>
                </a:solidFill>
                <a:effectLst>
                  <a:outerShdw blurRad="38100" dist="38100" dir="2700000" algn="tl">
                    <a:srgbClr val="C0C0C0"/>
                  </a:outerShdw>
                </a:effectLst>
                <a:latin typeface="Arial" charset="0"/>
              </a:rPr>
              <a:t>，则</a:t>
            </a:r>
            <a:r>
              <a:rPr kumimoji="0" lang="en-US" altLang="zh-CN" sz="1600" b="1" dirty="0">
                <a:solidFill>
                  <a:srgbClr val="008000"/>
                </a:solidFill>
                <a:effectLst>
                  <a:outerShdw blurRad="38100" dist="38100" dir="2700000" algn="tl">
                    <a:srgbClr val="C0C0C0"/>
                  </a:outerShdw>
                </a:effectLst>
                <a:latin typeface="Arial" charset="0"/>
              </a:rPr>
              <a:t>v</a:t>
            </a:r>
            <a:r>
              <a:rPr kumimoji="0" lang="zh-CN" altLang="en-US" sz="1600" b="1" dirty="0">
                <a:solidFill>
                  <a:srgbClr val="008000"/>
                </a:solidFill>
                <a:effectLst>
                  <a:outerShdw blurRad="38100" dist="38100" dir="2700000" algn="tl">
                    <a:srgbClr val="C0C0C0"/>
                  </a:outerShdw>
                </a:effectLst>
                <a:latin typeface="Arial" charset="0"/>
              </a:rPr>
              <a:t>的值为</a:t>
            </a:r>
            <a:r>
              <a:rPr kumimoji="0" lang="en-US" altLang="zh-CN" sz="1600" b="1" dirty="0">
                <a:solidFill>
                  <a:srgbClr val="008000"/>
                </a:solidFill>
                <a:effectLst>
                  <a:outerShdw blurRad="38100" dist="38100" dir="2700000" algn="tl">
                    <a:srgbClr val="C0C0C0"/>
                  </a:outerShdw>
                </a:effectLst>
                <a:latin typeface="Arial" charset="0"/>
              </a:rPr>
              <a:t>2,4,6</a:t>
            </a:r>
            <a:r>
              <a:rPr kumimoji="0" lang="zh-CN" altLang="en-US" sz="1600" b="1" dirty="0">
                <a:solidFill>
                  <a:srgbClr val="008000"/>
                </a:solidFill>
                <a:effectLst>
                  <a:outerShdw blurRad="38100" dist="38100" dir="2700000" algn="tl">
                    <a:srgbClr val="C0C0C0"/>
                  </a:outerShdw>
                </a:effectLst>
                <a:latin typeface="Arial" charset="0"/>
              </a:rPr>
              <a:t>，依次处理 </a:t>
            </a:r>
            <a:r>
              <a:rPr kumimoji="0" lang="en-US" altLang="zh-CN" sz="1600" b="1" dirty="0">
                <a:solidFill>
                  <a:srgbClr val="008000"/>
                </a:solidFill>
                <a:effectLst>
                  <a:outerShdw blurRad="38100" dist="38100" dir="2700000" algn="tl">
                    <a:srgbClr val="C0C0C0"/>
                  </a:outerShdw>
                </a:effectLst>
                <a:latin typeface="Arial" charset="0"/>
              </a:rPr>
              <a:t>(3,4),(5,6),(7,8)</a:t>
            </a:r>
            <a:r>
              <a:rPr kumimoji="0" lang="zh-CN" altLang="en-US" sz="1600" b="1" dirty="0">
                <a:solidFill>
                  <a:srgbClr val="008000"/>
                </a:solidFill>
                <a:effectLst>
                  <a:outerShdw blurRad="38100" dist="38100" dir="2700000" algn="tl">
                    <a:srgbClr val="C0C0C0"/>
                  </a:outerShdw>
                </a:effectLst>
                <a:latin typeface="Arial" charset="0"/>
              </a:rPr>
              <a:t>。</a:t>
            </a:r>
          </a:p>
          <a:p>
            <a:pPr>
              <a:lnSpc>
                <a:spcPct val="105000"/>
              </a:lnSpc>
            </a:pPr>
            <a:r>
              <a:rPr kumimoji="0" lang="en-US" altLang="zh-CN" sz="1600" b="1" dirty="0">
                <a:effectLst>
                  <a:outerShdw blurRad="38100" dist="38100" dir="2700000" algn="tl">
                    <a:srgbClr val="C0C0C0"/>
                  </a:outerShdw>
                </a:effectLst>
                <a:latin typeface="Arial" charset="0"/>
              </a:rPr>
              <a:t>17.               end while</a:t>
            </a:r>
          </a:p>
          <a:p>
            <a:pPr>
              <a:lnSpc>
                <a:spcPct val="105000"/>
              </a:lnSpc>
            </a:pPr>
            <a:r>
              <a:rPr kumimoji="0" lang="en-US" altLang="zh-CN" sz="1600" b="1" dirty="0">
                <a:effectLst>
                  <a:outerShdw blurRad="38100" dist="38100" dir="2700000" algn="tl">
                    <a:srgbClr val="C0C0C0"/>
                  </a:outerShdw>
                </a:effectLst>
                <a:latin typeface="Arial" charset="0"/>
              </a:rPr>
              <a:t>18.     	       </a:t>
            </a:r>
            <a:r>
              <a:rPr kumimoji="0" lang="en-US" altLang="zh-CN" sz="1600" b="1" dirty="0" err="1">
                <a:effectLst>
                  <a:outerShdw blurRad="38100" dist="38100" dir="2700000" algn="tl">
                    <a:srgbClr val="C0C0C0"/>
                  </a:outerShdw>
                </a:effectLst>
                <a:latin typeface="Arial" charset="0"/>
              </a:rPr>
              <a:t>k</a:t>
            </a:r>
            <a:r>
              <a:rPr kumimoji="0" lang="en-US" altLang="en-US" sz="1600" b="1" dirty="0" err="1">
                <a:effectLst>
                  <a:outerShdw blurRad="38100" dist="38100" dir="2700000" algn="tl">
                    <a:srgbClr val="C0C0C0"/>
                  </a:outerShdw>
                </a:effectLst>
                <a:latin typeface="Arial" charset="0"/>
              </a:rPr>
              <a:t>←</a:t>
            </a:r>
            <a:r>
              <a:rPr kumimoji="0" lang="en-US" altLang="zh-CN" sz="1600" b="1" dirty="0" err="1">
                <a:effectLst>
                  <a:outerShdw blurRad="38100" dist="38100" dir="2700000" algn="tl">
                    <a:srgbClr val="C0C0C0"/>
                  </a:outerShdw>
                </a:effectLst>
                <a:latin typeface="Arial" charset="0"/>
              </a:rPr>
              <a:t>k</a:t>
            </a:r>
            <a:r>
              <a:rPr kumimoji="0" lang="en-US" altLang="zh-CN" sz="1600" b="1" dirty="0">
                <a:effectLst>
                  <a:outerShdw blurRad="38100" dist="38100" dir="2700000" algn="tl">
                    <a:srgbClr val="C0C0C0"/>
                  </a:outerShdw>
                </a:effectLst>
                <a:latin typeface="Arial" charset="0"/>
              </a:rPr>
              <a:t>*2 </a:t>
            </a:r>
            <a:r>
              <a:rPr kumimoji="0" lang="en-US" altLang="zh-CN" sz="1600" b="1" dirty="0">
                <a:solidFill>
                  <a:srgbClr val="009900"/>
                </a:solidFill>
                <a:effectLst>
                  <a:outerShdw blurRad="38100" dist="38100" dir="2700000" algn="tl">
                    <a:srgbClr val="C0C0C0"/>
                  </a:outerShdw>
                </a:effectLst>
                <a:latin typeface="Arial" charset="0"/>
              </a:rPr>
              <a:t>	</a:t>
            </a:r>
            <a:r>
              <a:rPr kumimoji="0" lang="en-US" altLang="zh-CN" sz="1600" b="1" dirty="0">
                <a:solidFill>
                  <a:srgbClr val="008000"/>
                </a:solidFill>
                <a:effectLst>
                  <a:outerShdw blurRad="38100" dist="38100" dir="2700000" algn="tl">
                    <a:srgbClr val="C0C0C0"/>
                  </a:outerShdw>
                </a:effectLst>
                <a:latin typeface="Arial" charset="0"/>
              </a:rPr>
              <a:t>//</a:t>
            </a:r>
            <a:r>
              <a:rPr kumimoji="0" lang="zh-CN" altLang="en-US" sz="1600" b="1" dirty="0">
                <a:solidFill>
                  <a:srgbClr val="008000"/>
                </a:solidFill>
                <a:effectLst>
                  <a:outerShdw blurRad="38100" dist="38100" dir="2700000" algn="tl">
                    <a:srgbClr val="C0C0C0"/>
                  </a:outerShdw>
                </a:effectLst>
                <a:latin typeface="Arial" charset="0"/>
              </a:rPr>
              <a:t>然后处理</a:t>
            </a:r>
            <a:r>
              <a:rPr kumimoji="0" lang="en-US" altLang="zh-CN" sz="1600" b="1" dirty="0">
                <a:solidFill>
                  <a:srgbClr val="008000"/>
                </a:solidFill>
                <a:effectLst>
                  <a:outerShdw blurRad="38100" dist="38100" dir="2700000" algn="tl">
                    <a:srgbClr val="C0C0C0"/>
                  </a:outerShdw>
                </a:effectLst>
                <a:latin typeface="Arial" charset="0"/>
              </a:rPr>
              <a:t>4</a:t>
            </a:r>
            <a:r>
              <a:rPr kumimoji="0" lang="zh-CN" altLang="en-US" sz="1600" b="1" dirty="0">
                <a:solidFill>
                  <a:srgbClr val="008000"/>
                </a:solidFill>
                <a:effectLst>
                  <a:outerShdw blurRad="38100" dist="38100" dir="2700000" algn="tl">
                    <a:srgbClr val="C0C0C0"/>
                  </a:outerShdw>
                </a:effectLst>
                <a:latin typeface="Arial" charset="0"/>
              </a:rPr>
              <a:t>、</a:t>
            </a:r>
            <a:r>
              <a:rPr kumimoji="0" lang="en-US" altLang="zh-CN" sz="1600" b="1" dirty="0">
                <a:solidFill>
                  <a:srgbClr val="008000"/>
                </a:solidFill>
                <a:effectLst>
                  <a:outerShdw blurRad="38100" dist="38100" dir="2700000" algn="tl">
                    <a:srgbClr val="C0C0C0"/>
                  </a:outerShdw>
                </a:effectLst>
                <a:latin typeface="Arial" charset="0"/>
              </a:rPr>
              <a:t>8</a:t>
            </a:r>
            <a:r>
              <a:rPr kumimoji="0" lang="zh-CN" altLang="en-US" sz="1600" b="1" dirty="0">
                <a:solidFill>
                  <a:srgbClr val="008000"/>
                </a:solidFill>
                <a:effectLst>
                  <a:outerShdw blurRad="38100" dist="38100" dir="2700000" algn="tl">
                    <a:srgbClr val="C0C0C0"/>
                  </a:outerShdw>
                </a:effectLst>
                <a:latin typeface="Arial" charset="0"/>
              </a:rPr>
              <a:t>、</a:t>
            </a:r>
            <a:r>
              <a:rPr kumimoji="0" lang="en-US" altLang="zh-CN" sz="1600" b="1" dirty="0">
                <a:solidFill>
                  <a:srgbClr val="008000"/>
                </a:solidFill>
                <a:effectLst>
                  <a:outerShdw blurRad="38100" dist="38100" dir="2700000" algn="tl">
                    <a:srgbClr val="C0C0C0"/>
                  </a:outerShdw>
                </a:effectLst>
                <a:latin typeface="Arial" charset="0"/>
              </a:rPr>
              <a:t>…</a:t>
            </a:r>
            <a:r>
              <a:rPr kumimoji="0" lang="zh-CN" altLang="en-US" sz="1600" b="1" dirty="0">
                <a:solidFill>
                  <a:srgbClr val="008000"/>
                </a:solidFill>
                <a:effectLst>
                  <a:outerShdw blurRad="38100" dist="38100" dir="2700000" algn="tl">
                    <a:srgbClr val="C0C0C0"/>
                  </a:outerShdw>
                </a:effectLst>
                <a:latin typeface="Arial" charset="0"/>
              </a:rPr>
              <a:t>、</a:t>
            </a:r>
            <a:r>
              <a:rPr kumimoji="0" lang="en-US" altLang="zh-CN" sz="1600" b="1" dirty="0">
                <a:solidFill>
                  <a:srgbClr val="008000"/>
                </a:solidFill>
                <a:effectLst>
                  <a:outerShdw blurRad="38100" dist="38100" dir="2700000" algn="tl">
                    <a:srgbClr val="C0C0C0"/>
                  </a:outerShdw>
                </a:effectLst>
                <a:latin typeface="Arial" charset="0"/>
              </a:rPr>
              <a:t>n=2</a:t>
            </a:r>
            <a:r>
              <a:rPr kumimoji="0" lang="en-US" altLang="zh-CN" sz="1600" b="1" baseline="30000" dirty="0">
                <a:solidFill>
                  <a:srgbClr val="008000"/>
                </a:solidFill>
                <a:effectLst>
                  <a:outerShdw blurRad="38100" dist="38100" dir="2700000" algn="tl">
                    <a:srgbClr val="C0C0C0"/>
                  </a:outerShdw>
                </a:effectLst>
                <a:latin typeface="Arial" charset="0"/>
              </a:rPr>
              <a:t>k</a:t>
            </a:r>
            <a:r>
              <a:rPr kumimoji="0" lang="zh-CN" altLang="en-US" sz="1600" b="1" dirty="0">
                <a:solidFill>
                  <a:srgbClr val="008000"/>
                </a:solidFill>
                <a:effectLst>
                  <a:outerShdw blurRad="38100" dist="38100" dir="2700000" algn="tl">
                    <a:srgbClr val="C0C0C0"/>
                  </a:outerShdw>
                </a:effectLst>
                <a:latin typeface="Arial" charset="0"/>
              </a:rPr>
              <a:t>个运动员的比赛日程表</a:t>
            </a:r>
          </a:p>
          <a:p>
            <a:pPr>
              <a:lnSpc>
                <a:spcPct val="105000"/>
              </a:lnSpc>
            </a:pPr>
            <a:r>
              <a:rPr kumimoji="0" lang="en-US" altLang="zh-CN" sz="1600" b="1" dirty="0">
                <a:effectLst>
                  <a:outerShdw blurRad="38100" dist="38100" dir="2700000" algn="tl">
                    <a:srgbClr val="C0C0C0"/>
                  </a:outerShdw>
                </a:effectLst>
                <a:latin typeface="Arial" charset="0"/>
              </a:rPr>
              <a:t>19. 	end while</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139</a:t>
            </a:fld>
            <a:endParaRPr lang="en-US" altLang="zh-TW" dirty="0"/>
          </a:p>
        </p:txBody>
      </p:sp>
      <p:sp>
        <p:nvSpPr>
          <p:cNvPr id="4"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65115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9512" y="357189"/>
            <a:ext cx="7392863" cy="623540"/>
          </a:xfrm>
        </p:spPr>
        <p:txBody>
          <a:bodyPr/>
          <a:lstStyle/>
          <a:p>
            <a:r>
              <a:rPr lang="en-US" altLang="zh-TW" dirty="0" smtClean="0"/>
              <a:t>4.3 2-D </a:t>
            </a:r>
            <a:r>
              <a:rPr lang="en-US" altLang="zh-TW" dirty="0"/>
              <a:t>maxima finding problem</a:t>
            </a:r>
          </a:p>
        </p:txBody>
      </p:sp>
      <p:sp>
        <p:nvSpPr>
          <p:cNvPr id="11267" name="Rectangle 3"/>
          <p:cNvSpPr>
            <a:spLocks noGrp="1" noChangeArrowheads="1"/>
          </p:cNvSpPr>
          <p:nvPr>
            <p:ph type="body" idx="1"/>
          </p:nvPr>
        </p:nvSpPr>
        <p:spPr>
          <a:xfrm>
            <a:off x="323528" y="1772816"/>
            <a:ext cx="7772400" cy="4114800"/>
          </a:xfrm>
        </p:spPr>
        <p:txBody>
          <a:bodyPr/>
          <a:lstStyle/>
          <a:p>
            <a:r>
              <a:rPr lang="en-US" altLang="zh-TW" sz="2800" b="1" u="sng" dirty="0"/>
              <a:t>Def</a:t>
            </a:r>
            <a:r>
              <a:rPr lang="en-US" altLang="zh-TW" sz="2800" dirty="0"/>
              <a:t> : A point (x</a:t>
            </a:r>
            <a:r>
              <a:rPr lang="en-US" altLang="zh-TW" sz="2800" baseline="-25000" dirty="0"/>
              <a:t>1</a:t>
            </a:r>
            <a:r>
              <a:rPr lang="en-US" altLang="zh-TW" sz="2800" dirty="0"/>
              <a:t>, y</a:t>
            </a:r>
            <a:r>
              <a:rPr lang="en-US" altLang="zh-TW" sz="2800" baseline="-25000" dirty="0"/>
              <a:t>1</a:t>
            </a:r>
            <a:r>
              <a:rPr lang="en-US" altLang="zh-TW" sz="2800" dirty="0"/>
              <a:t>) </a:t>
            </a:r>
            <a:r>
              <a:rPr lang="en-US" altLang="zh-TW" sz="2800" u="sng" dirty="0">
                <a:solidFill>
                  <a:schemeClr val="hlink"/>
                </a:solidFill>
              </a:rPr>
              <a:t>dominates</a:t>
            </a:r>
            <a:r>
              <a:rPr lang="en-US" altLang="zh-TW" sz="2800" dirty="0"/>
              <a:t> (x</a:t>
            </a:r>
            <a:r>
              <a:rPr lang="en-US" altLang="zh-TW" sz="2800" baseline="-25000" dirty="0"/>
              <a:t>2</a:t>
            </a:r>
            <a:r>
              <a:rPr lang="en-US" altLang="zh-TW" sz="2800" dirty="0"/>
              <a:t>, y</a:t>
            </a:r>
            <a:r>
              <a:rPr lang="en-US" altLang="zh-TW" sz="2800" baseline="-25000" dirty="0"/>
              <a:t>2</a:t>
            </a:r>
            <a:r>
              <a:rPr lang="en-US" altLang="zh-TW" sz="2800" dirty="0"/>
              <a:t>) if x</a:t>
            </a:r>
            <a:r>
              <a:rPr lang="en-US" altLang="zh-TW" sz="2800" baseline="-25000" dirty="0"/>
              <a:t>1</a:t>
            </a:r>
            <a:r>
              <a:rPr lang="en-US" altLang="zh-TW" sz="2800" dirty="0"/>
              <a:t> &gt; x</a:t>
            </a:r>
            <a:r>
              <a:rPr lang="en-US" altLang="zh-TW" sz="2800" baseline="-25000" dirty="0"/>
              <a:t>2</a:t>
            </a:r>
            <a:r>
              <a:rPr lang="en-US" altLang="zh-TW" sz="2800" dirty="0"/>
              <a:t> and y</a:t>
            </a:r>
            <a:r>
              <a:rPr lang="en-US" altLang="zh-TW" sz="2800" baseline="-25000" dirty="0"/>
              <a:t>1</a:t>
            </a:r>
            <a:r>
              <a:rPr lang="en-US" altLang="zh-TW" sz="2800" dirty="0"/>
              <a:t> &gt; y</a:t>
            </a:r>
            <a:r>
              <a:rPr lang="en-US" altLang="zh-TW" sz="2800" baseline="-25000" dirty="0"/>
              <a:t>2</a:t>
            </a:r>
            <a:r>
              <a:rPr lang="en-US" altLang="zh-TW" sz="2800" dirty="0"/>
              <a:t>.  A point is called a </a:t>
            </a:r>
            <a:r>
              <a:rPr lang="en-US" altLang="zh-TW" sz="2800" u="sng" dirty="0">
                <a:solidFill>
                  <a:schemeClr val="hlink"/>
                </a:solidFill>
              </a:rPr>
              <a:t>maximum </a:t>
            </a:r>
            <a:r>
              <a:rPr lang="en-US" altLang="zh-TW" sz="2800" dirty="0"/>
              <a:t>if no other point dominates it</a:t>
            </a:r>
          </a:p>
          <a:p>
            <a:r>
              <a:rPr lang="en-US" altLang="zh-TW" sz="2800" dirty="0"/>
              <a:t>Straightforward method : </a:t>
            </a:r>
            <a:r>
              <a:rPr lang="en-US" altLang="zh-TW" sz="2800" u="sng" dirty="0">
                <a:solidFill>
                  <a:schemeClr val="hlink"/>
                </a:solidFill>
              </a:rPr>
              <a:t>Compare every pair of points</a:t>
            </a:r>
            <a:r>
              <a:rPr lang="en-US" altLang="zh-TW" sz="2800" dirty="0"/>
              <a:t>.</a:t>
            </a:r>
          </a:p>
          <a:p>
            <a:pPr>
              <a:buFont typeface="Wingdings" pitchFamily="2" charset="2"/>
              <a:buNone/>
            </a:pPr>
            <a:r>
              <a:rPr lang="en-US" altLang="zh-TW" sz="2800" dirty="0"/>
              <a:t>	</a:t>
            </a:r>
          </a:p>
          <a:p>
            <a:pPr>
              <a:buFont typeface="Wingdings" pitchFamily="2" charset="2"/>
              <a:buNone/>
            </a:pPr>
            <a:r>
              <a:rPr lang="en-US" altLang="zh-TW" sz="2800" dirty="0"/>
              <a:t>	Time complexity: </a:t>
            </a:r>
          </a:p>
          <a:p>
            <a:pPr>
              <a:buFont typeface="Wingdings" pitchFamily="2" charset="2"/>
              <a:buNone/>
            </a:pPr>
            <a:r>
              <a:rPr lang="en-US" altLang="zh-TW" sz="2800" dirty="0"/>
              <a:t>      O(n</a:t>
            </a:r>
            <a:r>
              <a:rPr lang="en-US" altLang="zh-TW" sz="2800" baseline="30000" dirty="0"/>
              <a:t>2</a:t>
            </a:r>
            <a:r>
              <a:rPr lang="en-US" altLang="zh-TW" sz="2800" dirty="0"/>
              <a:t>)</a:t>
            </a:r>
          </a:p>
        </p:txBody>
      </p:sp>
      <p:sp>
        <p:nvSpPr>
          <p:cNvPr id="11269" name="Rectangle 5"/>
          <p:cNvSpPr>
            <a:spLocks noChangeArrowheads="1"/>
          </p:cNvSpPr>
          <p:nvPr/>
        </p:nvSpPr>
        <p:spPr bwMode="auto">
          <a:xfrm>
            <a:off x="2028825" y="2190750"/>
            <a:ext cx="9144000" cy="0"/>
          </a:xfrm>
          <a:prstGeom prst="rect">
            <a:avLst/>
          </a:prstGeom>
          <a:noFill/>
          <a:ln w="9525">
            <a:noFill/>
            <a:miter lim="800000"/>
            <a:headEnd/>
            <a:tailEnd/>
          </a:ln>
          <a:effectLst/>
        </p:spPr>
        <p:txBody>
          <a:bodyPr>
            <a:spAutoFit/>
          </a:bodyPr>
          <a:lstStyle/>
          <a:p>
            <a:endParaRPr lang="zh-CN" altLang="en-US"/>
          </a:p>
        </p:txBody>
      </p:sp>
      <p:pic>
        <p:nvPicPr>
          <p:cNvPr id="11268" name="Picture 4"/>
          <p:cNvPicPr>
            <a:picLocks noChangeAspect="1" noChangeArrowheads="1"/>
          </p:cNvPicPr>
          <p:nvPr/>
        </p:nvPicPr>
        <p:blipFill>
          <a:blip r:embed="rId3" cstate="print"/>
          <a:srcRect/>
          <a:stretch>
            <a:fillRect/>
          </a:stretch>
        </p:blipFill>
        <p:spPr bwMode="auto">
          <a:xfrm>
            <a:off x="3851920" y="3717032"/>
            <a:ext cx="4953000" cy="2411413"/>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 calcmode="lin" valueType="num">
                                      <p:cBhvr additive="base">
                                        <p:cTn id="7"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 calcmode="lin" valueType="num">
                                      <p:cBhvr additive="base">
                                        <p:cTn id="13"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anim calcmode="lin" valueType="num">
                                      <p:cBhvr additive="base">
                                        <p:cTn id="17"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ChangeArrowheads="1"/>
          </p:cNvSpPr>
          <p:nvPr/>
        </p:nvSpPr>
        <p:spPr bwMode="auto">
          <a:xfrm>
            <a:off x="165100" y="1040854"/>
            <a:ext cx="882015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0"/>
              </a:spcBef>
            </a:pPr>
            <a:r>
              <a:rPr kumimoji="0" lang="zh-CN" altLang="en-US" sz="3600" b="1" dirty="0" smtClean="0">
                <a:effectLst>
                  <a:outerShdw blurRad="38100" dist="38100" dir="2700000" algn="tl">
                    <a:srgbClr val="C0C0C0"/>
                  </a:outerShdw>
                </a:effectLst>
              </a:rPr>
              <a:t>算法时间复杂性</a:t>
            </a:r>
            <a:r>
              <a:rPr kumimoji="0" lang="zh-CN" altLang="en-US" sz="3600" b="1" dirty="0">
                <a:effectLst>
                  <a:outerShdw blurRad="38100" dist="38100" dir="2700000" algn="tl">
                    <a:srgbClr val="C0C0C0"/>
                  </a:outerShdw>
                </a:effectLst>
              </a:rPr>
              <a:t>分析</a:t>
            </a:r>
          </a:p>
          <a:p>
            <a:pPr>
              <a:lnSpc>
                <a:spcPct val="125000"/>
              </a:lnSpc>
              <a:spcBef>
                <a:spcPct val="0"/>
              </a:spcBef>
            </a:pPr>
            <a:r>
              <a:rPr kumimoji="0" lang="zh-CN" altLang="nb-NO" b="1" dirty="0">
                <a:effectLst>
                  <a:outerShdw blurRad="38100" dist="38100" dir="2700000" algn="tl">
                    <a:srgbClr val="C0C0C0"/>
                  </a:outerShdw>
                </a:effectLst>
              </a:rPr>
              <a:t>    由程序中的第</a:t>
            </a:r>
            <a:r>
              <a:rPr kumimoji="0" lang="nb-NO" altLang="zh-CN" b="1" dirty="0">
                <a:effectLst>
                  <a:outerShdw blurRad="38100" dist="38100" dir="2700000" algn="tl">
                    <a:srgbClr val="C0C0C0"/>
                  </a:outerShdw>
                </a:effectLst>
              </a:rPr>
              <a:t>3</a:t>
            </a:r>
            <a:r>
              <a:rPr kumimoji="0" lang="zh-CN" altLang="nb-NO" b="1" dirty="0">
                <a:effectLst>
                  <a:outerShdw blurRad="38100" dist="38100" dir="2700000" algn="tl">
                    <a:srgbClr val="C0C0C0"/>
                  </a:outerShdw>
                </a:effectLst>
              </a:rPr>
              <a:t>至第</a:t>
            </a:r>
            <a:r>
              <a:rPr kumimoji="0" lang="nb-NO" altLang="zh-CN" b="1" dirty="0">
                <a:effectLst>
                  <a:outerShdw blurRad="38100" dist="38100" dir="2700000" algn="tl">
                    <a:srgbClr val="C0C0C0"/>
                  </a:outerShdw>
                </a:effectLst>
              </a:rPr>
              <a:t>7</a:t>
            </a:r>
            <a:r>
              <a:rPr kumimoji="0" lang="zh-CN" altLang="nb-NO" b="1" dirty="0">
                <a:effectLst>
                  <a:outerShdw blurRad="38100" dist="38100" dir="2700000" algn="tl">
                    <a:srgbClr val="C0C0C0"/>
                  </a:outerShdw>
                </a:effectLst>
              </a:rPr>
              <a:t>句可知，程序含</a:t>
            </a:r>
            <a:r>
              <a:rPr kumimoji="0" lang="nb-NO" altLang="zh-CN" b="1" dirty="0">
                <a:effectLst>
                  <a:outerShdw blurRad="38100" dist="38100" dir="2700000" algn="tl">
                    <a:srgbClr val="C0C0C0"/>
                  </a:outerShdw>
                </a:effectLst>
              </a:rPr>
              <a:t>4</a:t>
            </a:r>
            <a:r>
              <a:rPr kumimoji="0" lang="zh-CN" altLang="nb-NO" b="1" dirty="0">
                <a:effectLst>
                  <a:outerShdw blurRad="38100" dist="38100" dir="2700000" algn="tl">
                    <a:srgbClr val="C0C0C0"/>
                  </a:outerShdw>
                </a:effectLst>
              </a:rPr>
              <a:t>重循环。尽管程序含</a:t>
            </a:r>
            <a:r>
              <a:rPr kumimoji="0" lang="en-US" altLang="zh-CN" b="1" dirty="0">
                <a:effectLst>
                  <a:outerShdw blurRad="38100" dist="38100" dir="2700000" algn="tl">
                    <a:srgbClr val="C0C0C0"/>
                  </a:outerShdw>
                </a:effectLst>
              </a:rPr>
              <a:t>4</a:t>
            </a:r>
            <a:r>
              <a:rPr kumimoji="0" lang="zh-CN" altLang="en-US" b="1" dirty="0">
                <a:effectLst>
                  <a:outerShdw blurRad="38100" dist="38100" dir="2700000" algn="tl">
                    <a:srgbClr val="C0C0C0"/>
                  </a:outerShdw>
                </a:effectLst>
              </a:rPr>
              <a:t>重循环，但在循环体中语句所做的工作是填表，并且表中的每个单元被填写且仅被填写一次。由于二维数组的规模为</a:t>
            </a:r>
            <a:r>
              <a:rPr kumimoji="0" lang="en-US" altLang="zh-CN" b="1" dirty="0">
                <a:effectLst>
                  <a:outerShdw blurRad="38100" dist="38100" dir="2700000" algn="tl">
                    <a:srgbClr val="C0C0C0"/>
                  </a:outerShdw>
                </a:effectLst>
              </a:rPr>
              <a:t>n</a:t>
            </a:r>
            <a:r>
              <a:rPr kumimoji="0" lang="en-US" altLang="zh-CN" b="1" baseline="30000"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，所以算法的时间复杂性可用</a:t>
            </a:r>
            <a:r>
              <a:rPr kumimoji="0" lang="en-US" altLang="zh-CN" b="1" dirty="0">
                <a:effectLst>
                  <a:outerShdw blurRad="38100" dist="38100" dir="2700000" algn="tl">
                    <a:srgbClr val="C0C0C0"/>
                  </a:outerShdw>
                </a:effectLst>
              </a:rPr>
              <a:t>Θ(n</a:t>
            </a:r>
            <a:r>
              <a:rPr kumimoji="0" lang="en-US" altLang="zh-CN" b="1" baseline="30000" dirty="0">
                <a:effectLst>
                  <a:outerShdw blurRad="38100" dist="38100" dir="2700000" algn="tl">
                    <a:srgbClr val="C0C0C0"/>
                  </a:outerShdw>
                </a:effectLst>
              </a:rPr>
              <a:t>2</a:t>
            </a:r>
            <a:r>
              <a:rPr kumimoji="0" lang="en-US" altLang="zh-CN" b="1" dirty="0">
                <a:effectLst>
                  <a:outerShdw blurRad="38100" dist="38100" dir="2700000" algn="tl">
                    <a:srgbClr val="C0C0C0"/>
                  </a:outerShdw>
                </a:effectLst>
              </a:rPr>
              <a:t>)</a:t>
            </a:r>
            <a:r>
              <a:rPr kumimoji="0" lang="zh-CN" altLang="en-US" b="1" dirty="0">
                <a:effectLst>
                  <a:outerShdw blurRad="38100" dist="38100" dir="2700000" algn="tl">
                    <a:srgbClr val="C0C0C0"/>
                  </a:outerShdw>
                </a:effectLst>
              </a:rPr>
              <a:t>来表示</a:t>
            </a:r>
            <a:r>
              <a:rPr kumimoji="0" lang="zh-CN" altLang="en-US" b="1" dirty="0" smtClean="0">
                <a:effectLst>
                  <a:outerShdw blurRad="38100" dist="38100" dir="2700000" algn="tl">
                    <a:srgbClr val="C0C0C0"/>
                  </a:outerShdw>
                </a:effectLst>
              </a:rPr>
              <a:t>。</a:t>
            </a:r>
            <a:endParaRPr kumimoji="0" lang="en-US" altLang="zh-CN" b="1" dirty="0" smtClean="0">
              <a:effectLst>
                <a:outerShdw blurRad="38100" dist="38100" dir="2700000" algn="tl">
                  <a:srgbClr val="C0C0C0"/>
                </a:outerShdw>
              </a:effectLst>
            </a:endParaRPr>
          </a:p>
          <a:p>
            <a:pPr lvl="2">
              <a:lnSpc>
                <a:spcPct val="125000"/>
              </a:lnSpc>
            </a:pPr>
            <a:r>
              <a:rPr lang="en-US" altLang="zh-CN" dirty="0"/>
              <a:t> </a:t>
            </a:r>
            <a:r>
              <a:rPr lang="en-US" altLang="zh-CN" sz="2000" b="1" dirty="0" smtClean="0"/>
              <a:t>T(n</a:t>
            </a:r>
            <a:r>
              <a:rPr lang="en-US" altLang="zh-CN" sz="2000" b="1" dirty="0"/>
              <a:t>) = </a:t>
            </a:r>
            <a:r>
              <a:rPr lang="en-US" altLang="zh-CN" sz="2000" b="1" dirty="0" smtClean="0"/>
              <a:t>T(n/2</a:t>
            </a:r>
            <a:r>
              <a:rPr lang="en-US" altLang="zh-CN" sz="2000" b="1" dirty="0"/>
              <a:t>) </a:t>
            </a:r>
            <a:r>
              <a:rPr lang="en-US" altLang="zh-CN" sz="2000" b="1" dirty="0">
                <a:solidFill>
                  <a:srgbClr val="0070C0"/>
                </a:solidFill>
              </a:rPr>
              <a:t>+ (n/2)×(n/2) </a:t>
            </a:r>
            <a:endParaRPr kumimoji="0" lang="zh-CN" altLang="en-US" sz="2000" b="1" dirty="0">
              <a:solidFill>
                <a:srgbClr val="0070C0"/>
              </a:solidFill>
              <a:effectLst>
                <a:outerShdw blurRad="38100" dist="38100" dir="2700000" algn="tl">
                  <a:srgbClr val="C0C0C0"/>
                </a:outerShdw>
              </a:effectLst>
            </a:endParaRPr>
          </a:p>
          <a:p>
            <a:pPr>
              <a:lnSpc>
                <a:spcPct val="125000"/>
              </a:lnSpc>
              <a:spcBef>
                <a:spcPct val="0"/>
              </a:spcBef>
            </a:pPr>
            <a:endParaRPr kumimoji="0" lang="en-US" altLang="zh-CN" sz="3600" b="1" dirty="0" smtClean="0">
              <a:effectLst>
                <a:outerShdw blurRad="38100" dist="38100" dir="2700000" algn="tl">
                  <a:srgbClr val="C0C0C0"/>
                </a:outerShdw>
              </a:effectLst>
            </a:endParaRPr>
          </a:p>
          <a:p>
            <a:pPr>
              <a:lnSpc>
                <a:spcPct val="125000"/>
              </a:lnSpc>
              <a:spcBef>
                <a:spcPct val="0"/>
              </a:spcBef>
            </a:pPr>
            <a:r>
              <a:rPr kumimoji="0" lang="zh-CN" altLang="en-US" sz="3600" b="1" dirty="0" smtClean="0">
                <a:solidFill>
                  <a:srgbClr val="00B050"/>
                </a:solidFill>
                <a:effectLst>
                  <a:outerShdw blurRad="38100" dist="38100" dir="2700000" algn="tl">
                    <a:srgbClr val="C0C0C0"/>
                  </a:outerShdw>
                </a:effectLst>
              </a:rPr>
              <a:t>思考题</a:t>
            </a:r>
            <a:r>
              <a:rPr kumimoji="0" lang="zh-CN" altLang="en-US" sz="3600" b="1" dirty="0">
                <a:solidFill>
                  <a:srgbClr val="00B050"/>
                </a:solidFill>
                <a:effectLst>
                  <a:outerShdw blurRad="38100" dist="38100" dir="2700000" algn="tl">
                    <a:srgbClr val="C0C0C0"/>
                  </a:outerShdw>
                </a:effectLst>
              </a:rPr>
              <a:t>：</a:t>
            </a:r>
          </a:p>
          <a:p>
            <a:pPr>
              <a:lnSpc>
                <a:spcPct val="125000"/>
              </a:lnSpc>
              <a:spcBef>
                <a:spcPct val="0"/>
              </a:spcBef>
            </a:pPr>
            <a:r>
              <a:rPr kumimoji="0" lang="zh-CN" altLang="en-US" b="1" dirty="0">
                <a:effectLst>
                  <a:outerShdw blurRad="38100" dist="38100" dir="2700000" algn="tl">
                    <a:srgbClr val="C0C0C0"/>
                  </a:outerShdw>
                </a:effectLst>
              </a:rPr>
              <a:t>     “循环赛日程表” 递归算法的实现</a:t>
            </a:r>
            <a:r>
              <a:rPr kumimoji="0" lang="zh-CN" altLang="en-US" b="1" dirty="0" smtClean="0">
                <a:effectLst>
                  <a:outerShdw blurRad="38100" dist="38100" dir="2700000" algn="tl">
                    <a:srgbClr val="C0C0C0"/>
                  </a:outerShdw>
                </a:effectLst>
              </a:rPr>
              <a:t>。</a:t>
            </a:r>
            <a:r>
              <a:rPr kumimoji="0" lang="en-US" altLang="zh-CN" b="1" dirty="0" smtClean="0">
                <a:effectLst>
                  <a:outerShdw blurRad="38100" dist="38100" dir="2700000" algn="tl">
                    <a:srgbClr val="C0C0C0"/>
                  </a:outerShdw>
                </a:effectLst>
              </a:rPr>
              <a:t>N</a:t>
            </a:r>
            <a:r>
              <a:rPr kumimoji="0" lang="zh-CN" altLang="en-US" b="1" dirty="0" smtClean="0">
                <a:effectLst>
                  <a:outerShdw blurRad="38100" dist="38100" dir="2700000" algn="tl">
                    <a:srgbClr val="C0C0C0"/>
                  </a:outerShdw>
                </a:effectLst>
              </a:rPr>
              <a:t>若不是</a:t>
            </a:r>
            <a:r>
              <a:rPr kumimoji="0" lang="en-US" altLang="zh-CN" b="1" dirty="0" smtClean="0">
                <a:effectLst>
                  <a:outerShdw blurRad="38100" dist="38100" dir="2700000" algn="tl">
                    <a:srgbClr val="C0C0C0"/>
                  </a:outerShdw>
                </a:effectLst>
              </a:rPr>
              <a:t>2</a:t>
            </a:r>
            <a:r>
              <a:rPr kumimoji="0" lang="en-US" altLang="zh-CN" b="1" baseline="30000" dirty="0" smtClean="0">
                <a:effectLst>
                  <a:outerShdw blurRad="38100" dist="38100" dir="2700000" algn="tl">
                    <a:srgbClr val="C0C0C0"/>
                  </a:outerShdw>
                </a:effectLst>
              </a:rPr>
              <a:t>k</a:t>
            </a:r>
            <a:r>
              <a:rPr kumimoji="0" lang="zh-CN" altLang="en-US" b="1" dirty="0" smtClean="0">
                <a:effectLst>
                  <a:outerShdw blurRad="38100" dist="38100" dir="2700000" algn="tl">
                    <a:srgbClr val="C0C0C0"/>
                  </a:outerShdw>
                </a:effectLst>
              </a:rPr>
              <a:t>呢？</a:t>
            </a:r>
            <a:endParaRPr kumimoji="0" lang="zh-CN" altLang="en-US" b="1" dirty="0">
              <a:effectLst>
                <a:outerShdw blurRad="38100" dist="38100" dir="2700000" algn="tl">
                  <a:srgbClr val="C0C0C0"/>
                </a:outerShdw>
              </a:effectLst>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140</a:t>
            </a:fld>
            <a:endParaRPr lang="en-US" altLang="zh-TW" dirty="0"/>
          </a:p>
        </p:txBody>
      </p:sp>
      <p:sp>
        <p:nvSpPr>
          <p:cNvPr id="4" name="Rectangle 3"/>
          <p:cNvSpPr>
            <a:spLocks noChangeArrowheads="1"/>
          </p:cNvSpPr>
          <p:nvPr/>
        </p:nvSpPr>
        <p:spPr bwMode="auto">
          <a:xfrm>
            <a:off x="179389" y="260350"/>
            <a:ext cx="813702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r>
              <a:rPr lang="zh-CN" altLang="en-US" sz="4400" b="1" dirty="0" smtClean="0">
                <a:solidFill>
                  <a:schemeClr val="bg1"/>
                </a:solidFill>
                <a:effectLst>
                  <a:outerShdw blurRad="38100" dist="38100" dir="2700000" algn="tl">
                    <a:srgbClr val="C0C0C0"/>
                  </a:outerShdw>
                </a:effectLst>
              </a:rPr>
              <a:t>循环赛日程表</a:t>
            </a:r>
            <a:endParaRPr lang="zh-CN" altLang="en-US" sz="4400" b="1" dirty="0">
              <a:solidFill>
                <a:schemeClr val="bg1"/>
              </a:solidFill>
              <a:effectLst>
                <a:outerShdw blurRad="38100" dist="38100" dir="2700000" algn="tl">
                  <a:srgbClr val="C0C0C0"/>
                </a:outerShdw>
              </a:effectLst>
            </a:endParaRPr>
          </a:p>
        </p:txBody>
      </p:sp>
      <p:sp>
        <p:nvSpPr>
          <p:cNvPr id="6" name="文本框 5"/>
          <p:cNvSpPr txBox="1"/>
          <p:nvPr/>
        </p:nvSpPr>
        <p:spPr>
          <a:xfrm>
            <a:off x="3905761" y="3244334"/>
            <a:ext cx="1338828" cy="369332"/>
          </a:xfrm>
          <a:prstGeom prst="rect">
            <a:avLst/>
          </a:prstGeom>
          <a:noFill/>
        </p:spPr>
        <p:txBody>
          <a:bodyPr wrap="none" rtlCol="0">
            <a:spAutoFit/>
          </a:bodyPr>
          <a:lstStyle/>
          <a:p>
            <a:r>
              <a:rPr lang="zh-CN" altLang="en-US" b="1" dirty="0" smtClean="0">
                <a:solidFill>
                  <a:srgbClr val="7030A0"/>
                </a:solidFill>
              </a:rPr>
              <a:t>复制的时间</a:t>
            </a:r>
            <a:endParaRPr lang="zh-CN" altLang="en-US" b="1" dirty="0">
              <a:solidFill>
                <a:srgbClr val="7030A0"/>
              </a:solidFill>
            </a:endParaRPr>
          </a:p>
        </p:txBody>
      </p:sp>
    </p:spTree>
    <p:extLst>
      <p:ext uri="{BB962C8B-B14F-4D97-AF65-F5344CB8AC3E}">
        <p14:creationId xmlns:p14="http://schemas.microsoft.com/office/powerpoint/2010/main" val="1744548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452">
                                            <p:txEl>
                                              <p:pRg st="2" end="2"/>
                                            </p:txEl>
                                          </p:spTgt>
                                        </p:tgtEl>
                                        <p:attrNameLst>
                                          <p:attrName>style.visibility</p:attrName>
                                        </p:attrNameLst>
                                      </p:cBhvr>
                                      <p:to>
                                        <p:strVal val="visible"/>
                                      </p:to>
                                    </p:set>
                                    <p:anim calcmode="lin" valueType="num">
                                      <p:cBhvr additive="base">
                                        <p:cTn id="19" dur="500" fill="hold"/>
                                        <p:tgtEl>
                                          <p:spTgt spid="10445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4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4452">
                                            <p:txEl>
                                              <p:pRg st="4" end="4"/>
                                            </p:txEl>
                                          </p:spTgt>
                                        </p:tgtEl>
                                        <p:attrNameLst>
                                          <p:attrName>style.visibility</p:attrName>
                                        </p:attrNameLst>
                                      </p:cBhvr>
                                      <p:to>
                                        <p:strVal val="visible"/>
                                      </p:to>
                                    </p:set>
                                    <p:anim calcmode="lin" valueType="num">
                                      <p:cBhvr additive="base">
                                        <p:cTn id="31" dur="500" fill="hold"/>
                                        <p:tgtEl>
                                          <p:spTgt spid="10445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45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4452">
                                            <p:txEl>
                                              <p:pRg st="5" end="5"/>
                                            </p:txEl>
                                          </p:spTgt>
                                        </p:tgtEl>
                                        <p:attrNameLst>
                                          <p:attrName>style.visibility</p:attrName>
                                        </p:attrNameLst>
                                      </p:cBhvr>
                                      <p:to>
                                        <p:strVal val="visible"/>
                                      </p:to>
                                    </p:set>
                                    <p:anim calcmode="lin" valueType="num">
                                      <p:cBhvr additive="base">
                                        <p:cTn id="35" dur="500" fill="hold"/>
                                        <p:tgtEl>
                                          <p:spTgt spid="10445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445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754" name="Group 2"/>
          <p:cNvGrpSpPr>
            <a:grpSpLocks/>
          </p:cNvGrpSpPr>
          <p:nvPr/>
        </p:nvGrpSpPr>
        <p:grpSpPr bwMode="auto">
          <a:xfrm>
            <a:off x="971550" y="1073138"/>
            <a:ext cx="7332663" cy="5175262"/>
            <a:chOff x="1549" y="4391"/>
            <a:chExt cx="7654" cy="6601"/>
          </a:xfrm>
        </p:grpSpPr>
        <p:sp>
          <p:nvSpPr>
            <p:cNvPr id="74755" name="Text Box 3"/>
            <p:cNvSpPr txBox="1">
              <a:spLocks noChangeArrowheads="1"/>
            </p:cNvSpPr>
            <p:nvPr/>
          </p:nvSpPr>
          <p:spPr bwMode="auto">
            <a:xfrm>
              <a:off x="1549" y="4395"/>
              <a:ext cx="7654" cy="6597"/>
            </a:xfrm>
            <a:prstGeom prst="rect">
              <a:avLst/>
            </a:prstGeom>
            <a:noFill/>
            <a:ln w="9525">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bIns="0"/>
            <a:lstStyle/>
            <a:p>
              <a:pPr algn="ctr" eaLnBrk="0" hangingPunct="0">
                <a:spcAft>
                  <a:spcPts val="775"/>
                </a:spcAft>
              </a:pPr>
              <a:r>
                <a:rPr lang="zh-CN" altLang="en-US" sz="2400" b="1" dirty="0" smtClean="0">
                  <a:latin typeface="Times New Roman" pitchFamily="18" charset="0"/>
                </a:rPr>
                <a:t>算法</a:t>
              </a:r>
              <a:r>
                <a:rPr lang="en-US" altLang="zh-CN" sz="2400" b="1" dirty="0" smtClean="0">
                  <a:latin typeface="Times New Roman" pitchFamily="18" charset="0"/>
                </a:rPr>
                <a:t>——</a:t>
              </a:r>
              <a:r>
                <a:rPr lang="zh-CN" altLang="en-US" sz="2400" b="1" dirty="0">
                  <a:latin typeface="Times New Roman" pitchFamily="18" charset="0"/>
                </a:rPr>
                <a:t>循环赛日程表</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void </a:t>
              </a:r>
              <a:r>
                <a:rPr lang="en-US" altLang="zh-CN" sz="2400" b="1" dirty="0" err="1">
                  <a:latin typeface="Times New Roman" pitchFamily="18" charset="0"/>
                </a:rPr>
                <a:t>GameTable</a:t>
              </a:r>
              <a:r>
                <a:rPr lang="en-US" altLang="zh-CN" sz="2400" b="1" dirty="0">
                  <a:latin typeface="Times New Roman" pitchFamily="18" charset="0"/>
                </a:rPr>
                <a:t>(</a:t>
              </a:r>
              <a:r>
                <a:rPr lang="en-US" altLang="zh-CN" sz="2400" b="1" dirty="0" err="1">
                  <a:latin typeface="Times New Roman" pitchFamily="18" charset="0"/>
                </a:rPr>
                <a:t>int</a:t>
              </a:r>
              <a:r>
                <a:rPr lang="en-US" altLang="zh-CN" sz="2400" b="1" dirty="0">
                  <a:latin typeface="Times New Roman" pitchFamily="18" charset="0"/>
                </a:rPr>
                <a:t> k, </a:t>
              </a:r>
              <a:r>
                <a:rPr lang="en-US" altLang="zh-CN" sz="2400" b="1" dirty="0" err="1">
                  <a:latin typeface="Times New Roman" pitchFamily="18" charset="0"/>
                </a:rPr>
                <a:t>int</a:t>
              </a:r>
              <a:r>
                <a:rPr lang="en-US" altLang="zh-CN" sz="2400" b="1" dirty="0">
                  <a:latin typeface="Times New Roman" pitchFamily="18" charset="0"/>
                </a:rPr>
                <a:t> a[ ][ ])</a:t>
              </a:r>
            </a:p>
            <a:p>
              <a:pPr algn="just" eaLnBrk="0" hangingPunct="0">
                <a:lnSpc>
                  <a:spcPct val="104000"/>
                </a:lnSpc>
              </a:pPr>
              <a:r>
                <a:rPr lang="en-US" altLang="zh-CN" sz="2400" b="1" dirty="0">
                  <a:latin typeface="Times New Roman" pitchFamily="18" charset="0"/>
                </a:rPr>
                <a:t>     {  </a:t>
              </a:r>
            </a:p>
            <a:p>
              <a:pPr algn="just" eaLnBrk="0" hangingPunct="0">
                <a:lnSpc>
                  <a:spcPct val="104000"/>
                </a:lnSpc>
              </a:pPr>
              <a:r>
                <a:rPr lang="en-US" altLang="zh-CN" sz="2400" b="1" dirty="0">
                  <a:latin typeface="Times New Roman" pitchFamily="18" charset="0"/>
                </a:rPr>
                <a:t>        // </a:t>
              </a:r>
              <a:r>
                <a:rPr lang="en-US" altLang="zh-CN" sz="2400" b="1" i="1" dirty="0">
                  <a:latin typeface="Times New Roman" pitchFamily="18" charset="0"/>
                </a:rPr>
                <a:t>n</a:t>
              </a:r>
              <a:r>
                <a:rPr lang="en-US" altLang="zh-CN" sz="2400" b="1" dirty="0">
                  <a:latin typeface="Times New Roman" pitchFamily="18" charset="0"/>
                </a:rPr>
                <a:t>=2</a:t>
              </a:r>
              <a:r>
                <a:rPr lang="en-US" altLang="zh-CN" sz="2400" b="1" i="1" baseline="30000" dirty="0">
                  <a:latin typeface="Times New Roman" pitchFamily="18" charset="0"/>
                </a:rPr>
                <a:t>k</a:t>
              </a:r>
              <a:r>
                <a:rPr lang="en-US" altLang="zh-CN" sz="2400" b="1" dirty="0">
                  <a:latin typeface="宋体" charset="-122"/>
                </a:rPr>
                <a:t>(</a:t>
              </a:r>
              <a:r>
                <a:rPr lang="en-US" altLang="zh-CN" sz="2400" b="1" i="1" dirty="0">
                  <a:latin typeface="Times New Roman" pitchFamily="18" charset="0"/>
                </a:rPr>
                <a:t>k</a:t>
              </a:r>
              <a:r>
                <a:rPr lang="en-US" altLang="zh-CN" sz="2400" b="1" dirty="0">
                  <a:latin typeface="Times New Roman" pitchFamily="18" charset="0"/>
                </a:rPr>
                <a:t>≥1</a:t>
              </a:r>
              <a:r>
                <a:rPr lang="en-US" altLang="zh-CN" sz="2400" b="1" dirty="0">
                  <a:latin typeface="宋体" charset="-122"/>
                </a:rPr>
                <a:t>)</a:t>
              </a:r>
              <a:r>
                <a:rPr lang="zh-CN" altLang="en-US" sz="2400" b="1" dirty="0">
                  <a:latin typeface="Times New Roman" pitchFamily="18" charset="0"/>
                </a:rPr>
                <a:t>个选手参加比赛，</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a:t>
              </a:r>
              <a:r>
                <a:rPr lang="zh-CN" altLang="en-US" sz="2400" b="1" dirty="0">
                  <a:latin typeface="Times New Roman" pitchFamily="18" charset="0"/>
                </a:rPr>
                <a:t>二维数组</a:t>
              </a:r>
              <a:r>
                <a:rPr lang="en-US" altLang="zh-CN" sz="2400" b="1" dirty="0">
                  <a:latin typeface="Times New Roman" pitchFamily="18" charset="0"/>
                </a:rPr>
                <a:t>a</a:t>
              </a:r>
              <a:r>
                <a:rPr lang="zh-CN" altLang="en-US" sz="2400" b="1" dirty="0">
                  <a:latin typeface="Times New Roman" pitchFamily="18" charset="0"/>
                </a:rPr>
                <a:t>表示日程安排，数组下标从</a:t>
              </a:r>
              <a:r>
                <a:rPr lang="en-US" altLang="zh-CN" sz="2400" b="1" dirty="0">
                  <a:latin typeface="Times New Roman" pitchFamily="18" charset="0"/>
                </a:rPr>
                <a:t>1</a:t>
              </a:r>
              <a:r>
                <a:rPr lang="zh-CN" altLang="en-US" sz="2400" b="1" dirty="0">
                  <a:latin typeface="Times New Roman" pitchFamily="18" charset="0"/>
                </a:rPr>
                <a:t>开始</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n=2;       //k=0</a:t>
              </a:r>
              <a:r>
                <a:rPr lang="zh-CN" altLang="en-US" sz="2400" b="1" dirty="0">
                  <a:latin typeface="Times New Roman" pitchFamily="18" charset="0"/>
                </a:rPr>
                <a:t>，</a:t>
              </a:r>
              <a:r>
                <a:rPr lang="en-US" altLang="zh-CN" sz="2400" b="1" dirty="0">
                  <a:latin typeface="Times New Roman" pitchFamily="18" charset="0"/>
                </a:rPr>
                <a:t>2</a:t>
              </a:r>
              <a:r>
                <a:rPr lang="zh-CN" altLang="en-US" sz="2400" b="1" dirty="0">
                  <a:latin typeface="Times New Roman" pitchFamily="18" charset="0"/>
                </a:rPr>
                <a:t>个选手比赛日程可直接求得</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a:t>
              </a:r>
              <a:r>
                <a:rPr lang="zh-CN" altLang="en-US" sz="2400" b="1" dirty="0">
                  <a:latin typeface="Times New Roman" pitchFamily="18" charset="0"/>
                </a:rPr>
                <a:t>求解</a:t>
              </a:r>
              <a:r>
                <a:rPr lang="en-US" altLang="zh-CN" sz="2400" b="1" dirty="0">
                  <a:latin typeface="Times New Roman" pitchFamily="18" charset="0"/>
                </a:rPr>
                <a:t>2</a:t>
              </a:r>
              <a:r>
                <a:rPr lang="zh-CN" altLang="en-US" sz="2400" b="1" dirty="0">
                  <a:latin typeface="Times New Roman" pitchFamily="18" charset="0"/>
                </a:rPr>
                <a:t>个选手比赛日程，得到左上角元素</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a[1][1]=1; a[1][2]=2;   </a:t>
              </a:r>
            </a:p>
            <a:p>
              <a:pPr algn="just" eaLnBrk="0" hangingPunct="0">
                <a:lnSpc>
                  <a:spcPct val="104000"/>
                </a:lnSpc>
              </a:pPr>
              <a:r>
                <a:rPr lang="en-US" altLang="zh-CN" sz="2400" b="1" dirty="0">
                  <a:latin typeface="Times New Roman" pitchFamily="18" charset="0"/>
                </a:rPr>
                <a:t>         a[2][1]=2; a[2][2]=1;</a:t>
              </a:r>
            </a:p>
            <a:p>
              <a:pPr algn="just" eaLnBrk="0" hangingPunct="0">
                <a:lnSpc>
                  <a:spcPct val="104000"/>
                </a:lnSpc>
              </a:pPr>
              <a:r>
                <a:rPr lang="en-US" altLang="zh-CN" sz="2400" b="1" dirty="0">
                  <a:latin typeface="Times New Roman" pitchFamily="18" charset="0"/>
                </a:rPr>
                <a:t>         for (t=1; t&lt;k; t++)</a:t>
              </a:r>
            </a:p>
            <a:p>
              <a:pPr algn="just" eaLnBrk="0" hangingPunct="0">
                <a:lnSpc>
                  <a:spcPct val="104000"/>
                </a:lnSpc>
              </a:pPr>
              <a:r>
                <a:rPr lang="en-US" altLang="zh-CN" sz="2400" b="1" dirty="0">
                  <a:latin typeface="Times New Roman" pitchFamily="18" charset="0"/>
                </a:rPr>
                <a:t>         //</a:t>
              </a:r>
              <a:r>
                <a:rPr lang="zh-CN" altLang="en-US" sz="2400" b="1" dirty="0">
                  <a:latin typeface="Times New Roman" pitchFamily="18" charset="0"/>
                </a:rPr>
                <a:t>迭代处理，依次处理</a:t>
              </a:r>
              <a:r>
                <a:rPr lang="en-US" altLang="zh-CN" sz="2400" b="1" dirty="0">
                  <a:latin typeface="Times New Roman" pitchFamily="18" charset="0"/>
                </a:rPr>
                <a:t>2</a:t>
              </a:r>
              <a:r>
                <a:rPr lang="en-US" altLang="zh-CN" sz="2400" b="1" baseline="30000" dirty="0">
                  <a:latin typeface="Times New Roman" pitchFamily="18" charset="0"/>
                </a:rPr>
                <a:t>2</a:t>
              </a:r>
              <a:r>
                <a:rPr lang="en-US" altLang="zh-CN" sz="2400" b="1" dirty="0">
                  <a:latin typeface="Times New Roman" pitchFamily="18" charset="0"/>
                </a:rPr>
                <a:t>, …, 2</a:t>
              </a:r>
              <a:r>
                <a:rPr lang="en-US" altLang="zh-CN" sz="2400" b="1" i="1" baseline="30000" dirty="0">
                  <a:latin typeface="Times New Roman" pitchFamily="18" charset="0"/>
                </a:rPr>
                <a:t>k</a:t>
              </a:r>
              <a:r>
                <a:rPr lang="zh-CN" altLang="en-US" sz="2400" b="1" dirty="0">
                  <a:latin typeface="Times New Roman" pitchFamily="18" charset="0"/>
                </a:rPr>
                <a:t>个选手比赛日程</a:t>
              </a:r>
            </a:p>
            <a:p>
              <a:pPr algn="just" eaLnBrk="0" hangingPunct="0">
                <a:lnSpc>
                  <a:spcPct val="104000"/>
                </a:lnSpc>
              </a:pPr>
              <a:r>
                <a:rPr lang="zh-CN" altLang="en-US" sz="2400" b="1" dirty="0">
                  <a:latin typeface="Times New Roman" pitchFamily="18" charset="0"/>
                </a:rPr>
                <a:t>         </a:t>
              </a:r>
              <a:r>
                <a:rPr lang="en-US" altLang="zh-CN" sz="2400" b="1" dirty="0">
                  <a:latin typeface="Times New Roman" pitchFamily="18" charset="0"/>
                </a:rPr>
                <a:t>{</a:t>
              </a:r>
            </a:p>
            <a:p>
              <a:pPr algn="just" eaLnBrk="0" hangingPunct="0">
                <a:lnSpc>
                  <a:spcPct val="104000"/>
                </a:lnSpc>
              </a:pPr>
              <a:r>
                <a:rPr lang="en-US" altLang="zh-CN" sz="2400" b="1" dirty="0">
                  <a:latin typeface="Times New Roman" pitchFamily="18" charset="0"/>
                </a:rPr>
                <a:t>                </a:t>
              </a:r>
            </a:p>
          </p:txBody>
        </p:sp>
        <p:grpSp>
          <p:nvGrpSpPr>
            <p:cNvPr id="74756" name="Group 4"/>
            <p:cNvGrpSpPr>
              <a:grpSpLocks/>
            </p:cNvGrpSpPr>
            <p:nvPr/>
          </p:nvGrpSpPr>
          <p:grpSpPr bwMode="auto">
            <a:xfrm>
              <a:off x="1549" y="4391"/>
              <a:ext cx="550" cy="864"/>
              <a:chOff x="1519" y="3141"/>
              <a:chExt cx="550" cy="864"/>
            </a:xfrm>
          </p:grpSpPr>
          <p:sp>
            <p:nvSpPr>
              <p:cNvPr id="74757" name="AutoShape 5"/>
              <p:cNvSpPr>
                <a:spLocks noChangeArrowheads="1"/>
              </p:cNvSpPr>
              <p:nvPr/>
            </p:nvSpPr>
            <p:spPr bwMode="auto">
              <a:xfrm rot="5400000">
                <a:off x="1362" y="3298"/>
                <a:ext cx="864" cy="550"/>
              </a:xfrm>
              <a:prstGeom prst="rtTriangle">
                <a:avLst/>
              </a:prstGeom>
              <a:noFill/>
              <a:ln w="9525">
                <a:solidFill>
                  <a:srgbClr val="000000"/>
                </a:solidFill>
                <a:prstDash val="lgDashDot"/>
                <a:miter lim="800000"/>
                <a:headEnd/>
                <a:tailEnd/>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74758" name="WordArt 6"/>
              <p:cNvSpPr>
                <a:spLocks noChangeArrowheads="1" noChangeShapeType="1" noTextEdit="1"/>
              </p:cNvSpPr>
              <p:nvPr/>
            </p:nvSpPr>
            <p:spPr bwMode="auto">
              <a:xfrm rot="18000000">
                <a:off x="1454" y="3346"/>
                <a:ext cx="557" cy="167"/>
              </a:xfrm>
              <a:prstGeom prst="rect">
                <a:avLst/>
              </a:prstGeom>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14:hiddenEffects>
                </a:ext>
              </a:extLst>
            </p:spPr>
            <p:txBody>
              <a:bodyPr wrap="none" fromWordArt="1">
                <a:prstTxWarp prst="textCanDown">
                  <a:avLst>
                    <a:gd name="adj" fmla="val 2569"/>
                  </a:avLst>
                </a:prstTxWarp>
              </a:bodyPr>
              <a:lstStyle/>
              <a:p>
                <a:pPr algn="ctr"/>
                <a:r>
                  <a:rPr lang="en-US" altLang="zh-CN" sz="800" kern="10">
                    <a:ln w="9525">
                      <a:solidFill>
                        <a:srgbClr val="000000"/>
                      </a:solidFill>
                      <a:round/>
                      <a:headEnd/>
                      <a:tailEnd/>
                    </a:ln>
                    <a:noFill/>
                    <a:latin typeface="宋体"/>
                    <a:ea typeface="宋体"/>
                  </a:rPr>
                  <a:t>C++</a:t>
                </a:r>
                <a:r>
                  <a:rPr lang="zh-CN" altLang="en-US" sz="800" kern="10">
                    <a:ln w="9525">
                      <a:solidFill>
                        <a:srgbClr val="000000"/>
                      </a:solidFill>
                      <a:round/>
                      <a:headEnd/>
                      <a:tailEnd/>
                    </a:ln>
                    <a:noFill/>
                    <a:latin typeface="宋体"/>
                    <a:ea typeface="宋体"/>
                  </a:rPr>
                  <a:t>描述</a:t>
                </a:r>
              </a:p>
            </p:txBody>
          </p:sp>
        </p:grpSp>
      </p:gr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141</a:t>
            </a:fld>
            <a:endParaRPr lang="en-US" altLang="zh-TW" dirty="0"/>
          </a:p>
        </p:txBody>
      </p:sp>
    </p:spTree>
    <p:extLst>
      <p:ext uri="{BB962C8B-B14F-4D97-AF65-F5344CB8AC3E}">
        <p14:creationId xmlns:p14="http://schemas.microsoft.com/office/powerpoint/2010/main" val="1331030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7" name="Rectangle 3"/>
          <p:cNvSpPr>
            <a:spLocks noGrp="1" noRot="1" noChangeArrowheads="1"/>
          </p:cNvSpPr>
          <p:nvPr>
            <p:ph type="body" idx="1"/>
          </p:nvPr>
        </p:nvSpPr>
        <p:spPr>
          <a:xfrm>
            <a:off x="971550" y="980728"/>
            <a:ext cx="7200900" cy="5616922"/>
          </a:xfrm>
          <a:ln cap="flat">
            <a:solidFill>
              <a:schemeClr val="tx1"/>
            </a:solidFill>
            <a:prstDash val="dashDot"/>
            <a:miter lim="800000"/>
            <a:headEnd/>
            <a:tailEnd/>
          </a:ln>
        </p:spPr>
        <p:txBody>
          <a:bodyPr/>
          <a:lstStyle/>
          <a:p>
            <a:pPr>
              <a:lnSpc>
                <a:spcPct val="80000"/>
              </a:lnSpc>
              <a:buClr>
                <a:schemeClr val="tx1"/>
              </a:buClr>
              <a:buFont typeface="Wingdings" pitchFamily="2" charset="2"/>
              <a:buNone/>
            </a:pPr>
            <a:r>
              <a:rPr lang="en-US" altLang="zh-CN" sz="2000" b="1" dirty="0"/>
              <a:t>        temp=n; n=n*2;   </a:t>
            </a:r>
          </a:p>
          <a:p>
            <a:pPr>
              <a:lnSpc>
                <a:spcPct val="80000"/>
              </a:lnSpc>
              <a:buClr>
                <a:schemeClr val="tx1"/>
              </a:buClr>
              <a:buFont typeface="Wingdings" pitchFamily="2" charset="2"/>
              <a:buNone/>
            </a:pPr>
            <a:r>
              <a:rPr lang="en-US" altLang="zh-CN" sz="2000" b="1" dirty="0"/>
              <a:t>        //</a:t>
            </a:r>
            <a:r>
              <a:rPr lang="zh-CN" altLang="en-US" sz="2000" b="1" dirty="0"/>
              <a:t>填左下角元素</a:t>
            </a:r>
          </a:p>
          <a:p>
            <a:pPr>
              <a:lnSpc>
                <a:spcPct val="80000"/>
              </a:lnSpc>
              <a:buClr>
                <a:schemeClr val="tx1"/>
              </a:buClr>
              <a:buFont typeface="Wingdings" pitchFamily="2" charset="2"/>
              <a:buNone/>
            </a:pPr>
            <a:r>
              <a:rPr lang="zh-CN" altLang="en-US" sz="2000" b="1" dirty="0"/>
              <a:t>        </a:t>
            </a:r>
            <a:r>
              <a:rPr lang="en-US" altLang="zh-CN" sz="2000" b="1" dirty="0"/>
              <a:t>for (i=temp+1; i&lt;=n; i++ )</a:t>
            </a:r>
          </a:p>
          <a:p>
            <a:pPr>
              <a:lnSpc>
                <a:spcPct val="80000"/>
              </a:lnSpc>
              <a:buClr>
                <a:schemeClr val="tx1"/>
              </a:buClr>
              <a:buFont typeface="Wingdings" pitchFamily="2" charset="2"/>
              <a:buNone/>
            </a:pPr>
            <a:r>
              <a:rPr lang="en-US" altLang="zh-CN" sz="2000" b="1" dirty="0"/>
              <a:t>            for (j=1; j&lt;=temp; j++)</a:t>
            </a:r>
          </a:p>
          <a:p>
            <a:pPr>
              <a:lnSpc>
                <a:spcPct val="80000"/>
              </a:lnSpc>
              <a:buClr>
                <a:schemeClr val="tx1"/>
              </a:buClr>
              <a:buFont typeface="Wingdings" pitchFamily="2" charset="2"/>
              <a:buNone/>
            </a:pPr>
            <a:r>
              <a:rPr lang="en-US" altLang="zh-CN" sz="2000" b="1" dirty="0"/>
              <a:t>                a[i][j]=a[i-temp][j]+temp;</a:t>
            </a:r>
          </a:p>
          <a:p>
            <a:pPr>
              <a:lnSpc>
                <a:spcPct val="80000"/>
              </a:lnSpc>
              <a:buClr>
                <a:schemeClr val="tx1"/>
              </a:buClr>
              <a:buFont typeface="Wingdings" pitchFamily="2" charset="2"/>
              <a:buNone/>
            </a:pPr>
            <a:r>
              <a:rPr lang="en-US" altLang="zh-CN" sz="2000" b="1" dirty="0"/>
              <a:t>                //</a:t>
            </a:r>
            <a:r>
              <a:rPr lang="zh-CN" altLang="en-US" sz="2000" b="1" dirty="0"/>
              <a:t>左下角元素和左上角元素的对应关系</a:t>
            </a:r>
          </a:p>
          <a:p>
            <a:pPr>
              <a:lnSpc>
                <a:spcPct val="80000"/>
              </a:lnSpc>
              <a:buClr>
                <a:schemeClr val="tx1"/>
              </a:buClr>
              <a:buFont typeface="Wingdings" pitchFamily="2" charset="2"/>
              <a:buNone/>
            </a:pPr>
            <a:r>
              <a:rPr lang="zh-CN" altLang="en-US" sz="2000" b="1" dirty="0"/>
              <a:t>       </a:t>
            </a:r>
            <a:r>
              <a:rPr lang="en-US" altLang="zh-CN" sz="2000" b="1" dirty="0"/>
              <a:t>//</a:t>
            </a:r>
            <a:r>
              <a:rPr lang="zh-CN" altLang="en-US" sz="2000" b="1" dirty="0"/>
              <a:t>填右上角元素</a:t>
            </a:r>
          </a:p>
          <a:p>
            <a:pPr>
              <a:lnSpc>
                <a:spcPct val="80000"/>
              </a:lnSpc>
              <a:buClr>
                <a:schemeClr val="tx1"/>
              </a:buClr>
              <a:buFont typeface="Wingdings" pitchFamily="2" charset="2"/>
              <a:buNone/>
            </a:pPr>
            <a:r>
              <a:rPr lang="zh-CN" altLang="en-US" sz="2000" b="1" dirty="0"/>
              <a:t>       </a:t>
            </a:r>
            <a:r>
              <a:rPr lang="en-US" altLang="zh-CN" sz="2000" b="1" dirty="0"/>
              <a:t>for (i=1; i&lt;=temp; i++)       </a:t>
            </a:r>
          </a:p>
          <a:p>
            <a:pPr>
              <a:lnSpc>
                <a:spcPct val="80000"/>
              </a:lnSpc>
              <a:buClr>
                <a:schemeClr val="tx1"/>
              </a:buClr>
              <a:buFont typeface="Wingdings" pitchFamily="2" charset="2"/>
              <a:buNone/>
            </a:pPr>
            <a:r>
              <a:rPr lang="en-US" altLang="zh-CN" sz="2000" b="1" dirty="0"/>
              <a:t>           for (j=temp+1; j&lt;=n; j++)</a:t>
            </a:r>
          </a:p>
          <a:p>
            <a:pPr>
              <a:lnSpc>
                <a:spcPct val="80000"/>
              </a:lnSpc>
              <a:buClr>
                <a:schemeClr val="tx1"/>
              </a:buClr>
              <a:buFont typeface="Wingdings" pitchFamily="2" charset="2"/>
              <a:buNone/>
            </a:pPr>
            <a:r>
              <a:rPr lang="en-US" altLang="zh-CN" sz="2000" b="1" dirty="0"/>
              <a:t>              a[i][j]=a[</a:t>
            </a:r>
            <a:r>
              <a:rPr lang="en-US" altLang="zh-CN" sz="2000" b="1" dirty="0" err="1"/>
              <a:t>i+temp</a:t>
            </a:r>
            <a:r>
              <a:rPr lang="en-US" altLang="zh-CN" sz="2000" b="1" dirty="0"/>
              <a:t>][(</a:t>
            </a:r>
            <a:r>
              <a:rPr lang="en-US" altLang="zh-CN" sz="2000" b="1" dirty="0" err="1"/>
              <a:t>j+temp</a:t>
            </a:r>
            <a:r>
              <a:rPr lang="en-US" altLang="zh-CN" sz="2000" b="1" dirty="0"/>
              <a:t>)% n];</a:t>
            </a:r>
          </a:p>
          <a:p>
            <a:pPr>
              <a:lnSpc>
                <a:spcPct val="80000"/>
              </a:lnSpc>
              <a:buClr>
                <a:schemeClr val="tx1"/>
              </a:buClr>
              <a:buFont typeface="Wingdings" pitchFamily="2" charset="2"/>
              <a:buNone/>
            </a:pPr>
            <a:r>
              <a:rPr lang="en-US" altLang="zh-CN" sz="2000" b="1" dirty="0"/>
              <a:t>       //</a:t>
            </a:r>
            <a:r>
              <a:rPr lang="zh-CN" altLang="en-US" sz="2000" b="1" dirty="0"/>
              <a:t>填右下角元素</a:t>
            </a:r>
          </a:p>
          <a:p>
            <a:pPr>
              <a:lnSpc>
                <a:spcPct val="80000"/>
              </a:lnSpc>
              <a:buClr>
                <a:schemeClr val="tx1"/>
              </a:buClr>
              <a:buFont typeface="Wingdings" pitchFamily="2" charset="2"/>
              <a:buNone/>
            </a:pPr>
            <a:r>
              <a:rPr lang="zh-CN" altLang="en-US" sz="2000" b="1" dirty="0"/>
              <a:t>      </a:t>
            </a:r>
            <a:r>
              <a:rPr lang="en-US" altLang="zh-CN" sz="2000" b="1" dirty="0"/>
              <a:t>for (i=temp+1; i&lt;=n; i++)</a:t>
            </a:r>
          </a:p>
          <a:p>
            <a:pPr>
              <a:lnSpc>
                <a:spcPct val="80000"/>
              </a:lnSpc>
              <a:buClr>
                <a:schemeClr val="tx1"/>
              </a:buClr>
              <a:buFont typeface="Wingdings" pitchFamily="2" charset="2"/>
              <a:buNone/>
            </a:pPr>
            <a:r>
              <a:rPr lang="en-US" altLang="zh-CN" sz="2000" b="1" dirty="0"/>
              <a:t>          for (j=temp+1; j&lt;=n; j++)</a:t>
            </a:r>
          </a:p>
          <a:p>
            <a:pPr>
              <a:lnSpc>
                <a:spcPct val="80000"/>
              </a:lnSpc>
              <a:buClr>
                <a:schemeClr val="tx1"/>
              </a:buClr>
              <a:buFont typeface="Wingdings" pitchFamily="2" charset="2"/>
              <a:buNone/>
            </a:pPr>
            <a:r>
              <a:rPr lang="en-US" altLang="zh-CN" sz="2000" b="1" dirty="0"/>
              <a:t>             a[i][j]=a[i-temp][j-temp];</a:t>
            </a:r>
          </a:p>
          <a:p>
            <a:pPr>
              <a:lnSpc>
                <a:spcPct val="80000"/>
              </a:lnSpc>
              <a:buClr>
                <a:schemeClr val="tx1"/>
              </a:buClr>
              <a:buFont typeface="Wingdings" pitchFamily="2" charset="2"/>
              <a:buNone/>
            </a:pPr>
            <a:r>
              <a:rPr lang="en-US" altLang="zh-CN" sz="2000" b="1" dirty="0"/>
              <a:t>    }</a:t>
            </a:r>
          </a:p>
          <a:p>
            <a:pPr>
              <a:lnSpc>
                <a:spcPct val="80000"/>
              </a:lnSpc>
              <a:buClr>
                <a:schemeClr val="tx1"/>
              </a:buClr>
              <a:buFont typeface="Wingdings" pitchFamily="2" charset="2"/>
              <a:buNone/>
            </a:pPr>
            <a:r>
              <a:rPr lang="en-US" altLang="zh-CN" sz="2000" b="1" dirty="0"/>
              <a:t>}</a:t>
            </a:r>
          </a:p>
          <a:p>
            <a:pPr>
              <a:lnSpc>
                <a:spcPct val="80000"/>
              </a:lnSpc>
              <a:buClr>
                <a:schemeClr val="tx1"/>
              </a:buClr>
              <a:buFont typeface="Wingdings" pitchFamily="2" charset="2"/>
              <a:buNone/>
            </a:pPr>
            <a:endParaRPr lang="en-US" altLang="zh-CN" sz="2000" b="1" dirty="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142</a:t>
            </a:fld>
            <a:endParaRPr lang="en-US" altLang="zh-TW" dirty="0"/>
          </a:p>
        </p:txBody>
      </p:sp>
    </p:spTree>
    <p:extLst>
      <p:ext uri="{BB962C8B-B14F-4D97-AF65-F5344CB8AC3E}">
        <p14:creationId xmlns:p14="http://schemas.microsoft.com/office/powerpoint/2010/main" val="357665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684213" y="1484313"/>
            <a:ext cx="80010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sz="2400" b="1" dirty="0">
                <a:latin typeface="Times New Roman" pitchFamily="18" charset="0"/>
              </a:rPr>
              <a:t>        </a:t>
            </a:r>
            <a:r>
              <a:rPr kumimoji="1" lang="zh-CN" altLang="en-US" sz="2400" b="1" dirty="0">
                <a:latin typeface="Times New Roman" pitchFamily="18" charset="0"/>
              </a:rPr>
              <a:t>分析</a:t>
            </a:r>
            <a:r>
              <a:rPr kumimoji="1" lang="zh-CN" altLang="en-US" sz="2400" b="1" dirty="0" smtClean="0">
                <a:latin typeface="Times New Roman" pitchFamily="18" charset="0"/>
              </a:rPr>
              <a:t>算法的</a:t>
            </a:r>
            <a:r>
              <a:rPr kumimoji="1" lang="zh-CN" altLang="en-US" sz="2400" b="1" dirty="0">
                <a:latin typeface="Times New Roman" pitchFamily="18" charset="0"/>
              </a:rPr>
              <a:t>时间性能，迭代处理的循环体内部有</a:t>
            </a:r>
            <a:r>
              <a:rPr kumimoji="1" lang="en-US" altLang="zh-CN" sz="2400" b="1" dirty="0">
                <a:latin typeface="Times New Roman" pitchFamily="18" charset="0"/>
              </a:rPr>
              <a:t>3</a:t>
            </a:r>
            <a:r>
              <a:rPr kumimoji="1" lang="zh-CN" altLang="en-US" sz="2400" b="1" dirty="0">
                <a:latin typeface="Times New Roman" pitchFamily="18" charset="0"/>
              </a:rPr>
              <a:t>个循环语句，每个循环语句都是一个嵌套的</a:t>
            </a:r>
            <a:r>
              <a:rPr kumimoji="1" lang="en-US" altLang="zh-CN" sz="2400" b="1" dirty="0">
                <a:latin typeface="Times New Roman" pitchFamily="18" charset="0"/>
              </a:rPr>
              <a:t>for</a:t>
            </a:r>
            <a:r>
              <a:rPr kumimoji="1" lang="zh-CN" altLang="en-US" sz="2400" b="1" dirty="0">
                <a:latin typeface="Times New Roman" pitchFamily="18" charset="0"/>
              </a:rPr>
              <a:t>循环，且他们的执行次数相同，基本语句是最内层循环体的赋值语句，即填写比赛日程表中的元素。基本语句的执行次数是：</a:t>
            </a:r>
          </a:p>
          <a:p>
            <a:pPr algn="just">
              <a:spcBef>
                <a:spcPct val="50000"/>
              </a:spcBef>
            </a:pPr>
            <a:endParaRPr kumimoji="1" lang="zh-CN" altLang="en-US" sz="2400" b="1" dirty="0">
              <a:latin typeface="Times New Roman" pitchFamily="18" charset="0"/>
            </a:endParaRPr>
          </a:p>
          <a:p>
            <a:pPr algn="just">
              <a:spcBef>
                <a:spcPct val="50000"/>
              </a:spcBef>
            </a:pPr>
            <a:endParaRPr kumimoji="1" lang="zh-CN" altLang="en-US" sz="2400" b="1" dirty="0">
              <a:latin typeface="Times New Roman" pitchFamily="18" charset="0"/>
            </a:endParaRPr>
          </a:p>
          <a:p>
            <a:pPr algn="just">
              <a:spcBef>
                <a:spcPct val="50000"/>
              </a:spcBef>
            </a:pPr>
            <a:r>
              <a:rPr kumimoji="1" lang="zh-CN" altLang="en-US" sz="2400" b="1" dirty="0">
                <a:latin typeface="Times New Roman" pitchFamily="18" charset="0"/>
              </a:rPr>
              <a:t>所以，</a:t>
            </a:r>
            <a:r>
              <a:rPr kumimoji="1" lang="zh-CN" altLang="en-US" sz="2400" b="1" dirty="0" smtClean="0">
                <a:latin typeface="Times New Roman" pitchFamily="18" charset="0"/>
              </a:rPr>
              <a:t>算法的</a:t>
            </a:r>
            <a:r>
              <a:rPr kumimoji="1" lang="zh-CN" altLang="en-US" sz="2400" b="1" dirty="0">
                <a:latin typeface="Times New Roman" pitchFamily="18" charset="0"/>
              </a:rPr>
              <a:t>其时间复杂性为</a:t>
            </a:r>
            <a:r>
              <a:rPr kumimoji="1" lang="en-US" altLang="zh-CN" sz="2400" b="1" i="1" dirty="0">
                <a:solidFill>
                  <a:schemeClr val="tx2"/>
                </a:solidFill>
                <a:latin typeface="Times New Roman" pitchFamily="18" charset="0"/>
              </a:rPr>
              <a:t>O</a:t>
            </a:r>
            <a:r>
              <a:rPr kumimoji="1" lang="en-US" altLang="zh-CN" sz="2400" b="1" dirty="0">
                <a:solidFill>
                  <a:schemeClr val="tx2"/>
                </a:solidFill>
                <a:latin typeface="Times New Roman" pitchFamily="18" charset="0"/>
              </a:rPr>
              <a:t>(4</a:t>
            </a:r>
            <a:r>
              <a:rPr kumimoji="1" lang="en-US" altLang="zh-CN" sz="2400" b="1" i="1" baseline="30000" dirty="0">
                <a:solidFill>
                  <a:schemeClr val="tx2"/>
                </a:solidFill>
                <a:latin typeface="Times New Roman" pitchFamily="18" charset="0"/>
              </a:rPr>
              <a:t>k</a:t>
            </a:r>
            <a:r>
              <a:rPr kumimoji="1" lang="en-US" altLang="zh-CN" sz="2400" b="1" dirty="0">
                <a:solidFill>
                  <a:schemeClr val="tx2"/>
                </a:solidFill>
                <a:latin typeface="Times New Roman" pitchFamily="18" charset="0"/>
              </a:rPr>
              <a:t>)</a:t>
            </a:r>
            <a:r>
              <a:rPr kumimoji="1" lang="zh-CN" altLang="en-US" sz="2400" b="1" dirty="0">
                <a:latin typeface="Times New Roman" pitchFamily="18" charset="0"/>
              </a:rPr>
              <a:t>。</a:t>
            </a:r>
          </a:p>
        </p:txBody>
      </p:sp>
      <p:sp>
        <p:nvSpPr>
          <p:cNvPr id="75780" name="Rectangle 4"/>
          <p:cNvSpPr>
            <a:spLocks noChangeArrowheads="1"/>
          </p:cNvSpPr>
          <p:nvPr/>
        </p:nvSpPr>
        <p:spPr bwMode="auto">
          <a:xfrm>
            <a:off x="3481388"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75779" name="Object 3"/>
          <p:cNvGraphicFramePr>
            <a:graphicFrameLocks noChangeAspect="1"/>
          </p:cNvGraphicFramePr>
          <p:nvPr/>
        </p:nvGraphicFramePr>
        <p:xfrm>
          <a:off x="1908175" y="3213100"/>
          <a:ext cx="4319588" cy="981075"/>
        </p:xfrm>
        <a:graphic>
          <a:graphicData uri="http://schemas.openxmlformats.org/presentationml/2006/ole">
            <mc:AlternateContent xmlns:mc="http://schemas.openxmlformats.org/markup-compatibility/2006">
              <mc:Choice xmlns:v="urn:schemas-microsoft-com:vml" Requires="v">
                <p:oleObj spid="_x0000_s452664" r:id="rId3" imgW="2184400" imgH="469900" progId="Equation.3">
                  <p:embed/>
                </p:oleObj>
              </mc:Choice>
              <mc:Fallback>
                <p:oleObj r:id="rId3" imgW="21844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213100"/>
                        <a:ext cx="4319588"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5781" name="Picture 5" descr="BACK20">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6172200"/>
            <a:ext cx="685800" cy="54768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143</a:t>
            </a:fld>
            <a:endParaRPr lang="en-US" altLang="zh-TW" dirty="0"/>
          </a:p>
        </p:txBody>
      </p:sp>
    </p:spTree>
    <p:extLst>
      <p:ext uri="{BB962C8B-B14F-4D97-AF65-F5344CB8AC3E}">
        <p14:creationId xmlns:p14="http://schemas.microsoft.com/office/powerpoint/2010/main" val="1969537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285728"/>
            <a:ext cx="8262910" cy="769938"/>
          </a:xfrm>
        </p:spPr>
        <p:txBody>
          <a:bodyPr/>
          <a:lstStyle/>
          <a:p>
            <a:r>
              <a:rPr lang="en-US" altLang="zh-TW" dirty="0" smtClean="0"/>
              <a:t>4.11 The </a:t>
            </a:r>
            <a:r>
              <a:rPr lang="en-US" altLang="zh-TW" dirty="0" err="1"/>
              <a:t>Voronoi</a:t>
            </a:r>
            <a:r>
              <a:rPr lang="en-US" altLang="zh-TW" dirty="0"/>
              <a:t> diagram problem</a:t>
            </a:r>
          </a:p>
        </p:txBody>
      </p:sp>
      <p:sp>
        <p:nvSpPr>
          <p:cNvPr id="33795" name="Rectangle 3"/>
          <p:cNvSpPr>
            <a:spLocks noGrp="1" noChangeArrowheads="1"/>
          </p:cNvSpPr>
          <p:nvPr>
            <p:ph type="body" sz="half" idx="1"/>
          </p:nvPr>
        </p:nvSpPr>
        <p:spPr>
          <a:xfrm>
            <a:off x="395536" y="1116769"/>
            <a:ext cx="8352927" cy="4447396"/>
          </a:xfrm>
        </p:spPr>
        <p:txBody>
          <a:bodyPr/>
          <a:lstStyle/>
          <a:p>
            <a:pPr>
              <a:lnSpc>
                <a:spcPts val="3200"/>
              </a:lnSpc>
            </a:pPr>
            <a:r>
              <a:rPr lang="zh-CN" altLang="en-US" sz="2000" dirty="0">
                <a:latin typeface="微软雅黑" panose="020B0503020204020204" pitchFamily="34" charset="-122"/>
                <a:ea typeface="微软雅黑" panose="020B0503020204020204" pitchFamily="34" charset="-122"/>
              </a:rPr>
              <a:t>给定平面中</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个点，对于每个点</a:t>
            </a:r>
            <a:r>
              <a:rPr lang="en-US" altLang="zh-CN" sz="2000" dirty="0">
                <a:latin typeface="微软雅黑" panose="020B0503020204020204" pitchFamily="34" charset="-122"/>
                <a:ea typeface="微软雅黑" panose="020B0503020204020204" pitchFamily="34" charset="-122"/>
              </a:rPr>
              <a:t>Pi</a:t>
            </a:r>
            <a:r>
              <a:rPr lang="zh-CN" altLang="en-US" sz="2000" dirty="0">
                <a:latin typeface="微软雅黑" panose="020B0503020204020204" pitchFamily="34" charset="-122"/>
                <a:ea typeface="微软雅黑" panose="020B0503020204020204" pitchFamily="34" charset="-122"/>
              </a:rPr>
              <a:t>，平面中距离</a:t>
            </a:r>
            <a:r>
              <a:rPr lang="en-US" altLang="zh-CN" sz="2000" dirty="0">
                <a:latin typeface="微软雅黑" panose="020B0503020204020204" pitchFamily="34" charset="-122"/>
                <a:ea typeface="微软雅黑" panose="020B0503020204020204" pitchFamily="34" charset="-122"/>
              </a:rPr>
              <a:t>Pi</a:t>
            </a:r>
            <a:r>
              <a:rPr lang="zh-CN" altLang="en-US" sz="2000" dirty="0">
                <a:latin typeface="微软雅黑" panose="020B0503020204020204" pitchFamily="34" charset="-122"/>
                <a:ea typeface="微软雅黑" panose="020B0503020204020204" pitchFamily="34" charset="-122"/>
              </a:rPr>
              <a:t>点比距离其它点更近的点的区域是什么</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即</a:t>
            </a:r>
            <a:r>
              <a:rPr lang="zh-CN" altLang="en-US" sz="2000" dirty="0">
                <a:solidFill>
                  <a:srgbClr val="0070C0"/>
                </a:solidFill>
                <a:latin typeface="微软雅黑" panose="020B0503020204020204" pitchFamily="34" charset="-122"/>
                <a:ea typeface="微软雅黑" panose="020B0503020204020204" pitchFamily="34" charset="-122"/>
              </a:rPr>
              <a:t>区域内的任意一点</a:t>
            </a:r>
            <a:r>
              <a:rPr lang="en-US" altLang="zh-CN" sz="2000" dirty="0">
                <a:solidFill>
                  <a:srgbClr val="0070C0"/>
                </a:solidFill>
                <a:latin typeface="微软雅黑" panose="020B0503020204020204" pitchFamily="34" charset="-122"/>
                <a:ea typeface="微软雅黑" panose="020B0503020204020204" pitchFamily="34" charset="-122"/>
              </a:rPr>
              <a:t>(</a:t>
            </a:r>
            <a:r>
              <a:rPr lang="en-US" altLang="zh-CN" sz="2000" dirty="0" err="1">
                <a:solidFill>
                  <a:srgbClr val="0070C0"/>
                </a:solidFill>
                <a:latin typeface="微软雅黑" panose="020B0503020204020204" pitchFamily="34" charset="-122"/>
                <a:ea typeface="微软雅黑" panose="020B0503020204020204" pitchFamily="34" charset="-122"/>
              </a:rPr>
              <a:t>x,y</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，距</a:t>
            </a:r>
            <a:r>
              <a:rPr lang="en-US" altLang="zh-CN" sz="2000" dirty="0">
                <a:solidFill>
                  <a:srgbClr val="0070C0"/>
                </a:solidFill>
                <a:latin typeface="微软雅黑" panose="020B0503020204020204" pitchFamily="34" charset="-122"/>
                <a:ea typeface="微软雅黑" panose="020B0503020204020204" pitchFamily="34" charset="-122"/>
              </a:rPr>
              <a:t>Pi</a:t>
            </a:r>
            <a:r>
              <a:rPr lang="zh-CN" altLang="en-US" sz="2000" dirty="0">
                <a:solidFill>
                  <a:srgbClr val="0070C0"/>
                </a:solidFill>
                <a:latin typeface="微软雅黑" panose="020B0503020204020204" pitchFamily="34" charset="-122"/>
                <a:ea typeface="微软雅黑" panose="020B0503020204020204" pitchFamily="34" charset="-122"/>
              </a:rPr>
              <a:t>比距离平面中的其它点都近</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ts val="3200"/>
              </a:lnSpc>
            </a:pPr>
            <a:r>
              <a:rPr lang="zh-CN" altLang="en-US" sz="1500" dirty="0" smtClean="0">
                <a:latin typeface="微软雅黑" panose="020B0503020204020204" pitchFamily="34" charset="-122"/>
                <a:ea typeface="微软雅黑" panose="020B0503020204020204" pitchFamily="34" charset="-122"/>
              </a:rPr>
              <a:t>首先</a:t>
            </a:r>
            <a:r>
              <a:rPr lang="zh-CN" altLang="en-US" sz="1500" dirty="0">
                <a:latin typeface="微软雅黑" panose="020B0503020204020204" pitchFamily="34" charset="-122"/>
                <a:ea typeface="微软雅黑" panose="020B0503020204020204" pitchFamily="34" charset="-122"/>
              </a:rPr>
              <a:t>从最简单的情况入手，对于平面中两个点</a:t>
            </a:r>
            <a:r>
              <a:rPr lang="en-US" altLang="zh-CN" sz="1500" dirty="0">
                <a:latin typeface="微软雅黑" panose="020B0503020204020204" pitchFamily="34" charset="-122"/>
                <a:ea typeface="微软雅黑" panose="020B0503020204020204" pitchFamily="34" charset="-122"/>
              </a:rPr>
              <a:t>A</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B</a:t>
            </a:r>
            <a:r>
              <a:rPr lang="zh-CN" altLang="en-US" sz="1500" dirty="0">
                <a:latin typeface="微软雅黑" panose="020B0503020204020204" pitchFamily="34" charset="-122"/>
                <a:ea typeface="微软雅黑" panose="020B0503020204020204" pitchFamily="34" charset="-122"/>
              </a:rPr>
              <a:t>，距离</a:t>
            </a:r>
            <a:r>
              <a:rPr lang="en-US" altLang="zh-CN" sz="1500" dirty="0">
                <a:latin typeface="微软雅黑" panose="020B0503020204020204" pitchFamily="34" charset="-122"/>
                <a:ea typeface="微软雅黑" panose="020B0503020204020204" pitchFamily="34" charset="-122"/>
              </a:rPr>
              <a:t>A</a:t>
            </a:r>
            <a:r>
              <a:rPr lang="zh-CN" altLang="en-US" sz="1500" dirty="0">
                <a:latin typeface="微软雅黑" panose="020B0503020204020204" pitchFamily="34" charset="-122"/>
                <a:ea typeface="微软雅黑" panose="020B0503020204020204" pitchFamily="34" charset="-122"/>
              </a:rPr>
              <a:t>点比距离</a:t>
            </a:r>
            <a:r>
              <a:rPr lang="en-US" altLang="zh-CN" sz="1500" dirty="0">
                <a:latin typeface="微软雅黑" panose="020B0503020204020204" pitchFamily="34" charset="-122"/>
                <a:ea typeface="微软雅黑" panose="020B0503020204020204" pitchFamily="34" charset="-122"/>
              </a:rPr>
              <a:t>B</a:t>
            </a:r>
            <a:r>
              <a:rPr lang="zh-CN" altLang="en-US" sz="1500" dirty="0">
                <a:latin typeface="微软雅黑" panose="020B0503020204020204" pitchFamily="34" charset="-122"/>
                <a:ea typeface="微软雅黑" panose="020B0503020204020204" pitchFamily="34" charset="-122"/>
              </a:rPr>
              <a:t>点近的点的区域是由</a:t>
            </a:r>
            <a:r>
              <a:rPr lang="en-US" altLang="zh-CN" sz="1500" dirty="0">
                <a:latin typeface="微软雅黑" panose="020B0503020204020204" pitchFamily="34" charset="-122"/>
                <a:ea typeface="微软雅黑" panose="020B0503020204020204" pitchFamily="34" charset="-122"/>
              </a:rPr>
              <a:t>A</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B</a:t>
            </a:r>
            <a:r>
              <a:rPr lang="zh-CN" altLang="en-US" sz="1500" dirty="0">
                <a:latin typeface="微软雅黑" panose="020B0503020204020204" pitchFamily="34" charset="-122"/>
                <a:ea typeface="微软雅黑" panose="020B0503020204020204" pitchFamily="34" charset="-122"/>
              </a:rPr>
              <a:t>的垂直平分线确定的</a:t>
            </a:r>
            <a:r>
              <a:rPr lang="zh-CN" altLang="en-US" sz="1500" dirty="0">
                <a:solidFill>
                  <a:srgbClr val="FF0000"/>
                </a:solidFill>
                <a:latin typeface="微软雅黑" panose="020B0503020204020204" pitchFamily="34" charset="-122"/>
                <a:ea typeface="微软雅黑" panose="020B0503020204020204" pitchFamily="34" charset="-122"/>
              </a:rPr>
              <a:t>包含</a:t>
            </a:r>
            <a:r>
              <a:rPr lang="en-US" altLang="zh-CN" sz="1500" dirty="0">
                <a:solidFill>
                  <a:srgbClr val="FF0000"/>
                </a:solidFill>
                <a:latin typeface="微软雅黑" panose="020B0503020204020204" pitchFamily="34" charset="-122"/>
                <a:ea typeface="微软雅黑" panose="020B0503020204020204" pitchFamily="34" charset="-122"/>
              </a:rPr>
              <a:t>A</a:t>
            </a:r>
            <a:r>
              <a:rPr lang="zh-CN" altLang="en-US" sz="1500" dirty="0">
                <a:solidFill>
                  <a:srgbClr val="FF0000"/>
                </a:solidFill>
                <a:latin typeface="微软雅黑" panose="020B0503020204020204" pitchFamily="34" charset="-122"/>
                <a:ea typeface="微软雅黑" panose="020B0503020204020204" pitchFamily="34" charset="-122"/>
              </a:rPr>
              <a:t>的那半个平面</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lvl="1">
              <a:lnSpc>
                <a:spcPts val="3200"/>
              </a:lnSpc>
            </a:pPr>
            <a:r>
              <a:rPr lang="zh-CN" altLang="en-US" sz="1500" dirty="0" smtClean="0">
                <a:latin typeface="微软雅黑" panose="020B0503020204020204" pitchFamily="34" charset="-122"/>
                <a:ea typeface="微软雅黑" panose="020B0503020204020204" pitchFamily="34" charset="-122"/>
              </a:rPr>
              <a:t>如果</a:t>
            </a:r>
            <a:r>
              <a:rPr lang="zh-CN" altLang="en-US" sz="1500" dirty="0">
                <a:latin typeface="微软雅黑" panose="020B0503020204020204" pitchFamily="34" charset="-122"/>
                <a:ea typeface="微软雅黑" panose="020B0503020204020204" pitchFamily="34" charset="-122"/>
              </a:rPr>
              <a:t>点集由</a:t>
            </a:r>
            <a:r>
              <a:rPr lang="en-US" altLang="zh-CN" sz="1500" dirty="0">
                <a:latin typeface="微软雅黑" panose="020B0503020204020204" pitchFamily="34" charset="-122"/>
                <a:ea typeface="微软雅黑" panose="020B0503020204020204" pitchFamily="34" charset="-122"/>
              </a:rPr>
              <a:t>N</a:t>
            </a:r>
            <a:r>
              <a:rPr lang="zh-CN" altLang="en-US" sz="1500" dirty="0">
                <a:latin typeface="微软雅黑" panose="020B0503020204020204" pitchFamily="34" charset="-122"/>
                <a:ea typeface="微软雅黑" panose="020B0503020204020204" pitchFamily="34" charset="-122"/>
              </a:rPr>
              <a:t>个点组成，</a:t>
            </a:r>
            <a:r>
              <a:rPr lang="zh-CN" altLang="en-US" sz="1500" dirty="0">
                <a:solidFill>
                  <a:srgbClr val="FF0000"/>
                </a:solidFill>
                <a:latin typeface="微软雅黑" panose="020B0503020204020204" pitchFamily="34" charset="-122"/>
                <a:ea typeface="微软雅黑" panose="020B0503020204020204" pitchFamily="34" charset="-122"/>
              </a:rPr>
              <a:t>距离</a:t>
            </a:r>
            <a:r>
              <a:rPr lang="en-US" altLang="zh-CN" sz="1500" dirty="0">
                <a:solidFill>
                  <a:srgbClr val="FF0000"/>
                </a:solidFill>
                <a:latin typeface="微软雅黑" panose="020B0503020204020204" pitchFamily="34" charset="-122"/>
                <a:ea typeface="微软雅黑" panose="020B0503020204020204" pitchFamily="34" charset="-122"/>
              </a:rPr>
              <a:t>Pi</a:t>
            </a:r>
            <a:r>
              <a:rPr lang="zh-CN" altLang="en-US" sz="1500" dirty="0">
                <a:solidFill>
                  <a:srgbClr val="FF0000"/>
                </a:solidFill>
                <a:latin typeface="微软雅黑" panose="020B0503020204020204" pitchFamily="34" charset="-122"/>
                <a:ea typeface="微软雅黑" panose="020B0503020204020204" pitchFamily="34" charset="-122"/>
              </a:rPr>
              <a:t>比距离其它点更近的点的区域是包含</a:t>
            </a:r>
            <a:r>
              <a:rPr lang="en-US" altLang="zh-CN" sz="1500" dirty="0">
                <a:solidFill>
                  <a:srgbClr val="FF0000"/>
                </a:solidFill>
                <a:latin typeface="微软雅黑" panose="020B0503020204020204" pitchFamily="34" charset="-122"/>
                <a:ea typeface="微软雅黑" panose="020B0503020204020204" pitchFamily="34" charset="-122"/>
              </a:rPr>
              <a:t>Pi</a:t>
            </a:r>
            <a:r>
              <a:rPr lang="zh-CN" altLang="en-US" sz="1500" dirty="0">
                <a:solidFill>
                  <a:srgbClr val="FF0000"/>
                </a:solidFill>
                <a:latin typeface="微软雅黑" panose="020B0503020204020204" pitchFamily="34" charset="-122"/>
                <a:ea typeface="微软雅黑" panose="020B0503020204020204" pitchFamily="34" charset="-122"/>
              </a:rPr>
              <a:t>的那</a:t>
            </a:r>
            <a:r>
              <a:rPr lang="en-US" altLang="zh-CN" sz="1500" dirty="0">
                <a:solidFill>
                  <a:srgbClr val="FF0000"/>
                </a:solidFill>
                <a:latin typeface="微软雅黑" panose="020B0503020204020204" pitchFamily="34" charset="-122"/>
                <a:ea typeface="微软雅黑" panose="020B0503020204020204" pitchFamily="34" charset="-122"/>
              </a:rPr>
              <a:t>N-1</a:t>
            </a:r>
            <a:r>
              <a:rPr lang="zh-CN" altLang="en-US" sz="1500" dirty="0">
                <a:solidFill>
                  <a:srgbClr val="FF0000"/>
                </a:solidFill>
                <a:latin typeface="微软雅黑" panose="020B0503020204020204" pitchFamily="34" charset="-122"/>
                <a:ea typeface="微软雅黑" panose="020B0503020204020204" pitchFamily="34" charset="-122"/>
              </a:rPr>
              <a:t>个半平面的交集</a:t>
            </a:r>
            <a:r>
              <a:rPr lang="zh-CN" altLang="en-US" sz="1500" dirty="0">
                <a:latin typeface="微软雅黑" panose="020B0503020204020204" pitchFamily="34" charset="-122"/>
                <a:ea typeface="微软雅黑" panose="020B0503020204020204" pitchFamily="34" charset="-122"/>
              </a:rPr>
              <a:t>。这</a:t>
            </a:r>
            <a:r>
              <a:rPr lang="en-US" altLang="zh-CN" sz="1500" dirty="0">
                <a:latin typeface="微软雅黑" panose="020B0503020204020204" pitchFamily="34" charset="-122"/>
                <a:ea typeface="微软雅黑" panose="020B0503020204020204" pitchFamily="34" charset="-122"/>
              </a:rPr>
              <a:t>N-1</a:t>
            </a:r>
            <a:r>
              <a:rPr lang="zh-CN" altLang="en-US" sz="1500" dirty="0">
                <a:latin typeface="微软雅黑" panose="020B0503020204020204" pitchFamily="34" charset="-122"/>
                <a:ea typeface="微软雅黑" panose="020B0503020204020204" pitchFamily="34" charset="-122"/>
              </a:rPr>
              <a:t>个半平面是由</a:t>
            </a:r>
            <a:r>
              <a:rPr lang="en-US" altLang="zh-CN" sz="1500" dirty="0">
                <a:latin typeface="微软雅黑" panose="020B0503020204020204" pitchFamily="34" charset="-122"/>
                <a:ea typeface="微软雅黑" panose="020B0503020204020204" pitchFamily="34" charset="-122"/>
              </a:rPr>
              <a:t>Pi</a:t>
            </a:r>
            <a:r>
              <a:rPr lang="zh-CN" altLang="en-US" sz="1500" dirty="0">
                <a:latin typeface="微软雅黑" panose="020B0503020204020204" pitchFamily="34" charset="-122"/>
                <a:ea typeface="微软雅黑" panose="020B0503020204020204" pitchFamily="34" charset="-122"/>
              </a:rPr>
              <a:t>点与其它点的垂直平分线确定的</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a:lnSpc>
                <a:spcPts val="3200"/>
              </a:lnSpc>
            </a:pPr>
            <a:r>
              <a:rPr lang="zh-CN" altLang="en-US" sz="2000" kern="1200" dirty="0">
                <a:latin typeface="Arial" charset="0"/>
                <a:ea typeface="宋体" pitchFamily="2" charset="-122"/>
              </a:rPr>
              <a:t>又叫</a:t>
            </a:r>
            <a:r>
              <a:rPr lang="zh-CN" altLang="en-US" sz="2000" u="sng" kern="1200" dirty="0">
                <a:latin typeface="Arial" charset="0"/>
                <a:ea typeface="宋体" pitchFamily="2" charset="-122"/>
                <a:hlinkClick r:id="rId3"/>
              </a:rPr>
              <a:t>泰森多边形</a:t>
            </a:r>
            <a:r>
              <a:rPr lang="zh-CN" altLang="en-US" sz="2000" kern="1200" dirty="0">
                <a:latin typeface="Arial" charset="0"/>
                <a:ea typeface="宋体" pitchFamily="2" charset="-122"/>
              </a:rPr>
              <a:t>或</a:t>
            </a:r>
            <a:r>
              <a:rPr lang="en-US" altLang="zh-CN" sz="2000" u="sng" kern="1200" dirty="0" err="1">
                <a:latin typeface="Arial" charset="0"/>
                <a:ea typeface="宋体" pitchFamily="2" charset="-122"/>
                <a:hlinkClick r:id="rId4"/>
              </a:rPr>
              <a:t>Dirichlet</a:t>
            </a:r>
            <a:r>
              <a:rPr lang="zh-CN" altLang="en-US" sz="2000" kern="1200" dirty="0" smtClean="0">
                <a:latin typeface="Arial" charset="0"/>
                <a:ea typeface="宋体" pitchFamily="2" charset="-122"/>
              </a:rPr>
              <a:t>图。</a:t>
            </a:r>
            <a:r>
              <a:rPr lang="en-US" altLang="zh-CN" sz="2000" kern="1200" dirty="0" err="1" smtClean="0">
                <a:latin typeface="Arial" charset="0"/>
                <a:ea typeface="宋体" pitchFamily="2" charset="-122"/>
              </a:rPr>
              <a:t>Voronoi</a:t>
            </a:r>
            <a:r>
              <a:rPr lang="zh-CN" altLang="en-US" sz="2000" kern="1200" dirty="0" smtClean="0">
                <a:latin typeface="Arial" charset="0"/>
                <a:ea typeface="宋体" pitchFamily="2" charset="-122"/>
              </a:rPr>
              <a:t>图是</a:t>
            </a:r>
            <a:r>
              <a:rPr lang="en-US" altLang="zh-CN" sz="2000" kern="1200" dirty="0">
                <a:latin typeface="Arial" charset="0"/>
                <a:ea typeface="宋体" pitchFamily="2" charset="-122"/>
              </a:rPr>
              <a:t>Delaunay</a:t>
            </a:r>
            <a:r>
              <a:rPr lang="zh-CN" altLang="en-US" sz="2000" kern="1200" dirty="0">
                <a:latin typeface="Arial" charset="0"/>
                <a:ea typeface="宋体" pitchFamily="2" charset="-122"/>
              </a:rPr>
              <a:t>图的</a:t>
            </a:r>
            <a:r>
              <a:rPr lang="zh-CN" altLang="en-US" sz="2000" kern="1200" dirty="0" smtClean="0">
                <a:latin typeface="Arial" charset="0"/>
                <a:ea typeface="宋体" pitchFamily="2" charset="-122"/>
              </a:rPr>
              <a:t>偶图</a:t>
            </a:r>
            <a:endParaRPr lang="en-US" altLang="zh-CN" sz="2000" kern="1200" dirty="0" smtClean="0">
              <a:latin typeface="Arial" charset="0"/>
              <a:ea typeface="宋体" pitchFamily="2" charset="-122"/>
            </a:endParaRPr>
          </a:p>
          <a:p>
            <a:pPr lvl="1">
              <a:lnSpc>
                <a:spcPts val="3200"/>
              </a:lnSpc>
            </a:pPr>
            <a:r>
              <a:rPr lang="zh-CN" altLang="en-US" sz="1800" kern="1200" dirty="0">
                <a:latin typeface="Arial" charset="0"/>
                <a:ea typeface="宋体" pitchFamily="2" charset="-122"/>
              </a:rPr>
              <a:t>任何一个</a:t>
            </a:r>
            <a:r>
              <a:rPr lang="en-US" altLang="zh-CN" sz="1800" kern="1200" dirty="0">
                <a:latin typeface="Arial" charset="0"/>
                <a:ea typeface="宋体" pitchFamily="2" charset="-122"/>
              </a:rPr>
              <a:t>Delaunay</a:t>
            </a:r>
            <a:r>
              <a:rPr lang="zh-CN" altLang="en-US" sz="1800" kern="1200" dirty="0">
                <a:latin typeface="Arial" charset="0"/>
                <a:ea typeface="宋体" pitchFamily="2" charset="-122"/>
              </a:rPr>
              <a:t>三角形的外接圆的内部不能包含其他任何</a:t>
            </a:r>
            <a:r>
              <a:rPr lang="zh-CN" altLang="en-US" sz="1800" kern="1200" dirty="0" smtClean="0">
                <a:latin typeface="Arial" charset="0"/>
                <a:ea typeface="宋体" pitchFamily="2" charset="-122"/>
              </a:rPr>
              <a:t>点（</a:t>
            </a:r>
            <a:r>
              <a:rPr lang="zh-CN" altLang="en-US" sz="1800" kern="1200" dirty="0" smtClean="0">
                <a:solidFill>
                  <a:srgbClr val="FF0000"/>
                </a:solidFill>
                <a:latin typeface="Arial" charset="0"/>
                <a:ea typeface="宋体" pitchFamily="2" charset="-122"/>
              </a:rPr>
              <a:t>空圆特性</a:t>
            </a:r>
            <a:r>
              <a:rPr lang="zh-CN" altLang="en-US" sz="1800" kern="1200" dirty="0" smtClean="0">
                <a:latin typeface="Arial" charset="0"/>
                <a:ea typeface="宋体" pitchFamily="2" charset="-122"/>
              </a:rPr>
              <a:t>）</a:t>
            </a:r>
            <a:r>
              <a:rPr lang="en-US" altLang="zh-CN" sz="1800" kern="1200" dirty="0" smtClean="0">
                <a:latin typeface="Arial" charset="0"/>
                <a:ea typeface="宋体" pitchFamily="2" charset="-122"/>
              </a:rPr>
              <a:t>[</a:t>
            </a:r>
            <a:r>
              <a:rPr lang="en-US" altLang="zh-CN" sz="1800" kern="1200" dirty="0">
                <a:latin typeface="Arial" charset="0"/>
                <a:ea typeface="宋体" pitchFamily="2" charset="-122"/>
              </a:rPr>
              <a:t>Delaunay 1934]</a:t>
            </a:r>
            <a:r>
              <a:rPr lang="zh-CN" altLang="en-US" sz="1800" kern="1200" dirty="0" smtClean="0">
                <a:latin typeface="Arial" charset="0"/>
                <a:ea typeface="宋体" pitchFamily="2" charset="-122"/>
              </a:rPr>
              <a:t>。</a:t>
            </a:r>
            <a:endParaRPr lang="en-US" altLang="zh-CN" sz="1800" kern="1200" dirty="0" smtClean="0">
              <a:latin typeface="Arial" charset="0"/>
              <a:ea typeface="宋体" pitchFamily="2" charset="-122"/>
            </a:endParaRPr>
          </a:p>
          <a:p>
            <a:pPr lvl="1">
              <a:lnSpc>
                <a:spcPts val="3200"/>
              </a:lnSpc>
            </a:pPr>
            <a:r>
              <a:rPr lang="en-US" altLang="zh-CN" sz="1800" kern="1200" dirty="0" smtClean="0">
                <a:latin typeface="Arial" charset="0"/>
                <a:ea typeface="宋体" pitchFamily="2" charset="-122"/>
              </a:rPr>
              <a:t>Lawson[1972</a:t>
            </a:r>
            <a:r>
              <a:rPr lang="en-US" altLang="zh-CN" sz="1800" kern="1200" dirty="0">
                <a:latin typeface="Arial" charset="0"/>
                <a:ea typeface="宋体" pitchFamily="2" charset="-122"/>
              </a:rPr>
              <a:t>]</a:t>
            </a:r>
            <a:r>
              <a:rPr lang="zh-CN" altLang="en-US" sz="1800" kern="1200" dirty="0">
                <a:latin typeface="Arial" charset="0"/>
                <a:ea typeface="宋体" pitchFamily="2" charset="-122"/>
              </a:rPr>
              <a:t>提出了</a:t>
            </a:r>
            <a:r>
              <a:rPr lang="zh-CN" altLang="en-US" sz="1800" kern="1200" dirty="0">
                <a:solidFill>
                  <a:srgbClr val="FF0000"/>
                </a:solidFill>
                <a:latin typeface="Arial" charset="0"/>
                <a:ea typeface="宋体" pitchFamily="2" charset="-122"/>
              </a:rPr>
              <a:t>最大化最小角</a:t>
            </a:r>
            <a:r>
              <a:rPr lang="zh-CN" altLang="en-US" sz="1800" kern="1200" dirty="0">
                <a:latin typeface="Arial" charset="0"/>
                <a:ea typeface="宋体" pitchFamily="2" charset="-122"/>
              </a:rPr>
              <a:t>原则</a:t>
            </a:r>
            <a:endParaRPr lang="en-US" altLang="zh-TW" sz="1800" dirty="0">
              <a:latin typeface="微软雅黑" panose="020B0503020204020204" pitchFamily="34" charset="-122"/>
              <a:ea typeface="微软雅黑" panose="020B0503020204020204" pitchFamily="34" charset="-122"/>
            </a:endParaRPr>
          </a:p>
        </p:txBody>
      </p:sp>
      <p:sp>
        <p:nvSpPr>
          <p:cNvPr id="33797" name="Rectangle 5"/>
          <p:cNvSpPr>
            <a:spLocks noChangeArrowheads="1"/>
          </p:cNvSpPr>
          <p:nvPr/>
        </p:nvSpPr>
        <p:spPr bwMode="auto">
          <a:xfrm>
            <a:off x="2457450" y="1847850"/>
            <a:ext cx="9144000" cy="0"/>
          </a:xfrm>
          <a:prstGeom prst="rect">
            <a:avLst/>
          </a:prstGeom>
          <a:noFill/>
          <a:ln w="9525">
            <a:noFill/>
            <a:miter lim="800000"/>
            <a:headEnd/>
            <a:tailE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144</a:t>
            </a:fld>
            <a:endParaRPr lang="en-US" altLang="zh-TW" dirty="0"/>
          </a:p>
        </p:txBody>
      </p:sp>
    </p:spTree>
    <p:extLst>
      <p:ext uri="{BB962C8B-B14F-4D97-AF65-F5344CB8AC3E}">
        <p14:creationId xmlns:p14="http://schemas.microsoft.com/office/powerpoint/2010/main" val="1931061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 calcmode="lin" valueType="num">
                                      <p:cBhvr additive="base">
                                        <p:cTn id="7"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 calcmode="lin" valueType="num">
                                      <p:cBhvr additive="base">
                                        <p:cTn id="13"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anim calcmode="lin" valueType="num">
                                      <p:cBhvr additive="base">
                                        <p:cTn id="19"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795">
                                            <p:txEl>
                                              <p:pRg st="4" end="4"/>
                                            </p:txEl>
                                          </p:spTgt>
                                        </p:tgtEl>
                                        <p:attrNameLst>
                                          <p:attrName>style.visibility</p:attrName>
                                        </p:attrNameLst>
                                      </p:cBhvr>
                                      <p:to>
                                        <p:strVal val="visible"/>
                                      </p:to>
                                    </p:set>
                                    <p:anim calcmode="lin" valueType="num">
                                      <p:cBhvr additive="base">
                                        <p:cTn id="25"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anim calcmode="lin" valueType="num">
                                      <p:cBhvr additive="base">
                                        <p:cTn id="31" dur="500" fill="hold"/>
                                        <p:tgtEl>
                                          <p:spTgt spid="337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13524" y="3176223"/>
            <a:ext cx="5608448" cy="336883"/>
          </a:xfrm>
        </p:spPr>
        <p:txBody>
          <a:bodyPr/>
          <a:lstStyle/>
          <a:p>
            <a:r>
              <a:rPr lang="en-US" altLang="zh-TW" dirty="0"/>
              <a:t>The </a:t>
            </a:r>
            <a:r>
              <a:rPr lang="en-US" altLang="zh-TW" dirty="0" err="1"/>
              <a:t>Voronoi</a:t>
            </a:r>
            <a:r>
              <a:rPr lang="en-US" altLang="zh-TW" dirty="0"/>
              <a:t> diagram problem</a:t>
            </a:r>
          </a:p>
        </p:txBody>
      </p:sp>
      <p:sp>
        <p:nvSpPr>
          <p:cNvPr id="33795" name="Rectangle 3"/>
          <p:cNvSpPr>
            <a:spLocks noGrp="1" noChangeArrowheads="1"/>
          </p:cNvSpPr>
          <p:nvPr>
            <p:ph type="body" sz="half" idx="1"/>
          </p:nvPr>
        </p:nvSpPr>
        <p:spPr>
          <a:xfrm>
            <a:off x="642910" y="1285860"/>
            <a:ext cx="7410450" cy="4114800"/>
          </a:xfrm>
        </p:spPr>
        <p:txBody>
          <a:bodyPr/>
          <a:lstStyle/>
          <a:p>
            <a:r>
              <a:rPr lang="en-US" altLang="zh-TW" sz="2400" dirty="0"/>
              <a:t>e.g. The </a:t>
            </a:r>
            <a:r>
              <a:rPr lang="en-US" altLang="zh-TW" sz="2400" u="sng" dirty="0" err="1">
                <a:solidFill>
                  <a:schemeClr val="hlink"/>
                </a:solidFill>
              </a:rPr>
              <a:t>Voronoi</a:t>
            </a:r>
            <a:r>
              <a:rPr lang="en-US" altLang="zh-TW" sz="2400" u="sng" dirty="0">
                <a:solidFill>
                  <a:schemeClr val="hlink"/>
                </a:solidFill>
              </a:rPr>
              <a:t> diagram</a:t>
            </a:r>
            <a:r>
              <a:rPr lang="en-US" altLang="zh-TW" sz="2400" dirty="0"/>
              <a:t> for three points </a:t>
            </a:r>
          </a:p>
        </p:txBody>
      </p:sp>
      <p:sp>
        <p:nvSpPr>
          <p:cNvPr id="33797" name="Rectangle 5"/>
          <p:cNvSpPr>
            <a:spLocks noChangeArrowheads="1"/>
          </p:cNvSpPr>
          <p:nvPr/>
        </p:nvSpPr>
        <p:spPr bwMode="auto">
          <a:xfrm>
            <a:off x="2457450" y="1847850"/>
            <a:ext cx="9144000" cy="0"/>
          </a:xfrm>
          <a:prstGeom prst="rect">
            <a:avLst/>
          </a:prstGeom>
          <a:noFill/>
          <a:ln w="9525">
            <a:noFill/>
            <a:miter lim="800000"/>
            <a:headEnd/>
            <a:tailEnd/>
          </a:ln>
          <a:effectLst/>
        </p:spPr>
        <p:txBody>
          <a:bodyPr>
            <a:spAutoFit/>
          </a:bodyPr>
          <a:lstStyle/>
          <a:p>
            <a:endParaRPr lang="zh-CN" altLang="en-US"/>
          </a:p>
        </p:txBody>
      </p:sp>
      <p:pic>
        <p:nvPicPr>
          <p:cNvPr id="33796" name="Picture 4"/>
          <p:cNvPicPr>
            <a:picLocks noChangeAspect="1" noChangeArrowheads="1"/>
          </p:cNvPicPr>
          <p:nvPr/>
        </p:nvPicPr>
        <p:blipFill>
          <a:blip r:embed="rId4" cstate="print"/>
          <a:srcRect/>
          <a:stretch>
            <a:fillRect/>
          </a:stretch>
        </p:blipFill>
        <p:spPr bwMode="auto">
          <a:xfrm>
            <a:off x="3000364" y="1928802"/>
            <a:ext cx="3810000" cy="3170237"/>
          </a:xfrm>
          <a:prstGeom prst="rect">
            <a:avLst/>
          </a:prstGeom>
          <a:noFill/>
        </p:spPr>
      </p:pic>
      <p:sp>
        <p:nvSpPr>
          <p:cNvPr id="33798" name="Text Box 6"/>
          <p:cNvSpPr txBox="1">
            <a:spLocks noChangeArrowheads="1"/>
          </p:cNvSpPr>
          <p:nvPr/>
        </p:nvSpPr>
        <p:spPr bwMode="auto">
          <a:xfrm>
            <a:off x="1071538" y="5143512"/>
            <a:ext cx="6913562" cy="1187450"/>
          </a:xfrm>
          <a:prstGeom prst="rect">
            <a:avLst/>
          </a:prstGeom>
          <a:noFill/>
          <a:ln w="9525">
            <a:noFill/>
            <a:miter lim="800000"/>
            <a:headEnd/>
            <a:tailEnd/>
          </a:ln>
          <a:effectLst/>
        </p:spPr>
        <p:txBody>
          <a:bodyPr>
            <a:spAutoFit/>
          </a:bodyPr>
          <a:lstStyle/>
          <a:p>
            <a:pPr>
              <a:spcBef>
                <a:spcPct val="50000"/>
              </a:spcBef>
            </a:pPr>
            <a:r>
              <a:rPr lang="en-US" altLang="zh-TW" dirty="0"/>
              <a:t>Each </a:t>
            </a:r>
            <a:r>
              <a:rPr lang="en-US" altLang="zh-TW" dirty="0" err="1"/>
              <a:t>L</a:t>
            </a:r>
            <a:r>
              <a:rPr lang="en-US" altLang="zh-TW" baseline="-30000" dirty="0" err="1"/>
              <a:t>ij</a:t>
            </a:r>
            <a:r>
              <a:rPr lang="en-US" altLang="zh-TW" dirty="0"/>
              <a:t> is the </a:t>
            </a:r>
            <a:r>
              <a:rPr lang="en-US" altLang="zh-TW" u="sng" dirty="0">
                <a:solidFill>
                  <a:schemeClr val="hlink"/>
                </a:solidFill>
              </a:rPr>
              <a:t>perpendicular bisector</a:t>
            </a:r>
            <a:r>
              <a:rPr lang="en-US" altLang="zh-TW" dirty="0"/>
              <a:t> of line segment         .  The intersection of three </a:t>
            </a:r>
            <a:r>
              <a:rPr lang="en-US" altLang="zh-TW" dirty="0" err="1"/>
              <a:t>L</a:t>
            </a:r>
            <a:r>
              <a:rPr lang="en-US" altLang="zh-TW" baseline="-30000" dirty="0" err="1"/>
              <a:t>ij</a:t>
            </a:r>
            <a:r>
              <a:rPr lang="en-US" altLang="zh-TW" dirty="0" err="1">
                <a:latin typeface="Times New Roman"/>
              </a:rPr>
              <a:t>‘</a:t>
            </a:r>
            <a:r>
              <a:rPr lang="en-US" altLang="zh-TW" dirty="0" err="1"/>
              <a:t>s</a:t>
            </a:r>
            <a:r>
              <a:rPr lang="en-US" altLang="zh-TW" dirty="0"/>
              <a:t> is the </a:t>
            </a:r>
            <a:r>
              <a:rPr lang="en-US" altLang="zh-TW" u="sng" dirty="0" err="1">
                <a:solidFill>
                  <a:schemeClr val="hlink"/>
                </a:solidFill>
              </a:rPr>
              <a:t>circumcenter</a:t>
            </a:r>
            <a:r>
              <a:rPr lang="en-US" altLang="zh-TW" dirty="0"/>
              <a:t> (</a:t>
            </a:r>
            <a:r>
              <a:rPr lang="zh-TW" altLang="en-US" dirty="0"/>
              <a:t>外心</a:t>
            </a:r>
            <a:r>
              <a:rPr lang="en-US" altLang="zh-TW" dirty="0"/>
              <a:t>) of triangle P</a:t>
            </a:r>
            <a:r>
              <a:rPr lang="en-US" altLang="zh-TW" baseline="-25000" dirty="0"/>
              <a:t>1</a:t>
            </a:r>
            <a:r>
              <a:rPr lang="en-US" altLang="zh-TW" dirty="0"/>
              <a:t>P</a:t>
            </a:r>
            <a:r>
              <a:rPr lang="en-US" altLang="zh-TW" baseline="-25000" dirty="0"/>
              <a:t>2</a:t>
            </a:r>
            <a:r>
              <a:rPr lang="en-US" altLang="zh-TW" dirty="0"/>
              <a:t>P</a:t>
            </a:r>
            <a:r>
              <a:rPr lang="en-US" altLang="zh-TW" baseline="-25000" dirty="0"/>
              <a:t>3</a:t>
            </a:r>
            <a:r>
              <a:rPr lang="en-US" altLang="zh-TW" dirty="0"/>
              <a:t>.</a:t>
            </a:r>
          </a:p>
        </p:txBody>
      </p:sp>
      <p:graphicFrame>
        <p:nvGraphicFramePr>
          <p:cNvPr id="33800" name="Object 8"/>
          <p:cNvGraphicFramePr>
            <a:graphicFrameLocks noGrp="1" noChangeAspect="1"/>
          </p:cNvGraphicFramePr>
          <p:nvPr>
            <p:ph sz="half" idx="2"/>
          </p:nvPr>
        </p:nvGraphicFramePr>
        <p:xfrm>
          <a:off x="6489718" y="5000636"/>
          <a:ext cx="582612" cy="531813"/>
        </p:xfrm>
        <a:graphic>
          <a:graphicData uri="http://schemas.openxmlformats.org/presentationml/2006/ole">
            <mc:AlternateContent xmlns:mc="http://schemas.openxmlformats.org/markup-compatibility/2006">
              <mc:Choice xmlns:v="urn:schemas-microsoft-com:vml" Requires="v">
                <p:oleObj spid="_x0000_s5191" name="方程式" r:id="rId5" imgW="291960" imgH="266400" progId="Equation.3">
                  <p:embed/>
                </p:oleObj>
              </mc:Choice>
              <mc:Fallback>
                <p:oleObj name="方程式" r:id="rId5" imgW="291960" imgH="2664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718" y="5000636"/>
                        <a:ext cx="58261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145</a:t>
            </a:fld>
            <a:endParaRPr lang="en-US" altLang="zh-TW" dirty="0"/>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3400" y="332656"/>
            <a:ext cx="7620000" cy="769938"/>
          </a:xfrm>
        </p:spPr>
        <p:txBody>
          <a:bodyPr/>
          <a:lstStyle/>
          <a:p>
            <a:r>
              <a:rPr lang="en-US" altLang="zh-CN" dirty="0" err="1"/>
              <a:t>Voronoi</a:t>
            </a:r>
            <a:r>
              <a:rPr lang="zh-CN" altLang="en-US" dirty="0"/>
              <a:t>图的定义</a:t>
            </a:r>
          </a:p>
        </p:txBody>
      </p:sp>
      <p:sp>
        <p:nvSpPr>
          <p:cNvPr id="11267" name="Rectangle 3" descr="Rectangle: Click to edit Master text styles&#10;Second level&#10;Third level&#10;Fourth level&#10;Fifth level"/>
          <p:cNvSpPr>
            <a:spLocks noGrp="1" noChangeArrowheads="1"/>
          </p:cNvSpPr>
          <p:nvPr>
            <p:ph type="body" sz="half" idx="1"/>
          </p:nvPr>
        </p:nvSpPr>
        <p:spPr/>
        <p:txBody>
          <a:bodyPr/>
          <a:lstStyle/>
          <a:p>
            <a:pPr>
              <a:buFont typeface="Wingdings" pitchFamily="2" charset="2"/>
              <a:buNone/>
            </a:pPr>
            <a:r>
              <a:rPr lang="zh-CN" altLang="en-US" sz="2400" dirty="0">
                <a:latin typeface="微软雅黑" panose="020B0503020204020204" pitchFamily="34" charset="-122"/>
                <a:ea typeface="微软雅黑" panose="020B0503020204020204" pitchFamily="34" charset="-122"/>
              </a:rPr>
              <a:t>	设</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是平面上的两个点，</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是的它们的中垂线，</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将平面分成两部分半平面</a:t>
            </a:r>
            <a:r>
              <a:rPr lang="en-US" altLang="zh-CN" sz="2400" dirty="0">
                <a:latin typeface="微软雅黑" panose="020B0503020204020204" pitchFamily="34" charset="-122"/>
                <a:ea typeface="微软雅黑" panose="020B0503020204020204" pitchFamily="34" charset="-122"/>
              </a:rPr>
              <a:t>L</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和半平面</a:t>
            </a:r>
            <a:r>
              <a:rPr lang="en-US" altLang="zh-CN" sz="2400" dirty="0">
                <a:latin typeface="微软雅黑" panose="020B0503020204020204" pitchFamily="34" charset="-122"/>
                <a:ea typeface="微软雅黑" panose="020B0503020204020204" pitchFamily="34" charset="-122"/>
              </a:rPr>
              <a:t>L</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L</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内的点</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具有特性|</a:t>
            </a:r>
            <a:r>
              <a:rPr lang="en-US" altLang="zh-CN" sz="2400" dirty="0">
                <a:latin typeface="微软雅黑" panose="020B0503020204020204" pitchFamily="34" charset="-122"/>
                <a:ea typeface="微软雅黑" panose="020B0503020204020204" pitchFamily="34" charset="-122"/>
              </a:rPr>
              <a:t>PP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|&lt;|PP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即位于</a:t>
            </a:r>
            <a:r>
              <a:rPr lang="en-US" altLang="zh-CN" sz="2400" dirty="0" err="1">
                <a:latin typeface="微软雅黑" panose="020B0503020204020204" pitchFamily="34" charset="-122"/>
                <a:ea typeface="微软雅黑" panose="020B0503020204020204" pitchFamily="34" charset="-122"/>
              </a:rPr>
              <a:t>L</a:t>
            </a:r>
            <a:r>
              <a:rPr lang="en-US" altLang="zh-CN" sz="2400" baseline="-25000" dirty="0" err="1">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内的点比平面中其他点更接近点</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我们记半平面</a:t>
            </a:r>
            <a:r>
              <a:rPr lang="en-US" altLang="zh-CN" sz="2400" dirty="0">
                <a:latin typeface="微软雅黑" panose="020B0503020204020204" pitchFamily="34" charset="-122"/>
                <a:ea typeface="微软雅黑" panose="020B0503020204020204" pitchFamily="34" charset="-122"/>
              </a:rPr>
              <a:t>H(P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L</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同理半平面</a:t>
            </a:r>
            <a:r>
              <a:rPr lang="en-US" altLang="zh-CN" sz="2400" dirty="0">
                <a:latin typeface="微软雅黑" panose="020B0503020204020204" pitchFamily="34" charset="-122"/>
                <a:ea typeface="微软雅黑" panose="020B0503020204020204" pitchFamily="34" charset="-122"/>
              </a:rPr>
              <a:t>H(P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L</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 </a:t>
            </a:r>
          </a:p>
        </p:txBody>
      </p:sp>
      <p:sp>
        <p:nvSpPr>
          <p:cNvPr id="11276" name="Oval 12"/>
          <p:cNvSpPr>
            <a:spLocks noChangeArrowheads="1"/>
          </p:cNvSpPr>
          <p:nvPr/>
        </p:nvSpPr>
        <p:spPr bwMode="auto">
          <a:xfrm>
            <a:off x="5181600" y="3429000"/>
            <a:ext cx="182563" cy="144463"/>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79" name="Oval 15"/>
          <p:cNvSpPr>
            <a:spLocks noChangeArrowheads="1"/>
          </p:cNvSpPr>
          <p:nvPr/>
        </p:nvSpPr>
        <p:spPr bwMode="auto">
          <a:xfrm>
            <a:off x="8153400" y="3429000"/>
            <a:ext cx="163513" cy="144463"/>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80" name="Line 16"/>
          <p:cNvSpPr>
            <a:spLocks noChangeShapeType="1"/>
          </p:cNvSpPr>
          <p:nvPr/>
        </p:nvSpPr>
        <p:spPr bwMode="auto">
          <a:xfrm>
            <a:off x="6781800" y="1219200"/>
            <a:ext cx="0" cy="4800600"/>
          </a:xfrm>
          <a:prstGeom prst="line">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1" name="AutoShape 17"/>
          <p:cNvSpPr>
            <a:spLocks noChangeArrowheads="1"/>
          </p:cNvSpPr>
          <p:nvPr/>
        </p:nvSpPr>
        <p:spPr bwMode="auto">
          <a:xfrm>
            <a:off x="6934200" y="1219200"/>
            <a:ext cx="1066800" cy="381000"/>
          </a:xfrm>
          <a:prstGeom prst="wedgeRectCallout">
            <a:avLst>
              <a:gd name="adj1" fmla="val -45537"/>
              <a:gd name="adj2" fmla="val 142083"/>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直线</a:t>
            </a:r>
            <a:r>
              <a:rPr lang="en-US" altLang="zh-CN" sz="2000">
                <a:ea typeface="宋体" charset="-122"/>
              </a:rPr>
              <a:t>L</a:t>
            </a:r>
          </a:p>
        </p:txBody>
      </p:sp>
      <p:sp>
        <p:nvSpPr>
          <p:cNvPr id="11282" name="AutoShape 18"/>
          <p:cNvSpPr>
            <a:spLocks noChangeArrowheads="1"/>
          </p:cNvSpPr>
          <p:nvPr/>
        </p:nvSpPr>
        <p:spPr bwMode="auto">
          <a:xfrm>
            <a:off x="5257800" y="2895600"/>
            <a:ext cx="914400" cy="533400"/>
          </a:xfrm>
          <a:prstGeom prst="wedgeEllipseCallout">
            <a:avLst>
              <a:gd name="adj1" fmla="val -47394"/>
              <a:gd name="adj2" fmla="val 52977"/>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800">
                <a:ea typeface="宋体" charset="-122"/>
              </a:rPr>
              <a:t>P</a:t>
            </a:r>
            <a:r>
              <a:rPr lang="en-US" altLang="zh-CN" sz="2800" baseline="-25000">
                <a:ea typeface="宋体" charset="-122"/>
              </a:rPr>
              <a:t>1</a:t>
            </a:r>
          </a:p>
        </p:txBody>
      </p:sp>
      <p:sp>
        <p:nvSpPr>
          <p:cNvPr id="11284" name="AutoShape 20"/>
          <p:cNvSpPr>
            <a:spLocks noChangeArrowheads="1"/>
          </p:cNvSpPr>
          <p:nvPr/>
        </p:nvSpPr>
        <p:spPr bwMode="auto">
          <a:xfrm>
            <a:off x="8305800" y="2895600"/>
            <a:ext cx="838200" cy="609600"/>
          </a:xfrm>
          <a:prstGeom prst="wedgeEllipseCallout">
            <a:avLst>
              <a:gd name="adj1" fmla="val -47157"/>
              <a:gd name="adj2" fmla="val 40106"/>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800">
                <a:ea typeface="宋体" charset="-122"/>
              </a:rPr>
              <a:t>P</a:t>
            </a:r>
            <a:r>
              <a:rPr lang="en-US" altLang="zh-CN" sz="2800" baseline="-25000">
                <a:ea typeface="宋体" charset="-122"/>
              </a:rPr>
              <a:t>2</a:t>
            </a:r>
          </a:p>
        </p:txBody>
      </p:sp>
      <p:sp>
        <p:nvSpPr>
          <p:cNvPr id="11289" name="Text Box 25"/>
          <p:cNvSpPr txBox="1">
            <a:spLocks noChangeArrowheads="1"/>
          </p:cNvSpPr>
          <p:nvPr/>
        </p:nvSpPr>
        <p:spPr bwMode="auto">
          <a:xfrm>
            <a:off x="4876800" y="2057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FF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charset="-122"/>
              </a:rPr>
              <a:t>平面</a:t>
            </a:r>
            <a:r>
              <a:rPr lang="en-US" altLang="zh-CN">
                <a:ea typeface="宋体" charset="-122"/>
              </a:rPr>
              <a:t>L</a:t>
            </a:r>
            <a:r>
              <a:rPr lang="en-US" altLang="zh-CN" baseline="-25000">
                <a:ea typeface="宋体" charset="-122"/>
              </a:rPr>
              <a:t>1</a:t>
            </a:r>
            <a:endParaRPr lang="zh-CN" altLang="en-US" baseline="-25000">
              <a:ea typeface="宋体" charset="-122"/>
            </a:endParaRPr>
          </a:p>
        </p:txBody>
      </p:sp>
      <p:sp>
        <p:nvSpPr>
          <p:cNvPr id="11290" name="Text Box 26"/>
          <p:cNvSpPr txBox="1">
            <a:spLocks noChangeArrowheads="1"/>
          </p:cNvSpPr>
          <p:nvPr/>
        </p:nvSpPr>
        <p:spPr bwMode="auto">
          <a:xfrm>
            <a:off x="7315200" y="2057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FF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charset="-122"/>
              </a:rPr>
              <a:t>平面</a:t>
            </a:r>
            <a:r>
              <a:rPr lang="en-US" altLang="zh-CN">
                <a:ea typeface="宋体" charset="-122"/>
              </a:rPr>
              <a:t>L</a:t>
            </a:r>
            <a:r>
              <a:rPr lang="en-US" altLang="zh-CN" baseline="-25000">
                <a:ea typeface="宋体" charset="-122"/>
              </a:rPr>
              <a:t>2</a:t>
            </a:r>
            <a:endParaRPr lang="zh-CN" altLang="en-US" baseline="-25000">
              <a:ea typeface="宋体" charset="-122"/>
            </a:endParaRPr>
          </a:p>
        </p:txBody>
      </p:sp>
      <p:sp>
        <p:nvSpPr>
          <p:cNvPr id="11292" name="Text Box 28"/>
          <p:cNvSpPr txBox="1">
            <a:spLocks noChangeArrowheads="1"/>
          </p:cNvSpPr>
          <p:nvPr/>
        </p:nvSpPr>
        <p:spPr bwMode="auto">
          <a:xfrm>
            <a:off x="5992813" y="39528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P</a:t>
            </a:r>
          </a:p>
        </p:txBody>
      </p:sp>
      <p:sp>
        <p:nvSpPr>
          <p:cNvPr id="11294" name="Oval 30"/>
          <p:cNvSpPr>
            <a:spLocks noChangeArrowheads="1"/>
          </p:cNvSpPr>
          <p:nvPr/>
        </p:nvSpPr>
        <p:spPr bwMode="auto">
          <a:xfrm>
            <a:off x="5940425" y="4221163"/>
            <a:ext cx="182563" cy="144462"/>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95" name="Line 31"/>
          <p:cNvSpPr>
            <a:spLocks noChangeShapeType="1"/>
          </p:cNvSpPr>
          <p:nvPr/>
        </p:nvSpPr>
        <p:spPr bwMode="auto">
          <a:xfrm>
            <a:off x="5292725" y="3500438"/>
            <a:ext cx="719138" cy="7921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96" name="Line 32"/>
          <p:cNvSpPr>
            <a:spLocks noChangeShapeType="1"/>
          </p:cNvSpPr>
          <p:nvPr/>
        </p:nvSpPr>
        <p:spPr bwMode="auto">
          <a:xfrm flipV="1">
            <a:off x="6011863" y="3500438"/>
            <a:ext cx="2232025" cy="7921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146</a:t>
            </a:fld>
            <a:endParaRPr lang="en-US" altLang="zh-TW" dirty="0"/>
          </a:p>
        </p:txBody>
      </p:sp>
    </p:spTree>
    <p:custDataLst>
      <p:tags r:id="rId1"/>
    </p:custDataLst>
    <p:extLst>
      <p:ext uri="{BB962C8B-B14F-4D97-AF65-F5344CB8AC3E}">
        <p14:creationId xmlns:p14="http://schemas.microsoft.com/office/powerpoint/2010/main" val="302333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276"/>
                                        </p:tgtEl>
                                        <p:attrNameLst>
                                          <p:attrName>style.visibility</p:attrName>
                                        </p:attrNameLst>
                                      </p:cBhvr>
                                      <p:to>
                                        <p:strVal val="visible"/>
                                      </p:to>
                                    </p:set>
                                    <p:animEffect transition="in" filter="randombar(horizontal)">
                                      <p:cBhvr>
                                        <p:cTn id="12" dur="500"/>
                                        <p:tgtEl>
                                          <p:spTgt spid="11276"/>
                                        </p:tgtEl>
                                      </p:cBhvr>
                                    </p:animEffect>
                                  </p:childTnLst>
                                </p:cTn>
                              </p:par>
                            </p:childTnLst>
                          </p:cTn>
                        </p:par>
                        <p:par>
                          <p:cTn id="13" fill="hold" nodeType="afterGroup">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randombar(horizontal)">
                                      <p:cBhvr>
                                        <p:cTn id="16" dur="500"/>
                                        <p:tgtEl>
                                          <p:spTgt spid="11282"/>
                                        </p:tgtEl>
                                      </p:cBhvr>
                                    </p:animEffect>
                                  </p:childTnLst>
                                </p:cTn>
                              </p:par>
                            </p:childTnLst>
                          </p:cTn>
                        </p:par>
                        <p:par>
                          <p:cTn id="17" fill="hold" nodeType="afterGroup">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1279"/>
                                        </p:tgtEl>
                                        <p:attrNameLst>
                                          <p:attrName>style.visibility</p:attrName>
                                        </p:attrNameLst>
                                      </p:cBhvr>
                                      <p:to>
                                        <p:strVal val="visible"/>
                                      </p:to>
                                    </p:set>
                                    <p:animEffect transition="in" filter="randombar(horizontal)">
                                      <p:cBhvr>
                                        <p:cTn id="20" dur="500"/>
                                        <p:tgtEl>
                                          <p:spTgt spid="11279"/>
                                        </p:tgtEl>
                                      </p:cBhvr>
                                    </p:animEffect>
                                  </p:childTnLst>
                                </p:cTn>
                              </p:par>
                            </p:childTnLst>
                          </p:cTn>
                        </p:par>
                        <p:par>
                          <p:cTn id="21" fill="hold" nodeType="afterGroup">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1284"/>
                                        </p:tgtEl>
                                        <p:attrNameLst>
                                          <p:attrName>style.visibility</p:attrName>
                                        </p:attrNameLst>
                                      </p:cBhvr>
                                      <p:to>
                                        <p:strVal val="visible"/>
                                      </p:to>
                                    </p:set>
                                    <p:animEffect transition="in" filter="randombar(horizontal)">
                                      <p:cBhvr>
                                        <p:cTn id="24" dur="500"/>
                                        <p:tgtEl>
                                          <p:spTgt spid="11284"/>
                                        </p:tgtEl>
                                      </p:cBhvr>
                                    </p:animEffect>
                                  </p:childTnLst>
                                </p:cTn>
                              </p:par>
                            </p:childTnLst>
                          </p:cTn>
                        </p:par>
                        <p:par>
                          <p:cTn id="25" fill="hold" nodeType="afterGroup">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1280"/>
                                        </p:tgtEl>
                                        <p:attrNameLst>
                                          <p:attrName>style.visibility</p:attrName>
                                        </p:attrNameLst>
                                      </p:cBhvr>
                                      <p:to>
                                        <p:strVal val="visible"/>
                                      </p:to>
                                    </p:set>
                                    <p:animEffect transition="in" filter="randombar(horizontal)">
                                      <p:cBhvr>
                                        <p:cTn id="28" dur="500"/>
                                        <p:tgtEl>
                                          <p:spTgt spid="11280"/>
                                        </p:tgtEl>
                                      </p:cBhvr>
                                    </p:animEffect>
                                  </p:childTnLst>
                                </p:cTn>
                              </p:par>
                            </p:childTnLst>
                          </p:cTn>
                        </p:par>
                        <p:par>
                          <p:cTn id="29" fill="hold" nodeType="afterGroup">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1281"/>
                                        </p:tgtEl>
                                        <p:attrNameLst>
                                          <p:attrName>style.visibility</p:attrName>
                                        </p:attrNameLst>
                                      </p:cBhvr>
                                      <p:to>
                                        <p:strVal val="visible"/>
                                      </p:to>
                                    </p:set>
                                    <p:animEffect transition="in" filter="randombar(horizontal)">
                                      <p:cBhvr>
                                        <p:cTn id="32" dur="500"/>
                                        <p:tgtEl>
                                          <p:spTgt spid="11281"/>
                                        </p:tgtEl>
                                      </p:cBhvr>
                                    </p:animEffect>
                                  </p:childTnLst>
                                </p:cTn>
                              </p:par>
                            </p:childTnLst>
                          </p:cTn>
                        </p:par>
                        <p:par>
                          <p:cTn id="33" fill="hold" nodeType="afterGroup">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289"/>
                                        </p:tgtEl>
                                        <p:attrNameLst>
                                          <p:attrName>style.visibility</p:attrName>
                                        </p:attrNameLst>
                                      </p:cBhvr>
                                      <p:to>
                                        <p:strVal val="visible"/>
                                      </p:to>
                                    </p:set>
                                    <p:animEffect transition="in" filter="dissolve">
                                      <p:cBhvr>
                                        <p:cTn id="36" dur="500"/>
                                        <p:tgtEl>
                                          <p:spTgt spid="11289"/>
                                        </p:tgtEl>
                                      </p:cBhvr>
                                    </p:animEffect>
                                  </p:childTnLst>
                                </p:cTn>
                              </p:par>
                            </p:childTnLst>
                          </p:cTn>
                        </p:par>
                        <p:par>
                          <p:cTn id="37" fill="hold" nodeType="afterGroup">
                            <p:stCondLst>
                              <p:cond delay="3500"/>
                            </p:stCondLst>
                            <p:childTnLst>
                              <p:par>
                                <p:cTn id="38" presetID="9" presetClass="entr" presetSubtype="0" fill="hold" grpId="0" nodeType="afterEffect">
                                  <p:stCondLst>
                                    <p:cond delay="0"/>
                                  </p:stCondLst>
                                  <p:childTnLst>
                                    <p:set>
                                      <p:cBhvr>
                                        <p:cTn id="39" dur="1" fill="hold">
                                          <p:stCondLst>
                                            <p:cond delay="0"/>
                                          </p:stCondLst>
                                        </p:cTn>
                                        <p:tgtEl>
                                          <p:spTgt spid="11290"/>
                                        </p:tgtEl>
                                        <p:attrNameLst>
                                          <p:attrName>style.visibility</p:attrName>
                                        </p:attrNameLst>
                                      </p:cBhvr>
                                      <p:to>
                                        <p:strVal val="visible"/>
                                      </p:to>
                                    </p:set>
                                    <p:animEffect transition="in" filter="dissolve">
                                      <p:cBhvr>
                                        <p:cTn id="40" dur="500"/>
                                        <p:tgtEl>
                                          <p:spTgt spid="1129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1294"/>
                                        </p:tgtEl>
                                        <p:attrNameLst>
                                          <p:attrName>style.visibility</p:attrName>
                                        </p:attrNameLst>
                                      </p:cBhvr>
                                      <p:to>
                                        <p:strVal val="visible"/>
                                      </p:to>
                                    </p:set>
                                    <p:animEffect transition="in" filter="randombar(horizontal)">
                                      <p:cBhvr>
                                        <p:cTn id="45" dur="500"/>
                                        <p:tgtEl>
                                          <p:spTgt spid="11294"/>
                                        </p:tgtEl>
                                      </p:cBhvr>
                                    </p:animEffect>
                                  </p:childTnLst>
                                </p:cTn>
                              </p:par>
                            </p:childTnLst>
                          </p:cTn>
                        </p:par>
                        <p:par>
                          <p:cTn id="46" fill="hold" nodeType="afterGroup">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1292"/>
                                        </p:tgtEl>
                                        <p:attrNameLst>
                                          <p:attrName>style.visibility</p:attrName>
                                        </p:attrNameLst>
                                      </p:cBhvr>
                                      <p:to>
                                        <p:strVal val="visible"/>
                                      </p:to>
                                    </p:set>
                                    <p:animEffect transition="in" filter="blinds(horizontal)">
                                      <p:cBhvr>
                                        <p:cTn id="49" dur="500"/>
                                        <p:tgtEl>
                                          <p:spTgt spid="11292"/>
                                        </p:tgtEl>
                                      </p:cBhvr>
                                    </p:animEffect>
                                  </p:childTnLst>
                                </p:cTn>
                              </p:par>
                            </p:childTnLst>
                          </p:cTn>
                        </p:par>
                        <p:par>
                          <p:cTn id="50" fill="hold" nodeType="afterGroup">
                            <p:stCondLst>
                              <p:cond delay="1000"/>
                            </p:stCondLst>
                            <p:childTnLst>
                              <p:par>
                                <p:cTn id="51" presetID="55" presetClass="entr" presetSubtype="0" fill="hold" grpId="0" nodeType="afterEffect">
                                  <p:stCondLst>
                                    <p:cond delay="0"/>
                                  </p:stCondLst>
                                  <p:childTnLst>
                                    <p:set>
                                      <p:cBhvr>
                                        <p:cTn id="52" dur="1" fill="hold">
                                          <p:stCondLst>
                                            <p:cond delay="0"/>
                                          </p:stCondLst>
                                        </p:cTn>
                                        <p:tgtEl>
                                          <p:spTgt spid="11295"/>
                                        </p:tgtEl>
                                        <p:attrNameLst>
                                          <p:attrName>style.visibility</p:attrName>
                                        </p:attrNameLst>
                                      </p:cBhvr>
                                      <p:to>
                                        <p:strVal val="visible"/>
                                      </p:to>
                                    </p:set>
                                    <p:anim calcmode="lin" valueType="num">
                                      <p:cBhvr>
                                        <p:cTn id="53" dur="1000" fill="hold"/>
                                        <p:tgtEl>
                                          <p:spTgt spid="11295"/>
                                        </p:tgtEl>
                                        <p:attrNameLst>
                                          <p:attrName>ppt_w</p:attrName>
                                        </p:attrNameLst>
                                      </p:cBhvr>
                                      <p:tavLst>
                                        <p:tav tm="0">
                                          <p:val>
                                            <p:strVal val="#ppt_w*0.70"/>
                                          </p:val>
                                        </p:tav>
                                        <p:tav tm="100000">
                                          <p:val>
                                            <p:strVal val="#ppt_w"/>
                                          </p:val>
                                        </p:tav>
                                      </p:tavLst>
                                    </p:anim>
                                    <p:anim calcmode="lin" valueType="num">
                                      <p:cBhvr>
                                        <p:cTn id="54" dur="1000" fill="hold"/>
                                        <p:tgtEl>
                                          <p:spTgt spid="11295"/>
                                        </p:tgtEl>
                                        <p:attrNameLst>
                                          <p:attrName>ppt_h</p:attrName>
                                        </p:attrNameLst>
                                      </p:cBhvr>
                                      <p:tavLst>
                                        <p:tav tm="0">
                                          <p:val>
                                            <p:strVal val="#ppt_h"/>
                                          </p:val>
                                        </p:tav>
                                        <p:tav tm="100000">
                                          <p:val>
                                            <p:strVal val="#ppt_h"/>
                                          </p:val>
                                        </p:tav>
                                      </p:tavLst>
                                    </p:anim>
                                    <p:animEffect transition="in" filter="fade">
                                      <p:cBhvr>
                                        <p:cTn id="55" dur="1000"/>
                                        <p:tgtEl>
                                          <p:spTgt spid="11295"/>
                                        </p:tgtEl>
                                      </p:cBhvr>
                                    </p:animEffect>
                                  </p:childTnLst>
                                </p:cTn>
                              </p:par>
                            </p:childTnLst>
                          </p:cTn>
                        </p:par>
                        <p:par>
                          <p:cTn id="56" fill="hold" nodeType="afterGroup">
                            <p:stCondLst>
                              <p:cond delay="2000"/>
                            </p:stCondLst>
                            <p:childTnLst>
                              <p:par>
                                <p:cTn id="57" presetID="55" presetClass="entr" presetSubtype="0" fill="hold" grpId="0" nodeType="afterEffect">
                                  <p:stCondLst>
                                    <p:cond delay="0"/>
                                  </p:stCondLst>
                                  <p:childTnLst>
                                    <p:set>
                                      <p:cBhvr>
                                        <p:cTn id="58" dur="1" fill="hold">
                                          <p:stCondLst>
                                            <p:cond delay="0"/>
                                          </p:stCondLst>
                                        </p:cTn>
                                        <p:tgtEl>
                                          <p:spTgt spid="11296"/>
                                        </p:tgtEl>
                                        <p:attrNameLst>
                                          <p:attrName>style.visibility</p:attrName>
                                        </p:attrNameLst>
                                      </p:cBhvr>
                                      <p:to>
                                        <p:strVal val="visible"/>
                                      </p:to>
                                    </p:set>
                                    <p:anim calcmode="lin" valueType="num">
                                      <p:cBhvr>
                                        <p:cTn id="59" dur="1000" fill="hold"/>
                                        <p:tgtEl>
                                          <p:spTgt spid="11296"/>
                                        </p:tgtEl>
                                        <p:attrNameLst>
                                          <p:attrName>ppt_w</p:attrName>
                                        </p:attrNameLst>
                                      </p:cBhvr>
                                      <p:tavLst>
                                        <p:tav tm="0">
                                          <p:val>
                                            <p:strVal val="#ppt_w*0.70"/>
                                          </p:val>
                                        </p:tav>
                                        <p:tav tm="100000">
                                          <p:val>
                                            <p:strVal val="#ppt_w"/>
                                          </p:val>
                                        </p:tav>
                                      </p:tavLst>
                                    </p:anim>
                                    <p:anim calcmode="lin" valueType="num">
                                      <p:cBhvr>
                                        <p:cTn id="60" dur="1000" fill="hold"/>
                                        <p:tgtEl>
                                          <p:spTgt spid="11296"/>
                                        </p:tgtEl>
                                        <p:attrNameLst>
                                          <p:attrName>ppt_h</p:attrName>
                                        </p:attrNameLst>
                                      </p:cBhvr>
                                      <p:tavLst>
                                        <p:tav tm="0">
                                          <p:val>
                                            <p:strVal val="#ppt_h"/>
                                          </p:val>
                                        </p:tav>
                                        <p:tav tm="100000">
                                          <p:val>
                                            <p:strVal val="#ppt_h"/>
                                          </p:val>
                                        </p:tav>
                                      </p:tavLst>
                                    </p:anim>
                                    <p:animEffect transition="in" filter="fade">
                                      <p:cBhvr>
                                        <p:cTn id="61" dur="1000"/>
                                        <p:tgtEl>
                                          <p:spTgt spid="11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P spid="11276" grpId="0" animBg="1"/>
      <p:bldP spid="11279" grpId="0" animBg="1"/>
      <p:bldP spid="11280" grpId="0" animBg="1"/>
      <p:bldP spid="11281" grpId="0" animBg="1" autoUpdateAnimBg="0"/>
      <p:bldP spid="11282" grpId="0" animBg="1" autoUpdateAnimBg="0"/>
      <p:bldP spid="11284" grpId="0" animBg="1" autoUpdateAnimBg="0"/>
      <p:bldP spid="11289" grpId="0" autoUpdateAnimBg="0"/>
      <p:bldP spid="11290" grpId="0" autoUpdateAnimBg="0"/>
      <p:bldP spid="11292" grpId="0"/>
      <p:bldP spid="11294" grpId="0" animBg="1"/>
      <p:bldP spid="11295" grpId="0" animBg="1"/>
      <p:bldP spid="1129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09600" y="376808"/>
            <a:ext cx="7772400" cy="67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en-US" altLang="zh-CN" sz="4400" dirty="0" err="1">
                <a:solidFill>
                  <a:schemeClr val="tx2"/>
                </a:solidFill>
                <a:latin typeface="Tahoma" pitchFamily="34" charset="0"/>
                <a:ea typeface="宋体" charset="-122"/>
              </a:rPr>
              <a:t>Voronoi</a:t>
            </a:r>
            <a:r>
              <a:rPr lang="zh-CN" altLang="en-US" sz="4400" dirty="0">
                <a:solidFill>
                  <a:schemeClr val="tx2"/>
                </a:solidFill>
                <a:latin typeface="Tahoma" pitchFamily="34" charset="0"/>
                <a:ea typeface="宋体" charset="-122"/>
              </a:rPr>
              <a:t>图的定义</a:t>
            </a:r>
          </a:p>
        </p:txBody>
      </p:sp>
      <p:sp>
        <p:nvSpPr>
          <p:cNvPr id="48131" name="Rectangle 3"/>
          <p:cNvSpPr>
            <a:spLocks noChangeArrowheads="1"/>
          </p:cNvSpPr>
          <p:nvPr/>
        </p:nvSpPr>
        <p:spPr bwMode="auto">
          <a:xfrm>
            <a:off x="616496" y="1433512"/>
            <a:ext cx="8229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itchFamily="2" charset="2"/>
              <a:buNone/>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平面上</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个点的点集</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定义</a:t>
            </a:r>
            <a:r>
              <a:rPr lang="en-US" altLang="zh-CN" dirty="0">
                <a:latin typeface="微软雅黑" panose="020B0503020204020204" pitchFamily="34" charset="-122"/>
                <a:ea typeface="微软雅黑" panose="020B0503020204020204" pitchFamily="34" charset="-122"/>
              </a:rPr>
              <a:t>V(P</a:t>
            </a:r>
            <a:r>
              <a:rPr lang="en-US" altLang="zh-CN" baseline="-25000" dirty="0">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a:t>
            </a:r>
            <a:r>
              <a:rPr lang="en-US" altLang="zh-CN" dirty="0" err="1">
                <a:latin typeface="微软雅黑" panose="020B0503020204020204" pitchFamily="34" charset="-122"/>
                <a:ea typeface="微软雅黑" panose="020B0503020204020204" pitchFamily="34" charset="-122"/>
              </a:rPr>
              <a:t>P</a:t>
            </a:r>
            <a:r>
              <a:rPr lang="en-US" altLang="zh-CN" baseline="-25000" dirty="0" err="1">
                <a:latin typeface="微软雅黑" panose="020B0503020204020204" pitchFamily="34" charset="-122"/>
                <a:ea typeface="微软雅黑" panose="020B0503020204020204" pitchFamily="34" charset="-122"/>
              </a:rPr>
              <a:t>i</a:t>
            </a:r>
            <a:r>
              <a:rPr lang="en-US" altLang="zh-CN" dirty="0" err="1">
                <a:latin typeface="微软雅黑" panose="020B0503020204020204" pitchFamily="34" charset="-122"/>
                <a:ea typeface="微软雅黑" panose="020B0503020204020204" pitchFamily="34" charset="-122"/>
              </a:rPr>
              <a:t>,P</a:t>
            </a:r>
            <a:r>
              <a:rPr lang="en-US" altLang="zh-CN" baseline="-25000" dirty="0" err="1">
                <a:latin typeface="微软雅黑" panose="020B0503020204020204" pitchFamily="34" charset="-122"/>
                <a:ea typeface="微软雅黑" panose="020B0503020204020204" pitchFamily="34" charset="-122"/>
              </a:rPr>
              <a:t>j</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V(P</a:t>
            </a:r>
            <a:r>
              <a:rPr lang="en-US" altLang="zh-CN" baseline="-25000" dirty="0">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表示比其他点更接近</a:t>
            </a:r>
            <a:r>
              <a:rPr lang="en-US" altLang="zh-CN" dirty="0">
                <a:latin typeface="微软雅黑" panose="020B0503020204020204" pitchFamily="34" charset="-122"/>
                <a:ea typeface="微软雅黑" panose="020B0503020204020204" pitchFamily="34" charset="-122"/>
              </a:rPr>
              <a:t>P</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的点的轨迹是</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个半平面的交集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它是一个不多于</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条边的凸多边形区域，称为关联于</a:t>
            </a:r>
            <a:r>
              <a:rPr lang="en-US" altLang="zh-CN" dirty="0">
                <a:latin typeface="微软雅黑" panose="020B0503020204020204" pitchFamily="34" charset="-122"/>
                <a:ea typeface="微软雅黑" panose="020B0503020204020204" pitchFamily="34" charset="-122"/>
              </a:rPr>
              <a:t>P</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Voronoi</a:t>
            </a:r>
            <a:r>
              <a:rPr lang="zh-CN" altLang="en-US" dirty="0">
                <a:latin typeface="微软雅黑" panose="020B0503020204020204" pitchFamily="34" charset="-122"/>
                <a:ea typeface="微软雅黑" panose="020B0503020204020204" pitchFamily="34" charset="-122"/>
              </a:rPr>
              <a:t>多边形或关联于</a:t>
            </a:r>
            <a:r>
              <a:rPr lang="en-US" altLang="zh-CN" dirty="0">
                <a:latin typeface="微软雅黑" panose="020B0503020204020204" pitchFamily="34" charset="-122"/>
                <a:ea typeface="微软雅黑" panose="020B0503020204020204" pitchFamily="34" charset="-122"/>
              </a:rPr>
              <a:t>P</a:t>
            </a:r>
            <a:r>
              <a:rPr lang="en-US" altLang="zh-CN" baseline="-25000"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Voronoi</a:t>
            </a:r>
            <a:r>
              <a:rPr lang="zh-CN" altLang="en-US" dirty="0">
                <a:latin typeface="微软雅黑" panose="020B0503020204020204" pitchFamily="34" charset="-122"/>
                <a:ea typeface="微软雅黑" panose="020B0503020204020204" pitchFamily="34" charset="-122"/>
              </a:rPr>
              <a:t>多边形域。 </a:t>
            </a:r>
          </a:p>
        </p:txBody>
      </p:sp>
      <p:sp>
        <p:nvSpPr>
          <p:cNvPr id="48132" name="Oval 4"/>
          <p:cNvSpPr>
            <a:spLocks noChangeArrowheads="1"/>
          </p:cNvSpPr>
          <p:nvPr/>
        </p:nvSpPr>
        <p:spPr bwMode="auto">
          <a:xfrm>
            <a:off x="2857500" y="46482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3" name="Oval 5"/>
          <p:cNvSpPr>
            <a:spLocks noChangeArrowheads="1"/>
          </p:cNvSpPr>
          <p:nvPr/>
        </p:nvSpPr>
        <p:spPr bwMode="auto">
          <a:xfrm>
            <a:off x="1524000" y="33528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4" name="Oval 6"/>
          <p:cNvSpPr>
            <a:spLocks noChangeArrowheads="1"/>
          </p:cNvSpPr>
          <p:nvPr/>
        </p:nvSpPr>
        <p:spPr bwMode="auto">
          <a:xfrm>
            <a:off x="762000" y="55626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5" name="Oval 7"/>
          <p:cNvSpPr>
            <a:spLocks noChangeArrowheads="1"/>
          </p:cNvSpPr>
          <p:nvPr/>
        </p:nvSpPr>
        <p:spPr bwMode="auto">
          <a:xfrm>
            <a:off x="3200400" y="57150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6" name="Oval 8"/>
          <p:cNvSpPr>
            <a:spLocks noChangeArrowheads="1"/>
          </p:cNvSpPr>
          <p:nvPr/>
        </p:nvSpPr>
        <p:spPr bwMode="auto">
          <a:xfrm>
            <a:off x="4343400" y="32004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7" name="Oval 9"/>
          <p:cNvSpPr>
            <a:spLocks noChangeArrowheads="1"/>
          </p:cNvSpPr>
          <p:nvPr/>
        </p:nvSpPr>
        <p:spPr bwMode="auto">
          <a:xfrm>
            <a:off x="6019800" y="45720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8" name="Text Box 10"/>
          <p:cNvSpPr txBox="1">
            <a:spLocks noChangeArrowheads="1"/>
          </p:cNvSpPr>
          <p:nvPr/>
        </p:nvSpPr>
        <p:spPr bwMode="auto">
          <a:xfrm>
            <a:off x="2955925" y="4384675"/>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p</a:t>
            </a:r>
            <a:r>
              <a:rPr lang="en-US" altLang="zh-CN" baseline="-25000">
                <a:ea typeface="宋体" charset="-122"/>
              </a:rPr>
              <a:t>i</a:t>
            </a:r>
          </a:p>
        </p:txBody>
      </p:sp>
      <p:cxnSp>
        <p:nvCxnSpPr>
          <p:cNvPr id="48139" name="AutoShape 11"/>
          <p:cNvCxnSpPr>
            <a:cxnSpLocks noChangeShapeType="1"/>
          </p:cNvCxnSpPr>
          <p:nvPr/>
        </p:nvCxnSpPr>
        <p:spPr bwMode="auto">
          <a:xfrm flipV="1">
            <a:off x="1524000" y="3429000"/>
            <a:ext cx="1527175" cy="12192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40" name="AutoShape 12"/>
          <p:cNvCxnSpPr>
            <a:cxnSpLocks noChangeShapeType="1"/>
          </p:cNvCxnSpPr>
          <p:nvPr/>
        </p:nvCxnSpPr>
        <p:spPr bwMode="auto">
          <a:xfrm flipH="1" flipV="1">
            <a:off x="3048000" y="3429000"/>
            <a:ext cx="1524000" cy="14478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41" name="AutoShape 13"/>
          <p:cNvCxnSpPr>
            <a:cxnSpLocks noChangeShapeType="1"/>
          </p:cNvCxnSpPr>
          <p:nvPr/>
        </p:nvCxnSpPr>
        <p:spPr bwMode="auto">
          <a:xfrm flipH="1">
            <a:off x="2057400" y="4876800"/>
            <a:ext cx="2514600" cy="6096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42" name="AutoShape 14"/>
          <p:cNvCxnSpPr>
            <a:cxnSpLocks noChangeShapeType="1"/>
          </p:cNvCxnSpPr>
          <p:nvPr/>
        </p:nvCxnSpPr>
        <p:spPr bwMode="auto">
          <a:xfrm flipH="1" flipV="1">
            <a:off x="1524000" y="4648200"/>
            <a:ext cx="533400" cy="8382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43" name="AutoShape 15"/>
          <p:cNvSpPr>
            <a:spLocks noChangeArrowheads="1"/>
          </p:cNvSpPr>
          <p:nvPr/>
        </p:nvSpPr>
        <p:spPr bwMode="auto">
          <a:xfrm>
            <a:off x="5715000" y="5620871"/>
            <a:ext cx="2743200" cy="609600"/>
          </a:xfrm>
          <a:prstGeom prst="wedgeRoundRectCallout">
            <a:avLst>
              <a:gd name="adj1" fmla="val -82755"/>
              <a:gd name="adj2" fmla="val -133074"/>
              <a:gd name="adj3" fmla="val 1666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ea typeface="宋体" charset="-122"/>
              </a:rPr>
              <a:t>n=6</a:t>
            </a:r>
            <a:r>
              <a:rPr lang="zh-CN" altLang="en-US">
                <a:ea typeface="宋体" charset="-122"/>
              </a:rPr>
              <a:t>时的一种</a:t>
            </a:r>
            <a:r>
              <a:rPr lang="en-US" altLang="zh-CN">
                <a:ea typeface="宋体" charset="-122"/>
              </a:rPr>
              <a:t>V(p</a:t>
            </a:r>
            <a:r>
              <a:rPr lang="en-US" altLang="zh-CN" baseline="-25000">
                <a:ea typeface="宋体" charset="-122"/>
              </a:rPr>
              <a:t>i</a:t>
            </a:r>
            <a:r>
              <a:rPr lang="en-US" altLang="zh-CN">
                <a:ea typeface="宋体" charset="-122"/>
              </a:rPr>
              <a:t>)</a:t>
            </a:r>
          </a:p>
        </p:txBody>
      </p:sp>
      <p:sp>
        <p:nvSpPr>
          <p:cNvPr id="48144" name="Text Box 16"/>
          <p:cNvSpPr txBox="1">
            <a:spLocks noChangeArrowheads="1"/>
          </p:cNvSpPr>
          <p:nvPr/>
        </p:nvSpPr>
        <p:spPr bwMode="auto">
          <a:xfrm>
            <a:off x="5029200" y="3276600"/>
            <a:ext cx="3657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位于</a:t>
            </a:r>
            <a:r>
              <a:rPr lang="zh-CN" altLang="en-US" sz="2000" dirty="0">
                <a:solidFill>
                  <a:srgbClr val="FF0000"/>
                </a:solidFill>
                <a:latin typeface="微软雅黑" panose="020B0503020204020204" pitchFamily="34" charset="-122"/>
                <a:ea typeface="微软雅黑" panose="020B0503020204020204" pitchFamily="34" charset="-122"/>
              </a:rPr>
              <a:t>多边形</a:t>
            </a:r>
            <a:r>
              <a:rPr lang="en-US" altLang="zh-CN" sz="2000" dirty="0">
                <a:solidFill>
                  <a:srgbClr val="FF0000"/>
                </a:solidFill>
                <a:latin typeface="微软雅黑" panose="020B0503020204020204" pitchFamily="34" charset="-122"/>
                <a:ea typeface="微软雅黑" panose="020B0503020204020204" pitchFamily="34" charset="-122"/>
              </a:rPr>
              <a:t>V(p</a:t>
            </a:r>
            <a:r>
              <a:rPr lang="en-US" altLang="zh-CN" sz="2000" baseline="-25000" dirty="0">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内的任意一个点</a:t>
            </a:r>
            <a:r>
              <a:rPr lang="en-US" altLang="zh-CN" sz="2000" dirty="0">
                <a:solidFill>
                  <a:srgbClr val="FF0000"/>
                </a:solidFill>
                <a:latin typeface="微软雅黑" panose="020B0503020204020204" pitchFamily="34" charset="-122"/>
                <a:ea typeface="微软雅黑" panose="020B0503020204020204" pitchFamily="34" charset="-122"/>
              </a:rPr>
              <a:t>P</a:t>
            </a:r>
            <a:r>
              <a:rPr lang="zh-CN" altLang="en-US" sz="2000" dirty="0">
                <a:solidFill>
                  <a:srgbClr val="FF0000"/>
                </a:solidFill>
                <a:latin typeface="微软雅黑" panose="020B0503020204020204" pitchFamily="34" charset="-122"/>
                <a:ea typeface="微软雅黑" panose="020B0503020204020204" pitchFamily="34" charset="-122"/>
              </a:rPr>
              <a:t>满足|</a:t>
            </a:r>
            <a:r>
              <a:rPr lang="en-US" altLang="zh-CN" sz="2000" dirty="0" err="1">
                <a:solidFill>
                  <a:srgbClr val="FF0000"/>
                </a:solidFill>
                <a:latin typeface="微软雅黑" panose="020B0503020204020204" pitchFamily="34" charset="-122"/>
                <a:ea typeface="微软雅黑" panose="020B0503020204020204" pitchFamily="34" charset="-122"/>
              </a:rPr>
              <a:t>PP</a:t>
            </a:r>
            <a:r>
              <a:rPr lang="en-US" altLang="zh-CN" sz="2000" baseline="-25000" dirty="0" err="1">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|&lt;|</a:t>
            </a:r>
            <a:r>
              <a:rPr lang="en-US" altLang="zh-CN" sz="2000" dirty="0" err="1">
                <a:solidFill>
                  <a:srgbClr val="FF0000"/>
                </a:solidFill>
                <a:latin typeface="微软雅黑" panose="020B0503020204020204" pitchFamily="34" charset="-122"/>
                <a:ea typeface="微软雅黑" panose="020B0503020204020204" pitchFamily="34" charset="-122"/>
              </a:rPr>
              <a:t>PP</a:t>
            </a:r>
            <a:r>
              <a:rPr lang="en-US" altLang="zh-CN" sz="2000" baseline="-25000" dirty="0" err="1">
                <a:solidFill>
                  <a:srgbClr val="FF0000"/>
                </a:solidFill>
                <a:latin typeface="微软雅黑" panose="020B0503020204020204" pitchFamily="34" charset="-122"/>
                <a:ea typeface="微软雅黑" panose="020B0503020204020204" pitchFamily="34" charset="-122"/>
              </a:rPr>
              <a:t>j</a:t>
            </a:r>
            <a:r>
              <a:rPr lang="en-US" altLang="zh-CN" sz="2000" dirty="0">
                <a:solidFill>
                  <a:srgbClr val="FF0000"/>
                </a:solidFill>
                <a:latin typeface="微软雅黑" panose="020B0503020204020204" pitchFamily="34" charset="-122"/>
                <a:ea typeface="微软雅黑" panose="020B0503020204020204" pitchFamily="34" charset="-122"/>
              </a:rPr>
              <a:t>|(</a:t>
            </a:r>
            <a:r>
              <a:rPr lang="en-US" altLang="zh-CN" sz="2000" dirty="0" err="1">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&lt;&gt;j)</a:t>
            </a:r>
          </a:p>
        </p:txBody>
      </p:sp>
      <p:sp>
        <p:nvSpPr>
          <p:cNvPr id="48145" name="Text Box 17"/>
          <p:cNvSpPr txBox="1">
            <a:spLocks noChangeArrowheads="1"/>
          </p:cNvSpPr>
          <p:nvPr/>
        </p:nvSpPr>
        <p:spPr bwMode="auto">
          <a:xfrm>
            <a:off x="2124075" y="45085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p</a:t>
            </a:r>
          </a:p>
        </p:txBody>
      </p:sp>
      <p:sp>
        <p:nvSpPr>
          <p:cNvPr id="48146" name="Oval 18"/>
          <p:cNvSpPr>
            <a:spLocks noChangeArrowheads="1"/>
          </p:cNvSpPr>
          <p:nvPr/>
        </p:nvSpPr>
        <p:spPr bwMode="auto">
          <a:xfrm>
            <a:off x="2057400" y="44958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47" name="Text Box 19"/>
          <p:cNvSpPr txBox="1">
            <a:spLocks noChangeArrowheads="1"/>
          </p:cNvSpPr>
          <p:nvPr/>
        </p:nvSpPr>
        <p:spPr bwMode="auto">
          <a:xfrm>
            <a:off x="4356100" y="3213100"/>
            <a:ext cx="411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P</a:t>
            </a:r>
            <a:r>
              <a:rPr lang="en-US" altLang="zh-CN" baseline="-25000">
                <a:ea typeface="宋体" charset="-122"/>
              </a:rPr>
              <a:t>j</a:t>
            </a:r>
          </a:p>
        </p:txBody>
      </p:sp>
      <p:sp>
        <p:nvSpPr>
          <p:cNvPr id="48149" name="Line 21"/>
          <p:cNvSpPr>
            <a:spLocks noChangeShapeType="1"/>
          </p:cNvSpPr>
          <p:nvPr/>
        </p:nvSpPr>
        <p:spPr bwMode="auto">
          <a:xfrm flipV="1">
            <a:off x="2124075" y="3213100"/>
            <a:ext cx="2303463" cy="13684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51" name="Line 23"/>
          <p:cNvSpPr>
            <a:spLocks noChangeShapeType="1"/>
          </p:cNvSpPr>
          <p:nvPr/>
        </p:nvSpPr>
        <p:spPr bwMode="auto">
          <a:xfrm>
            <a:off x="2124075" y="4581525"/>
            <a:ext cx="792163" cy="1428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147</a:t>
            </a:fld>
            <a:endParaRPr lang="en-US" altLang="zh-TW" dirty="0"/>
          </a:p>
        </p:txBody>
      </p:sp>
    </p:spTree>
    <p:custDataLst>
      <p:tags r:id="rId1"/>
    </p:custDataLst>
    <p:extLst>
      <p:ext uri="{BB962C8B-B14F-4D97-AF65-F5344CB8AC3E}">
        <p14:creationId xmlns:p14="http://schemas.microsoft.com/office/powerpoint/2010/main" val="1869503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linds(horizontal)">
                                      <p:cBhvr>
                                        <p:cTn id="7" dur="500"/>
                                        <p:tgtEl>
                                          <p:spTgt spid="48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dissolve">
                                      <p:cBhvr>
                                        <p:cTn id="12" dur="500"/>
                                        <p:tgtEl>
                                          <p:spTgt spid="4813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8133"/>
                                        </p:tgtEl>
                                        <p:attrNameLst>
                                          <p:attrName>style.visibility</p:attrName>
                                        </p:attrNameLst>
                                      </p:cBhvr>
                                      <p:to>
                                        <p:strVal val="visible"/>
                                      </p:to>
                                    </p:set>
                                    <p:animEffect transition="in" filter="dissolve">
                                      <p:cBhvr>
                                        <p:cTn id="16" dur="500"/>
                                        <p:tgtEl>
                                          <p:spTgt spid="48133"/>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48134"/>
                                        </p:tgtEl>
                                        <p:attrNameLst>
                                          <p:attrName>style.visibility</p:attrName>
                                        </p:attrNameLst>
                                      </p:cBhvr>
                                      <p:to>
                                        <p:strVal val="visible"/>
                                      </p:to>
                                    </p:set>
                                    <p:animEffect transition="in" filter="dissolve">
                                      <p:cBhvr>
                                        <p:cTn id="20" dur="500"/>
                                        <p:tgtEl>
                                          <p:spTgt spid="48134"/>
                                        </p:tgtEl>
                                      </p:cBhvr>
                                    </p:animEffect>
                                  </p:child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48135"/>
                                        </p:tgtEl>
                                        <p:attrNameLst>
                                          <p:attrName>style.visibility</p:attrName>
                                        </p:attrNameLst>
                                      </p:cBhvr>
                                      <p:to>
                                        <p:strVal val="visible"/>
                                      </p:to>
                                    </p:set>
                                    <p:animEffect transition="in" filter="dissolve">
                                      <p:cBhvr>
                                        <p:cTn id="24" dur="500"/>
                                        <p:tgtEl>
                                          <p:spTgt spid="48135"/>
                                        </p:tgtEl>
                                      </p:cBhvr>
                                    </p:animEffect>
                                  </p:childTnLst>
                                </p:cTn>
                              </p:par>
                            </p:childTnLst>
                          </p:cTn>
                        </p:par>
                        <p:par>
                          <p:cTn id="25" fill="hold" nodeType="afterGroup">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48136"/>
                                        </p:tgtEl>
                                        <p:attrNameLst>
                                          <p:attrName>style.visibility</p:attrName>
                                        </p:attrNameLst>
                                      </p:cBhvr>
                                      <p:to>
                                        <p:strVal val="visible"/>
                                      </p:to>
                                    </p:set>
                                    <p:animEffect transition="in" filter="dissolve">
                                      <p:cBhvr>
                                        <p:cTn id="28" dur="500"/>
                                        <p:tgtEl>
                                          <p:spTgt spid="48136"/>
                                        </p:tgtEl>
                                      </p:cBhvr>
                                    </p:animEffect>
                                  </p:childTnLst>
                                </p:cTn>
                              </p:par>
                            </p:childTnLst>
                          </p:cTn>
                        </p:par>
                        <p:par>
                          <p:cTn id="29" fill="hold" nodeType="afterGroup">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48137"/>
                                        </p:tgtEl>
                                        <p:attrNameLst>
                                          <p:attrName>style.visibility</p:attrName>
                                        </p:attrNameLst>
                                      </p:cBhvr>
                                      <p:to>
                                        <p:strVal val="visible"/>
                                      </p:to>
                                    </p:set>
                                    <p:animEffect transition="in" filter="dissolve">
                                      <p:cBhvr>
                                        <p:cTn id="32" dur="500"/>
                                        <p:tgtEl>
                                          <p:spTgt spid="48137"/>
                                        </p:tgtEl>
                                      </p:cBhvr>
                                    </p:animEffect>
                                  </p:childTnLst>
                                </p:cTn>
                              </p:par>
                            </p:childTnLst>
                          </p:cTn>
                        </p:par>
                        <p:par>
                          <p:cTn id="33" fill="hold" nodeType="afterGroup">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48138"/>
                                        </p:tgtEl>
                                        <p:attrNameLst>
                                          <p:attrName>style.visibility</p:attrName>
                                        </p:attrNameLst>
                                      </p:cBhvr>
                                      <p:to>
                                        <p:strVal val="visible"/>
                                      </p:to>
                                    </p:set>
                                    <p:animEffect transition="in" filter="dissolve">
                                      <p:cBhvr>
                                        <p:cTn id="36" dur="500"/>
                                        <p:tgtEl>
                                          <p:spTgt spid="48138"/>
                                        </p:tgtEl>
                                      </p:cBhvr>
                                    </p:animEffect>
                                  </p:childTnLst>
                                </p:cTn>
                              </p:par>
                            </p:childTnLst>
                          </p:cTn>
                        </p:par>
                        <p:par>
                          <p:cTn id="37" fill="hold" nodeType="afterGroup">
                            <p:stCondLst>
                              <p:cond delay="3500"/>
                            </p:stCondLst>
                            <p:childTnLst>
                              <p:par>
                                <p:cTn id="38" presetID="3" presetClass="entr" presetSubtype="10" fill="hold" grpId="0" nodeType="afterEffect">
                                  <p:stCondLst>
                                    <p:cond delay="0"/>
                                  </p:stCondLst>
                                  <p:childTnLst>
                                    <p:set>
                                      <p:cBhvr>
                                        <p:cTn id="39" dur="1" fill="hold">
                                          <p:stCondLst>
                                            <p:cond delay="0"/>
                                          </p:stCondLst>
                                        </p:cTn>
                                        <p:tgtEl>
                                          <p:spTgt spid="48143"/>
                                        </p:tgtEl>
                                        <p:attrNameLst>
                                          <p:attrName>style.visibility</p:attrName>
                                        </p:attrNameLst>
                                      </p:cBhvr>
                                      <p:to>
                                        <p:strVal val="visible"/>
                                      </p:to>
                                    </p:set>
                                    <p:animEffect transition="in" filter="blinds(horizontal)">
                                      <p:cBhvr>
                                        <p:cTn id="40" dur="500"/>
                                        <p:tgtEl>
                                          <p:spTgt spid="4814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42" fill="hold" nodeType="clickEffect">
                                  <p:stCondLst>
                                    <p:cond delay="0"/>
                                  </p:stCondLst>
                                  <p:childTnLst>
                                    <p:set>
                                      <p:cBhvr>
                                        <p:cTn id="44" dur="1" fill="hold">
                                          <p:stCondLst>
                                            <p:cond delay="0"/>
                                          </p:stCondLst>
                                        </p:cTn>
                                        <p:tgtEl>
                                          <p:spTgt spid="48139"/>
                                        </p:tgtEl>
                                        <p:attrNameLst>
                                          <p:attrName>style.visibility</p:attrName>
                                        </p:attrNameLst>
                                      </p:cBhvr>
                                      <p:to>
                                        <p:strVal val="visible"/>
                                      </p:to>
                                    </p:set>
                                    <p:animEffect transition="in" filter="barn(outHorizontal)">
                                      <p:cBhvr>
                                        <p:cTn id="45" dur="500"/>
                                        <p:tgtEl>
                                          <p:spTgt spid="48139"/>
                                        </p:tgtEl>
                                      </p:cBhvr>
                                    </p:animEffect>
                                  </p:childTnLst>
                                </p:cTn>
                              </p:par>
                            </p:childTnLst>
                          </p:cTn>
                        </p:par>
                        <p:par>
                          <p:cTn id="46" fill="hold" nodeType="afterGroup">
                            <p:stCondLst>
                              <p:cond delay="500"/>
                            </p:stCondLst>
                            <p:childTnLst>
                              <p:par>
                                <p:cTn id="47" presetID="16" presetClass="entr" presetSubtype="42" fill="hold" nodeType="afterEffect">
                                  <p:stCondLst>
                                    <p:cond delay="0"/>
                                  </p:stCondLst>
                                  <p:childTnLst>
                                    <p:set>
                                      <p:cBhvr>
                                        <p:cTn id="48" dur="1" fill="hold">
                                          <p:stCondLst>
                                            <p:cond delay="0"/>
                                          </p:stCondLst>
                                        </p:cTn>
                                        <p:tgtEl>
                                          <p:spTgt spid="48140"/>
                                        </p:tgtEl>
                                        <p:attrNameLst>
                                          <p:attrName>style.visibility</p:attrName>
                                        </p:attrNameLst>
                                      </p:cBhvr>
                                      <p:to>
                                        <p:strVal val="visible"/>
                                      </p:to>
                                    </p:set>
                                    <p:animEffect transition="in" filter="barn(outHorizontal)">
                                      <p:cBhvr>
                                        <p:cTn id="49" dur="500"/>
                                        <p:tgtEl>
                                          <p:spTgt spid="48140"/>
                                        </p:tgtEl>
                                      </p:cBhvr>
                                    </p:animEffect>
                                  </p:childTnLst>
                                </p:cTn>
                              </p:par>
                            </p:childTnLst>
                          </p:cTn>
                        </p:par>
                        <p:par>
                          <p:cTn id="50" fill="hold" nodeType="afterGroup">
                            <p:stCondLst>
                              <p:cond delay="1000"/>
                            </p:stCondLst>
                            <p:childTnLst>
                              <p:par>
                                <p:cTn id="51" presetID="16" presetClass="entr" presetSubtype="42" fill="hold" nodeType="afterEffect">
                                  <p:stCondLst>
                                    <p:cond delay="0"/>
                                  </p:stCondLst>
                                  <p:childTnLst>
                                    <p:set>
                                      <p:cBhvr>
                                        <p:cTn id="52" dur="1" fill="hold">
                                          <p:stCondLst>
                                            <p:cond delay="0"/>
                                          </p:stCondLst>
                                        </p:cTn>
                                        <p:tgtEl>
                                          <p:spTgt spid="48141"/>
                                        </p:tgtEl>
                                        <p:attrNameLst>
                                          <p:attrName>style.visibility</p:attrName>
                                        </p:attrNameLst>
                                      </p:cBhvr>
                                      <p:to>
                                        <p:strVal val="visible"/>
                                      </p:to>
                                    </p:set>
                                    <p:animEffect transition="in" filter="barn(outHorizontal)">
                                      <p:cBhvr>
                                        <p:cTn id="53" dur="500"/>
                                        <p:tgtEl>
                                          <p:spTgt spid="48141"/>
                                        </p:tgtEl>
                                      </p:cBhvr>
                                    </p:animEffect>
                                  </p:childTnLst>
                                </p:cTn>
                              </p:par>
                            </p:childTnLst>
                          </p:cTn>
                        </p:par>
                        <p:par>
                          <p:cTn id="54" fill="hold" nodeType="afterGroup">
                            <p:stCondLst>
                              <p:cond delay="1500"/>
                            </p:stCondLst>
                            <p:childTnLst>
                              <p:par>
                                <p:cTn id="55" presetID="16" presetClass="entr" presetSubtype="42" fill="hold" nodeType="afterEffect">
                                  <p:stCondLst>
                                    <p:cond delay="0"/>
                                  </p:stCondLst>
                                  <p:childTnLst>
                                    <p:set>
                                      <p:cBhvr>
                                        <p:cTn id="56" dur="1" fill="hold">
                                          <p:stCondLst>
                                            <p:cond delay="0"/>
                                          </p:stCondLst>
                                        </p:cTn>
                                        <p:tgtEl>
                                          <p:spTgt spid="48142"/>
                                        </p:tgtEl>
                                        <p:attrNameLst>
                                          <p:attrName>style.visibility</p:attrName>
                                        </p:attrNameLst>
                                      </p:cBhvr>
                                      <p:to>
                                        <p:strVal val="visible"/>
                                      </p:to>
                                    </p:set>
                                    <p:animEffect transition="in" filter="barn(outHorizontal)">
                                      <p:cBhvr>
                                        <p:cTn id="57" dur="500"/>
                                        <p:tgtEl>
                                          <p:spTgt spid="48142"/>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48146"/>
                                        </p:tgtEl>
                                        <p:attrNameLst>
                                          <p:attrName>style.visibility</p:attrName>
                                        </p:attrNameLst>
                                      </p:cBhvr>
                                      <p:to>
                                        <p:strVal val="visible"/>
                                      </p:to>
                                    </p:set>
                                    <p:animEffect transition="in" filter="dissolve">
                                      <p:cBhvr>
                                        <p:cTn id="61" dur="500"/>
                                        <p:tgtEl>
                                          <p:spTgt spid="48146"/>
                                        </p:tgtEl>
                                      </p:cBhvr>
                                    </p:animEffect>
                                  </p:childTnLst>
                                </p:cTn>
                              </p:par>
                            </p:childTnLst>
                          </p:cTn>
                        </p:par>
                        <p:par>
                          <p:cTn id="62" fill="hold" nodeType="afterGroup">
                            <p:stCondLst>
                              <p:cond delay="2500"/>
                            </p:stCondLst>
                            <p:childTnLst>
                              <p:par>
                                <p:cTn id="63" presetID="9" presetClass="entr" presetSubtype="0" fill="hold" grpId="0" nodeType="afterEffect">
                                  <p:stCondLst>
                                    <p:cond delay="0"/>
                                  </p:stCondLst>
                                  <p:childTnLst>
                                    <p:set>
                                      <p:cBhvr>
                                        <p:cTn id="64" dur="1" fill="hold">
                                          <p:stCondLst>
                                            <p:cond delay="0"/>
                                          </p:stCondLst>
                                        </p:cTn>
                                        <p:tgtEl>
                                          <p:spTgt spid="48145"/>
                                        </p:tgtEl>
                                        <p:attrNameLst>
                                          <p:attrName>style.visibility</p:attrName>
                                        </p:attrNameLst>
                                      </p:cBhvr>
                                      <p:to>
                                        <p:strVal val="visible"/>
                                      </p:to>
                                    </p:set>
                                    <p:animEffect transition="in" filter="dissolve">
                                      <p:cBhvr>
                                        <p:cTn id="65" dur="500"/>
                                        <p:tgtEl>
                                          <p:spTgt spid="4814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8144"/>
                                        </p:tgtEl>
                                        <p:attrNameLst>
                                          <p:attrName>style.visibility</p:attrName>
                                        </p:attrNameLst>
                                      </p:cBhvr>
                                      <p:to>
                                        <p:strVal val="visible"/>
                                      </p:to>
                                    </p:set>
                                    <p:anim calcmode="lin" valueType="num">
                                      <p:cBhvr additive="base">
                                        <p:cTn id="70" dur="500" fill="hold"/>
                                        <p:tgtEl>
                                          <p:spTgt spid="48144"/>
                                        </p:tgtEl>
                                        <p:attrNameLst>
                                          <p:attrName>ppt_x</p:attrName>
                                        </p:attrNameLst>
                                      </p:cBhvr>
                                      <p:tavLst>
                                        <p:tav tm="0">
                                          <p:val>
                                            <p:strVal val="#ppt_x"/>
                                          </p:val>
                                        </p:tav>
                                        <p:tav tm="100000">
                                          <p:val>
                                            <p:strVal val="#ppt_x"/>
                                          </p:val>
                                        </p:tav>
                                      </p:tavLst>
                                    </p:anim>
                                    <p:anim calcmode="lin" valueType="num">
                                      <p:cBhvr additive="base">
                                        <p:cTn id="71" dur="500" fill="hold"/>
                                        <p:tgtEl>
                                          <p:spTgt spid="4814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48149"/>
                                        </p:tgtEl>
                                        <p:attrNameLst>
                                          <p:attrName>style.visibility</p:attrName>
                                        </p:attrNameLst>
                                      </p:cBhvr>
                                      <p:to>
                                        <p:strVal val="visible"/>
                                      </p:to>
                                    </p:set>
                                    <p:anim calcmode="lin" valueType="num">
                                      <p:cBhvr additive="base">
                                        <p:cTn id="76" dur="500" fill="hold"/>
                                        <p:tgtEl>
                                          <p:spTgt spid="48149"/>
                                        </p:tgtEl>
                                        <p:attrNameLst>
                                          <p:attrName>ppt_x</p:attrName>
                                        </p:attrNameLst>
                                      </p:cBhvr>
                                      <p:tavLst>
                                        <p:tav tm="0">
                                          <p:val>
                                            <p:strVal val="#ppt_x"/>
                                          </p:val>
                                        </p:tav>
                                        <p:tav tm="100000">
                                          <p:val>
                                            <p:strVal val="#ppt_x"/>
                                          </p:val>
                                        </p:tav>
                                      </p:tavLst>
                                    </p:anim>
                                    <p:anim calcmode="lin" valueType="num">
                                      <p:cBhvr additive="base">
                                        <p:cTn id="77" dur="500" fill="hold"/>
                                        <p:tgtEl>
                                          <p:spTgt spid="4814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48151"/>
                                        </p:tgtEl>
                                        <p:attrNameLst>
                                          <p:attrName>style.visibility</p:attrName>
                                        </p:attrNameLst>
                                      </p:cBhvr>
                                      <p:to>
                                        <p:strVal val="visible"/>
                                      </p:to>
                                    </p:set>
                                    <p:anim calcmode="lin" valueType="num">
                                      <p:cBhvr additive="base">
                                        <p:cTn id="80" dur="500" fill="hold"/>
                                        <p:tgtEl>
                                          <p:spTgt spid="48151"/>
                                        </p:tgtEl>
                                        <p:attrNameLst>
                                          <p:attrName>ppt_x</p:attrName>
                                        </p:attrNameLst>
                                      </p:cBhvr>
                                      <p:tavLst>
                                        <p:tav tm="0">
                                          <p:val>
                                            <p:strVal val="#ppt_x"/>
                                          </p:val>
                                        </p:tav>
                                        <p:tav tm="100000">
                                          <p:val>
                                            <p:strVal val="#ppt_x"/>
                                          </p:val>
                                        </p:tav>
                                      </p:tavLst>
                                    </p:anim>
                                    <p:anim calcmode="lin" valueType="num">
                                      <p:cBhvr additive="base">
                                        <p:cTn id="81" dur="500" fill="hold"/>
                                        <p:tgtEl>
                                          <p:spTgt spid="48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p:bldP spid="48132" grpId="0" animBg="1"/>
      <p:bldP spid="48133" grpId="0" animBg="1"/>
      <p:bldP spid="48134" grpId="0" animBg="1"/>
      <p:bldP spid="48135" grpId="0" animBg="1"/>
      <p:bldP spid="48136" grpId="0" animBg="1"/>
      <p:bldP spid="48137" grpId="0" animBg="1"/>
      <p:bldP spid="48138" grpId="0" autoUpdateAnimBg="0"/>
      <p:bldP spid="48143" grpId="0" animBg="1" autoUpdateAnimBg="0"/>
      <p:bldP spid="48144" grpId="0"/>
      <p:bldP spid="48145" grpId="0" autoUpdateAnimBg="0"/>
      <p:bldP spid="48146" grpId="0" animBg="1"/>
      <p:bldP spid="48149" grpId="0" animBg="1"/>
      <p:bldP spid="4815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10179" y="-10569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en-US" altLang="zh-CN" sz="4400" dirty="0" err="1">
                <a:solidFill>
                  <a:schemeClr val="bg1"/>
                </a:solidFill>
                <a:latin typeface="Tahoma" pitchFamily="34" charset="0"/>
                <a:ea typeface="宋体" charset="-122"/>
              </a:rPr>
              <a:t>Voronoi</a:t>
            </a:r>
            <a:r>
              <a:rPr lang="zh-CN" altLang="en-US" sz="4400" dirty="0">
                <a:solidFill>
                  <a:schemeClr val="bg1"/>
                </a:solidFill>
                <a:latin typeface="Tahoma" pitchFamily="34" charset="0"/>
                <a:ea typeface="宋体" charset="-122"/>
              </a:rPr>
              <a:t>图的定义</a:t>
            </a:r>
          </a:p>
        </p:txBody>
      </p:sp>
      <p:sp>
        <p:nvSpPr>
          <p:cNvPr id="49155" name="Rectangle 3"/>
          <p:cNvSpPr>
            <a:spLocks noChangeArrowheads="1"/>
          </p:cNvSpPr>
          <p:nvPr/>
        </p:nvSpPr>
        <p:spPr bwMode="auto">
          <a:xfrm>
            <a:off x="266700" y="4751135"/>
            <a:ext cx="4038600"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FF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110000"/>
              <a:buFont typeface="Wingdings" pitchFamily="2" charset="2"/>
              <a:buNone/>
            </a:pPr>
            <a:r>
              <a:rPr lang="zh-CN" altLang="en-US" dirty="0" smtClean="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中的每个点都可以   作一个</a:t>
            </a:r>
            <a:r>
              <a:rPr lang="en-US" altLang="zh-CN" dirty="0" err="1">
                <a:latin typeface="微软雅黑" panose="020B0503020204020204" pitchFamily="34" charset="-122"/>
                <a:ea typeface="微软雅黑" panose="020B0503020204020204" pitchFamily="34" charset="-122"/>
              </a:rPr>
              <a:t>Voronoi</a:t>
            </a:r>
            <a:r>
              <a:rPr lang="zh-CN" altLang="en-US" dirty="0">
                <a:latin typeface="微软雅黑" panose="020B0503020204020204" pitchFamily="34" charset="-122"/>
                <a:ea typeface="微软雅黑" panose="020B0503020204020204" pitchFamily="34" charset="-122"/>
              </a:rPr>
              <a:t>多边形，这样</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a:t>
            </a:r>
            <a:r>
              <a:rPr lang="en-US" altLang="zh-CN" dirty="0" err="1">
                <a:latin typeface="微软雅黑" panose="020B0503020204020204" pitchFamily="34" charset="-122"/>
                <a:ea typeface="微软雅黑" panose="020B0503020204020204" pitchFamily="34" charset="-122"/>
              </a:rPr>
              <a:t>Voronoi</a:t>
            </a:r>
            <a:r>
              <a:rPr lang="zh-CN" altLang="en-US" dirty="0">
                <a:latin typeface="微软雅黑" panose="020B0503020204020204" pitchFamily="34" charset="-122"/>
                <a:ea typeface="微软雅黑" panose="020B0503020204020204" pitchFamily="34" charset="-122"/>
              </a:rPr>
              <a:t>多边形组成的图称为</a:t>
            </a:r>
            <a:r>
              <a:rPr lang="en-US" altLang="zh-CN" dirty="0" err="1">
                <a:latin typeface="微软雅黑" panose="020B0503020204020204" pitchFamily="34" charset="-122"/>
                <a:ea typeface="微软雅黑" panose="020B0503020204020204" pitchFamily="34" charset="-122"/>
              </a:rPr>
              <a:t>Voronoi</a:t>
            </a:r>
            <a:r>
              <a:rPr lang="zh-CN" altLang="en-US" dirty="0">
                <a:latin typeface="微软雅黑" panose="020B0503020204020204" pitchFamily="34" charset="-122"/>
                <a:ea typeface="微软雅黑" panose="020B0503020204020204" pitchFamily="34" charset="-122"/>
              </a:rPr>
              <a:t>图，记为</a:t>
            </a:r>
            <a:r>
              <a:rPr lang="en-US" altLang="zh-CN" dirty="0" err="1">
                <a:latin typeface="微软雅黑" panose="020B0503020204020204" pitchFamily="34" charset="-122"/>
                <a:ea typeface="微软雅黑" panose="020B0503020204020204" pitchFamily="34" charset="-122"/>
              </a:rPr>
              <a:t>Vor</a:t>
            </a:r>
            <a:r>
              <a:rPr lang="en-US" altLang="zh-CN" dirty="0">
                <a:latin typeface="微软雅黑" panose="020B0503020204020204" pitchFamily="34" charset="-122"/>
                <a:ea typeface="微软雅黑" panose="020B0503020204020204" pitchFamily="34" charset="-122"/>
              </a:rPr>
              <a:t>(S)。</a:t>
            </a:r>
            <a:endParaRPr lang="zh-CN" altLang="en-US" dirty="0">
              <a:latin typeface="微软雅黑" panose="020B0503020204020204" pitchFamily="34" charset="-122"/>
              <a:ea typeface="微软雅黑" panose="020B0503020204020204" pitchFamily="34" charset="-122"/>
            </a:endParaRPr>
          </a:p>
        </p:txBody>
      </p:sp>
      <p:sp>
        <p:nvSpPr>
          <p:cNvPr id="49156" name="AutoShape 4"/>
          <p:cNvSpPr>
            <a:spLocks noChangeArrowheads="1"/>
          </p:cNvSpPr>
          <p:nvPr/>
        </p:nvSpPr>
        <p:spPr bwMode="auto">
          <a:xfrm>
            <a:off x="4724400" y="5029200"/>
            <a:ext cx="2438400" cy="533400"/>
          </a:xfrm>
          <a:prstGeom prst="wedgeRoundRectCallout">
            <a:avLst>
              <a:gd name="adj1" fmla="val -13282"/>
              <a:gd name="adj2" fmla="val -186014"/>
              <a:gd name="adj3" fmla="val 1666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ea typeface="宋体" charset="-122"/>
              </a:rPr>
              <a:t>n=6</a:t>
            </a:r>
            <a:r>
              <a:rPr lang="zh-CN" altLang="en-US">
                <a:ea typeface="宋体" charset="-122"/>
              </a:rPr>
              <a:t>时的</a:t>
            </a:r>
            <a:r>
              <a:rPr lang="en-US" altLang="zh-CN">
                <a:ea typeface="宋体" charset="-122"/>
              </a:rPr>
              <a:t>Vor(S)</a:t>
            </a:r>
          </a:p>
        </p:txBody>
      </p:sp>
      <p:sp>
        <p:nvSpPr>
          <p:cNvPr id="49157" name="Oval 5"/>
          <p:cNvSpPr>
            <a:spLocks noChangeArrowheads="1"/>
          </p:cNvSpPr>
          <p:nvPr/>
        </p:nvSpPr>
        <p:spPr bwMode="auto">
          <a:xfrm>
            <a:off x="4381500" y="29718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58" name="Oval 6"/>
          <p:cNvSpPr>
            <a:spLocks noChangeArrowheads="1"/>
          </p:cNvSpPr>
          <p:nvPr/>
        </p:nvSpPr>
        <p:spPr bwMode="auto">
          <a:xfrm>
            <a:off x="3048000" y="16764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59" name="Oval 7"/>
          <p:cNvSpPr>
            <a:spLocks noChangeArrowheads="1"/>
          </p:cNvSpPr>
          <p:nvPr/>
        </p:nvSpPr>
        <p:spPr bwMode="auto">
          <a:xfrm>
            <a:off x="2286000" y="38862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60" name="Oval 8"/>
          <p:cNvSpPr>
            <a:spLocks noChangeArrowheads="1"/>
          </p:cNvSpPr>
          <p:nvPr/>
        </p:nvSpPr>
        <p:spPr bwMode="auto">
          <a:xfrm>
            <a:off x="4724400" y="40386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61" name="Oval 9"/>
          <p:cNvSpPr>
            <a:spLocks noChangeArrowheads="1"/>
          </p:cNvSpPr>
          <p:nvPr/>
        </p:nvSpPr>
        <p:spPr bwMode="auto">
          <a:xfrm>
            <a:off x="6019800" y="16002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62" name="Oval 10"/>
          <p:cNvSpPr>
            <a:spLocks noChangeArrowheads="1"/>
          </p:cNvSpPr>
          <p:nvPr/>
        </p:nvSpPr>
        <p:spPr bwMode="auto">
          <a:xfrm>
            <a:off x="7543800" y="28956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49163" name="AutoShape 11"/>
          <p:cNvCxnSpPr>
            <a:cxnSpLocks noChangeShapeType="1"/>
          </p:cNvCxnSpPr>
          <p:nvPr/>
        </p:nvCxnSpPr>
        <p:spPr bwMode="auto">
          <a:xfrm flipV="1">
            <a:off x="3048000" y="1752600"/>
            <a:ext cx="1527175" cy="12192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4" name="AutoShape 12"/>
          <p:cNvCxnSpPr>
            <a:cxnSpLocks noChangeShapeType="1"/>
          </p:cNvCxnSpPr>
          <p:nvPr/>
        </p:nvCxnSpPr>
        <p:spPr bwMode="auto">
          <a:xfrm flipH="1" flipV="1">
            <a:off x="4572000" y="1752600"/>
            <a:ext cx="1524000" cy="14478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5" name="AutoShape 13"/>
          <p:cNvCxnSpPr>
            <a:cxnSpLocks noChangeShapeType="1"/>
          </p:cNvCxnSpPr>
          <p:nvPr/>
        </p:nvCxnSpPr>
        <p:spPr bwMode="auto">
          <a:xfrm flipH="1">
            <a:off x="3581400" y="3200400"/>
            <a:ext cx="2514600" cy="6096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6" name="AutoShape 14"/>
          <p:cNvCxnSpPr>
            <a:cxnSpLocks noChangeShapeType="1"/>
          </p:cNvCxnSpPr>
          <p:nvPr/>
        </p:nvCxnSpPr>
        <p:spPr bwMode="auto">
          <a:xfrm flipH="1" flipV="1">
            <a:off x="3048000" y="2971800"/>
            <a:ext cx="533400" cy="838200"/>
          </a:xfrm>
          <a:prstGeom prst="straightConnector1">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7" name="AutoShape 15"/>
          <p:cNvCxnSpPr>
            <a:cxnSpLocks noChangeShapeType="1"/>
          </p:cNvCxnSpPr>
          <p:nvPr/>
        </p:nvCxnSpPr>
        <p:spPr bwMode="auto">
          <a:xfrm flipH="1" flipV="1">
            <a:off x="1066800" y="2286000"/>
            <a:ext cx="1981200" cy="6858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8" name="AutoShape 16"/>
          <p:cNvCxnSpPr>
            <a:cxnSpLocks noChangeShapeType="1"/>
          </p:cNvCxnSpPr>
          <p:nvPr/>
        </p:nvCxnSpPr>
        <p:spPr bwMode="auto">
          <a:xfrm flipH="1">
            <a:off x="3505200" y="3810000"/>
            <a:ext cx="76200" cy="5334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9" name="AutoShape 17"/>
          <p:cNvCxnSpPr>
            <a:cxnSpLocks noChangeShapeType="1"/>
          </p:cNvCxnSpPr>
          <p:nvPr/>
        </p:nvCxnSpPr>
        <p:spPr bwMode="auto">
          <a:xfrm>
            <a:off x="6096000" y="3200400"/>
            <a:ext cx="609600" cy="13716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0" name="AutoShape 18"/>
          <p:cNvCxnSpPr>
            <a:cxnSpLocks noChangeShapeType="1"/>
          </p:cNvCxnSpPr>
          <p:nvPr/>
        </p:nvCxnSpPr>
        <p:spPr bwMode="auto">
          <a:xfrm flipV="1">
            <a:off x="6130977" y="865994"/>
            <a:ext cx="2286000" cy="23241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p:cNvCxnSpPr>
            <a:cxnSpLocks noChangeShapeType="1"/>
          </p:cNvCxnSpPr>
          <p:nvPr/>
        </p:nvCxnSpPr>
        <p:spPr bwMode="auto">
          <a:xfrm flipV="1">
            <a:off x="4572000" y="0"/>
            <a:ext cx="0" cy="1752600"/>
          </a:xfrm>
          <a:prstGeom prst="straightConnector1">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148</a:t>
            </a:fld>
            <a:endParaRPr lang="en-US" altLang="zh-TW" dirty="0"/>
          </a:p>
        </p:txBody>
      </p:sp>
      <p:pic>
        <p:nvPicPr>
          <p:cNvPr id="23" name="Picture 48" descr="https://pic4.zhimg.com/80/v2-8302a930fec914ef55b928b7bc251d23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30" y="1056039"/>
            <a:ext cx="6818694" cy="5027762"/>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1" y="1056039"/>
            <a:ext cx="8150276" cy="5189562"/>
          </a:xfrm>
          <a:prstGeom prst="rect">
            <a:avLst/>
          </a:prstGeom>
        </p:spPr>
      </p:pic>
    </p:spTree>
    <p:extLst>
      <p:ext uri="{BB962C8B-B14F-4D97-AF65-F5344CB8AC3E}">
        <p14:creationId xmlns:p14="http://schemas.microsoft.com/office/powerpoint/2010/main" val="3063967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linds(horizontal)">
                                      <p:cBhvr>
                                        <p:cTn id="7" dur="500"/>
                                        <p:tgtEl>
                                          <p:spTgt spid="49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dissolve">
                                      <p:cBhvr>
                                        <p:cTn id="12" dur="500"/>
                                        <p:tgtEl>
                                          <p:spTgt spid="4915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9158"/>
                                        </p:tgtEl>
                                        <p:attrNameLst>
                                          <p:attrName>style.visibility</p:attrName>
                                        </p:attrNameLst>
                                      </p:cBhvr>
                                      <p:to>
                                        <p:strVal val="visible"/>
                                      </p:to>
                                    </p:set>
                                    <p:animEffect transition="in" filter="dissolve">
                                      <p:cBhvr>
                                        <p:cTn id="16" dur="500"/>
                                        <p:tgtEl>
                                          <p:spTgt spid="4915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49159"/>
                                        </p:tgtEl>
                                        <p:attrNameLst>
                                          <p:attrName>style.visibility</p:attrName>
                                        </p:attrNameLst>
                                      </p:cBhvr>
                                      <p:to>
                                        <p:strVal val="visible"/>
                                      </p:to>
                                    </p:set>
                                    <p:animEffect transition="in" filter="dissolve">
                                      <p:cBhvr>
                                        <p:cTn id="20" dur="500"/>
                                        <p:tgtEl>
                                          <p:spTgt spid="49159"/>
                                        </p:tgtEl>
                                      </p:cBhvr>
                                    </p:animEffect>
                                  </p:child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49160"/>
                                        </p:tgtEl>
                                        <p:attrNameLst>
                                          <p:attrName>style.visibility</p:attrName>
                                        </p:attrNameLst>
                                      </p:cBhvr>
                                      <p:to>
                                        <p:strVal val="visible"/>
                                      </p:to>
                                    </p:set>
                                    <p:animEffect transition="in" filter="dissolve">
                                      <p:cBhvr>
                                        <p:cTn id="24" dur="500"/>
                                        <p:tgtEl>
                                          <p:spTgt spid="49160"/>
                                        </p:tgtEl>
                                      </p:cBhvr>
                                    </p:animEffect>
                                  </p:childTnLst>
                                </p:cTn>
                              </p:par>
                            </p:childTnLst>
                          </p:cTn>
                        </p:par>
                        <p:par>
                          <p:cTn id="25" fill="hold" nodeType="afterGroup">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49161"/>
                                        </p:tgtEl>
                                        <p:attrNameLst>
                                          <p:attrName>style.visibility</p:attrName>
                                        </p:attrNameLst>
                                      </p:cBhvr>
                                      <p:to>
                                        <p:strVal val="visible"/>
                                      </p:to>
                                    </p:set>
                                    <p:animEffect transition="in" filter="dissolve">
                                      <p:cBhvr>
                                        <p:cTn id="28" dur="500"/>
                                        <p:tgtEl>
                                          <p:spTgt spid="49161"/>
                                        </p:tgtEl>
                                      </p:cBhvr>
                                    </p:animEffect>
                                  </p:childTnLst>
                                </p:cTn>
                              </p:par>
                            </p:childTnLst>
                          </p:cTn>
                        </p:par>
                        <p:par>
                          <p:cTn id="29" fill="hold" nodeType="afterGroup">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49162"/>
                                        </p:tgtEl>
                                        <p:attrNameLst>
                                          <p:attrName>style.visibility</p:attrName>
                                        </p:attrNameLst>
                                      </p:cBhvr>
                                      <p:to>
                                        <p:strVal val="visible"/>
                                      </p:to>
                                    </p:set>
                                    <p:animEffect transition="in" filter="dissolve">
                                      <p:cBhvr>
                                        <p:cTn id="32" dur="500"/>
                                        <p:tgtEl>
                                          <p:spTgt spid="491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49163"/>
                                        </p:tgtEl>
                                        <p:attrNameLst>
                                          <p:attrName>style.visibility</p:attrName>
                                        </p:attrNameLst>
                                      </p:cBhvr>
                                      <p:to>
                                        <p:strVal val="visible"/>
                                      </p:to>
                                    </p:set>
                                    <p:animEffect transition="in" filter="barn(outHorizontal)">
                                      <p:cBhvr>
                                        <p:cTn id="37" dur="500"/>
                                        <p:tgtEl>
                                          <p:spTgt spid="49163"/>
                                        </p:tgtEl>
                                      </p:cBhvr>
                                    </p:animEffect>
                                  </p:childTnLst>
                                </p:cTn>
                              </p:par>
                            </p:childTnLst>
                          </p:cTn>
                        </p:par>
                        <p:par>
                          <p:cTn id="38" fill="hold" nodeType="afterGroup">
                            <p:stCondLst>
                              <p:cond delay="500"/>
                            </p:stCondLst>
                            <p:childTnLst>
                              <p:par>
                                <p:cTn id="39" presetID="16" presetClass="entr" presetSubtype="42" fill="hold" nodeType="afterEffect">
                                  <p:stCondLst>
                                    <p:cond delay="0"/>
                                  </p:stCondLst>
                                  <p:childTnLst>
                                    <p:set>
                                      <p:cBhvr>
                                        <p:cTn id="40" dur="1" fill="hold">
                                          <p:stCondLst>
                                            <p:cond delay="0"/>
                                          </p:stCondLst>
                                        </p:cTn>
                                        <p:tgtEl>
                                          <p:spTgt spid="49164"/>
                                        </p:tgtEl>
                                        <p:attrNameLst>
                                          <p:attrName>style.visibility</p:attrName>
                                        </p:attrNameLst>
                                      </p:cBhvr>
                                      <p:to>
                                        <p:strVal val="visible"/>
                                      </p:to>
                                    </p:set>
                                    <p:animEffect transition="in" filter="barn(outHorizontal)">
                                      <p:cBhvr>
                                        <p:cTn id="41" dur="500"/>
                                        <p:tgtEl>
                                          <p:spTgt spid="49164"/>
                                        </p:tgtEl>
                                      </p:cBhvr>
                                    </p:animEffect>
                                  </p:childTnLst>
                                </p:cTn>
                              </p:par>
                            </p:childTnLst>
                          </p:cTn>
                        </p:par>
                        <p:par>
                          <p:cTn id="42" fill="hold" nodeType="afterGroup">
                            <p:stCondLst>
                              <p:cond delay="1000"/>
                            </p:stCondLst>
                            <p:childTnLst>
                              <p:par>
                                <p:cTn id="43" presetID="16" presetClass="entr" presetSubtype="42" fill="hold" nodeType="afterEffect">
                                  <p:stCondLst>
                                    <p:cond delay="0"/>
                                  </p:stCondLst>
                                  <p:childTnLst>
                                    <p:set>
                                      <p:cBhvr>
                                        <p:cTn id="44" dur="1" fill="hold">
                                          <p:stCondLst>
                                            <p:cond delay="0"/>
                                          </p:stCondLst>
                                        </p:cTn>
                                        <p:tgtEl>
                                          <p:spTgt spid="49165"/>
                                        </p:tgtEl>
                                        <p:attrNameLst>
                                          <p:attrName>style.visibility</p:attrName>
                                        </p:attrNameLst>
                                      </p:cBhvr>
                                      <p:to>
                                        <p:strVal val="visible"/>
                                      </p:to>
                                    </p:set>
                                    <p:animEffect transition="in" filter="barn(outHorizontal)">
                                      <p:cBhvr>
                                        <p:cTn id="45" dur="500"/>
                                        <p:tgtEl>
                                          <p:spTgt spid="49165"/>
                                        </p:tgtEl>
                                      </p:cBhvr>
                                    </p:animEffect>
                                  </p:childTnLst>
                                </p:cTn>
                              </p:par>
                            </p:childTnLst>
                          </p:cTn>
                        </p:par>
                        <p:par>
                          <p:cTn id="46" fill="hold" nodeType="afterGroup">
                            <p:stCondLst>
                              <p:cond delay="1500"/>
                            </p:stCondLst>
                            <p:childTnLst>
                              <p:par>
                                <p:cTn id="47" presetID="16" presetClass="entr" presetSubtype="42" fill="hold" nodeType="afterEffect">
                                  <p:stCondLst>
                                    <p:cond delay="0"/>
                                  </p:stCondLst>
                                  <p:childTnLst>
                                    <p:set>
                                      <p:cBhvr>
                                        <p:cTn id="48" dur="1" fill="hold">
                                          <p:stCondLst>
                                            <p:cond delay="0"/>
                                          </p:stCondLst>
                                        </p:cTn>
                                        <p:tgtEl>
                                          <p:spTgt spid="49166"/>
                                        </p:tgtEl>
                                        <p:attrNameLst>
                                          <p:attrName>style.visibility</p:attrName>
                                        </p:attrNameLst>
                                      </p:cBhvr>
                                      <p:to>
                                        <p:strVal val="visible"/>
                                      </p:to>
                                    </p:set>
                                    <p:animEffect transition="in" filter="barn(outHorizontal)">
                                      <p:cBhvr>
                                        <p:cTn id="49" dur="500"/>
                                        <p:tgtEl>
                                          <p:spTgt spid="49166"/>
                                        </p:tgtEl>
                                      </p:cBhvr>
                                    </p:animEffect>
                                  </p:childTnLst>
                                </p:cTn>
                              </p:par>
                            </p:childTnLst>
                          </p:cTn>
                        </p:par>
                        <p:par>
                          <p:cTn id="50" fill="hold" nodeType="afterGroup">
                            <p:stCondLst>
                              <p:cond delay="2000"/>
                            </p:stCondLst>
                            <p:childTnLst>
                              <p:par>
                                <p:cTn id="51" presetID="16" presetClass="entr" presetSubtype="42" fill="hold" nodeType="afterEffect">
                                  <p:stCondLst>
                                    <p:cond delay="0"/>
                                  </p:stCondLst>
                                  <p:childTnLst>
                                    <p:set>
                                      <p:cBhvr>
                                        <p:cTn id="52" dur="1" fill="hold">
                                          <p:stCondLst>
                                            <p:cond delay="0"/>
                                          </p:stCondLst>
                                        </p:cTn>
                                        <p:tgtEl>
                                          <p:spTgt spid="49167"/>
                                        </p:tgtEl>
                                        <p:attrNameLst>
                                          <p:attrName>style.visibility</p:attrName>
                                        </p:attrNameLst>
                                      </p:cBhvr>
                                      <p:to>
                                        <p:strVal val="visible"/>
                                      </p:to>
                                    </p:set>
                                    <p:animEffect transition="in" filter="barn(outHorizontal)">
                                      <p:cBhvr>
                                        <p:cTn id="53" dur="500"/>
                                        <p:tgtEl>
                                          <p:spTgt spid="49167"/>
                                        </p:tgtEl>
                                      </p:cBhvr>
                                    </p:animEffect>
                                  </p:childTnLst>
                                </p:cTn>
                              </p:par>
                            </p:childTnLst>
                          </p:cTn>
                        </p:par>
                        <p:par>
                          <p:cTn id="54" fill="hold" nodeType="afterGroup">
                            <p:stCondLst>
                              <p:cond delay="2500"/>
                            </p:stCondLst>
                            <p:childTnLst>
                              <p:par>
                                <p:cTn id="55" presetID="16" presetClass="entr" presetSubtype="42" fill="hold" nodeType="afterEffect">
                                  <p:stCondLst>
                                    <p:cond delay="0"/>
                                  </p:stCondLst>
                                  <p:childTnLst>
                                    <p:set>
                                      <p:cBhvr>
                                        <p:cTn id="56" dur="1" fill="hold">
                                          <p:stCondLst>
                                            <p:cond delay="0"/>
                                          </p:stCondLst>
                                        </p:cTn>
                                        <p:tgtEl>
                                          <p:spTgt spid="49168"/>
                                        </p:tgtEl>
                                        <p:attrNameLst>
                                          <p:attrName>style.visibility</p:attrName>
                                        </p:attrNameLst>
                                      </p:cBhvr>
                                      <p:to>
                                        <p:strVal val="visible"/>
                                      </p:to>
                                    </p:set>
                                    <p:animEffect transition="in" filter="barn(outHorizontal)">
                                      <p:cBhvr>
                                        <p:cTn id="57" dur="500"/>
                                        <p:tgtEl>
                                          <p:spTgt spid="49168"/>
                                        </p:tgtEl>
                                      </p:cBhvr>
                                    </p:animEffect>
                                  </p:childTnLst>
                                </p:cTn>
                              </p:par>
                            </p:childTnLst>
                          </p:cTn>
                        </p:par>
                        <p:par>
                          <p:cTn id="58" fill="hold" nodeType="afterGroup">
                            <p:stCondLst>
                              <p:cond delay="3000"/>
                            </p:stCondLst>
                            <p:childTnLst>
                              <p:par>
                                <p:cTn id="59" presetID="16" presetClass="entr" presetSubtype="42" fill="hold" nodeType="afterEffect">
                                  <p:stCondLst>
                                    <p:cond delay="0"/>
                                  </p:stCondLst>
                                  <p:childTnLst>
                                    <p:set>
                                      <p:cBhvr>
                                        <p:cTn id="60" dur="1" fill="hold">
                                          <p:stCondLst>
                                            <p:cond delay="0"/>
                                          </p:stCondLst>
                                        </p:cTn>
                                        <p:tgtEl>
                                          <p:spTgt spid="49169"/>
                                        </p:tgtEl>
                                        <p:attrNameLst>
                                          <p:attrName>style.visibility</p:attrName>
                                        </p:attrNameLst>
                                      </p:cBhvr>
                                      <p:to>
                                        <p:strVal val="visible"/>
                                      </p:to>
                                    </p:set>
                                    <p:animEffect transition="in" filter="barn(outHorizontal)">
                                      <p:cBhvr>
                                        <p:cTn id="61" dur="500"/>
                                        <p:tgtEl>
                                          <p:spTgt spid="49169"/>
                                        </p:tgtEl>
                                      </p:cBhvr>
                                    </p:animEffect>
                                  </p:childTnLst>
                                </p:cTn>
                              </p:par>
                            </p:childTnLst>
                          </p:cTn>
                        </p:par>
                        <p:par>
                          <p:cTn id="62" fill="hold" nodeType="afterGroup">
                            <p:stCondLst>
                              <p:cond delay="3500"/>
                            </p:stCondLst>
                            <p:childTnLst>
                              <p:par>
                                <p:cTn id="63" presetID="16" presetClass="entr" presetSubtype="42" fill="hold" nodeType="afterEffect">
                                  <p:stCondLst>
                                    <p:cond delay="0"/>
                                  </p:stCondLst>
                                  <p:childTnLst>
                                    <p:set>
                                      <p:cBhvr>
                                        <p:cTn id="64" dur="1" fill="hold">
                                          <p:stCondLst>
                                            <p:cond delay="0"/>
                                          </p:stCondLst>
                                        </p:cTn>
                                        <p:tgtEl>
                                          <p:spTgt spid="49170"/>
                                        </p:tgtEl>
                                        <p:attrNameLst>
                                          <p:attrName>style.visibility</p:attrName>
                                        </p:attrNameLst>
                                      </p:cBhvr>
                                      <p:to>
                                        <p:strVal val="visible"/>
                                      </p:to>
                                    </p:set>
                                    <p:animEffect transition="in" filter="barn(outHorizontal)">
                                      <p:cBhvr>
                                        <p:cTn id="65" dur="500"/>
                                        <p:tgtEl>
                                          <p:spTgt spid="49170"/>
                                        </p:tgtEl>
                                      </p:cBhvr>
                                    </p:animEffect>
                                  </p:childTnLst>
                                </p:cTn>
                              </p:par>
                            </p:childTnLst>
                          </p:cTn>
                        </p:par>
                        <p:par>
                          <p:cTn id="66" fill="hold" nodeType="afterGroup">
                            <p:stCondLst>
                              <p:cond delay="4000"/>
                            </p:stCondLst>
                            <p:childTnLst>
                              <p:par>
                                <p:cTn id="67" presetID="16" presetClass="entr" presetSubtype="42" fill="hold" nodeType="afterEffect">
                                  <p:stCondLst>
                                    <p:cond delay="0"/>
                                  </p:stCondLst>
                                  <p:childTnLst>
                                    <p:set>
                                      <p:cBhvr>
                                        <p:cTn id="68" dur="1" fill="hold">
                                          <p:stCondLst>
                                            <p:cond delay="0"/>
                                          </p:stCondLst>
                                        </p:cTn>
                                        <p:tgtEl>
                                          <p:spTgt spid="49171"/>
                                        </p:tgtEl>
                                        <p:attrNameLst>
                                          <p:attrName>style.visibility</p:attrName>
                                        </p:attrNameLst>
                                      </p:cBhvr>
                                      <p:to>
                                        <p:strVal val="visible"/>
                                      </p:to>
                                    </p:set>
                                    <p:animEffect transition="in" filter="barn(outHorizontal)">
                                      <p:cBhvr>
                                        <p:cTn id="69" dur="500"/>
                                        <p:tgtEl>
                                          <p:spTgt spid="49171"/>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49156"/>
                                        </p:tgtEl>
                                        <p:attrNameLst>
                                          <p:attrName>style.visibility</p:attrName>
                                        </p:attrNameLst>
                                      </p:cBhvr>
                                      <p:to>
                                        <p:strVal val="visible"/>
                                      </p:to>
                                    </p:set>
                                    <p:anim calcmode="lin" valueType="num">
                                      <p:cBhvr additive="base">
                                        <p:cTn id="74" dur="500" fill="hold"/>
                                        <p:tgtEl>
                                          <p:spTgt spid="49156"/>
                                        </p:tgtEl>
                                        <p:attrNameLst>
                                          <p:attrName>ppt_x</p:attrName>
                                        </p:attrNameLst>
                                      </p:cBhvr>
                                      <p:tavLst>
                                        <p:tav tm="0">
                                          <p:val>
                                            <p:strVal val="0-#ppt_w/2"/>
                                          </p:val>
                                        </p:tav>
                                        <p:tav tm="100000">
                                          <p:val>
                                            <p:strVal val="#ppt_x"/>
                                          </p:val>
                                        </p:tav>
                                      </p:tavLst>
                                    </p:anim>
                                    <p:anim calcmode="lin" valueType="num">
                                      <p:cBhvr additive="base">
                                        <p:cTn id="75" dur="500" fill="hold"/>
                                        <p:tgtEl>
                                          <p:spTgt spid="49156"/>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fill="hold"/>
                                        <p:tgtEl>
                                          <p:spTgt spid="23"/>
                                        </p:tgtEl>
                                        <p:attrNameLst>
                                          <p:attrName>ppt_x</p:attrName>
                                        </p:attrNameLst>
                                      </p:cBhvr>
                                      <p:tavLst>
                                        <p:tav tm="0">
                                          <p:val>
                                            <p:strVal val="#ppt_x"/>
                                          </p:val>
                                        </p:tav>
                                        <p:tav tm="100000">
                                          <p:val>
                                            <p:strVal val="#ppt_x"/>
                                          </p:val>
                                        </p:tav>
                                      </p:tavLst>
                                    </p:anim>
                                    <p:anim calcmode="lin" valueType="num">
                                      <p:cBhvr additive="base">
                                        <p:cTn id="8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P spid="49156" grpId="0" animBg="1" autoUpdateAnimBg="0"/>
      <p:bldP spid="49157" grpId="0" animBg="1"/>
      <p:bldP spid="49158" grpId="0" animBg="1"/>
      <p:bldP spid="49159" grpId="0" animBg="1"/>
      <p:bldP spid="49160" grpId="0" animBg="1"/>
      <p:bldP spid="49161" grpId="0" animBg="1"/>
      <p:bldP spid="4916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dirty="0" err="1"/>
              <a:t>Voronoi</a:t>
            </a:r>
            <a:r>
              <a:rPr lang="zh-CN" altLang="en-US" dirty="0"/>
              <a:t>图的构造</a:t>
            </a:r>
          </a:p>
        </p:txBody>
      </p:sp>
      <p:sp>
        <p:nvSpPr>
          <p:cNvPr id="14344" name="Text Box 8"/>
          <p:cNvSpPr txBox="1">
            <a:spLocks noChangeArrowheads="1"/>
          </p:cNvSpPr>
          <p:nvPr/>
        </p:nvSpPr>
        <p:spPr bwMode="auto">
          <a:xfrm>
            <a:off x="900113" y="2151063"/>
            <a:ext cx="2673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t>传统的构造方法</a:t>
            </a:r>
          </a:p>
        </p:txBody>
      </p:sp>
      <p:sp>
        <p:nvSpPr>
          <p:cNvPr id="14345" name="Text Box 9"/>
          <p:cNvSpPr txBox="1">
            <a:spLocks noChangeArrowheads="1"/>
          </p:cNvSpPr>
          <p:nvPr/>
        </p:nvSpPr>
        <p:spPr bwMode="auto">
          <a:xfrm>
            <a:off x="827088" y="4365625"/>
            <a:ext cx="510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t>分治法构造</a:t>
            </a:r>
            <a:r>
              <a:rPr lang="en-US" altLang="zh-CN" sz="2800"/>
              <a:t>Delaunay</a:t>
            </a:r>
            <a:r>
              <a:rPr lang="zh-CN" altLang="en-US" sz="2800"/>
              <a:t>三角剖分法</a:t>
            </a:r>
          </a:p>
        </p:txBody>
      </p:sp>
      <p:sp>
        <p:nvSpPr>
          <p:cNvPr id="14346" name="Text Box 10"/>
          <p:cNvSpPr txBox="1">
            <a:spLocks noChangeArrowheads="1"/>
          </p:cNvSpPr>
          <p:nvPr/>
        </p:nvSpPr>
        <p:spPr bwMode="auto">
          <a:xfrm>
            <a:off x="6134100" y="170021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50903"/>
                </a:solidFill>
              </a:rPr>
              <a:t>编写麻烦</a:t>
            </a:r>
            <a:endParaRPr lang="en-US" altLang="zh-CN" sz="2800">
              <a:solidFill>
                <a:srgbClr val="F50903"/>
              </a:solidFill>
            </a:endParaRPr>
          </a:p>
        </p:txBody>
      </p:sp>
      <p:sp>
        <p:nvSpPr>
          <p:cNvPr id="14347" name="Text Box 11"/>
          <p:cNvSpPr txBox="1">
            <a:spLocks noChangeArrowheads="1"/>
          </p:cNvSpPr>
          <p:nvPr/>
        </p:nvSpPr>
        <p:spPr bwMode="auto">
          <a:xfrm>
            <a:off x="6134100" y="2276475"/>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50903"/>
                </a:solidFill>
              </a:rPr>
              <a:t>难于理解</a:t>
            </a:r>
          </a:p>
        </p:txBody>
      </p:sp>
      <p:sp>
        <p:nvSpPr>
          <p:cNvPr id="14348" name="Text Box 12"/>
          <p:cNvSpPr txBox="1">
            <a:spLocks noChangeArrowheads="1"/>
          </p:cNvSpPr>
          <p:nvPr/>
        </p:nvSpPr>
        <p:spPr bwMode="auto">
          <a:xfrm>
            <a:off x="5989638" y="40767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50903"/>
                </a:solidFill>
              </a:rPr>
              <a:t>编写容易</a:t>
            </a:r>
            <a:endParaRPr lang="en-US" altLang="zh-CN" sz="2800">
              <a:solidFill>
                <a:srgbClr val="F50903"/>
              </a:solidFill>
            </a:endParaRPr>
          </a:p>
        </p:txBody>
      </p:sp>
      <p:sp>
        <p:nvSpPr>
          <p:cNvPr id="14349" name="Text Box 13"/>
          <p:cNvSpPr txBox="1">
            <a:spLocks noChangeArrowheads="1"/>
          </p:cNvSpPr>
          <p:nvPr/>
        </p:nvSpPr>
        <p:spPr bwMode="auto">
          <a:xfrm>
            <a:off x="5940425" y="4581525"/>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50903"/>
                </a:solidFill>
              </a:rPr>
              <a:t>易于理解</a:t>
            </a:r>
            <a:endParaRPr lang="en-US" altLang="zh-CN" sz="2800">
              <a:solidFill>
                <a:srgbClr val="F50903"/>
              </a:solidFill>
            </a:endParaRPr>
          </a:p>
        </p:txBody>
      </p:sp>
      <p:sp>
        <p:nvSpPr>
          <p:cNvPr id="14350" name="Text Box 14"/>
          <p:cNvSpPr txBox="1">
            <a:spLocks noChangeArrowheads="1"/>
          </p:cNvSpPr>
          <p:nvPr/>
        </p:nvSpPr>
        <p:spPr bwMode="auto">
          <a:xfrm rot="-67078008">
            <a:off x="6724650" y="5357813"/>
            <a:ext cx="1825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50903"/>
                </a:solidFill>
              </a:rPr>
              <a:t>O(N log N)</a:t>
            </a:r>
          </a:p>
        </p:txBody>
      </p:sp>
      <p:graphicFrame>
        <p:nvGraphicFramePr>
          <p:cNvPr id="2" name="对象 1"/>
          <p:cNvGraphicFramePr>
            <a:graphicFrameLocks noChangeAspect="1"/>
          </p:cNvGraphicFramePr>
          <p:nvPr>
            <p:extLst>
              <p:ext uri="{D42A27DB-BD31-4B8C-83A1-F6EECF244321}">
                <p14:modId xmlns:p14="http://schemas.microsoft.com/office/powerpoint/2010/main" val="3699098613"/>
              </p:ext>
            </p:extLst>
          </p:nvPr>
        </p:nvGraphicFramePr>
        <p:xfrm>
          <a:off x="1434306" y="5343871"/>
          <a:ext cx="3886200" cy="711200"/>
        </p:xfrm>
        <a:graphic>
          <a:graphicData uri="http://schemas.openxmlformats.org/presentationml/2006/ole">
            <mc:AlternateContent xmlns:mc="http://schemas.openxmlformats.org/markup-compatibility/2006">
              <mc:Choice xmlns:v="urn:schemas-microsoft-com:vml" Requires="v">
                <p:oleObj spid="_x0000_s453671" name="包装程序外壳对象" showAsIcon="1" r:id="rId4" imgW="3886920" imgH="711360" progId="Package">
                  <p:embed/>
                </p:oleObj>
              </mc:Choice>
              <mc:Fallback>
                <p:oleObj name="包装程序外壳对象" showAsIcon="1" r:id="rId4" imgW="3886920" imgH="711360" progId="Package">
                  <p:embed/>
                  <p:pic>
                    <p:nvPicPr>
                      <p:cNvPr id="0" name=""/>
                      <p:cNvPicPr/>
                      <p:nvPr/>
                    </p:nvPicPr>
                    <p:blipFill>
                      <a:blip r:embed="rId5"/>
                      <a:stretch>
                        <a:fillRect/>
                      </a:stretch>
                    </p:blipFill>
                    <p:spPr>
                      <a:xfrm>
                        <a:off x="1434306" y="5343871"/>
                        <a:ext cx="3886200" cy="711200"/>
                      </a:xfrm>
                      <a:prstGeom prst="rect">
                        <a:avLst/>
                      </a:prstGeom>
                    </p:spPr>
                  </p:pic>
                </p:oleObj>
              </mc:Fallback>
            </mc:AlternateContent>
          </a:graphicData>
        </a:graphic>
      </p:graphicFrame>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149</a:t>
            </a:fld>
            <a:endParaRPr lang="en-US" altLang="zh-TW" dirty="0"/>
          </a:p>
        </p:txBody>
      </p:sp>
    </p:spTree>
    <p:custDataLst>
      <p:tags r:id="rId2"/>
    </p:custDataLst>
    <p:extLst>
      <p:ext uri="{BB962C8B-B14F-4D97-AF65-F5344CB8AC3E}">
        <p14:creationId xmlns:p14="http://schemas.microsoft.com/office/powerpoint/2010/main" val="162088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4344"/>
                                        </p:tgtEl>
                                        <p:attrNameLst>
                                          <p:attrName>style.visibility</p:attrName>
                                        </p:attrNameLst>
                                      </p:cBhvr>
                                      <p:to>
                                        <p:strVal val="visible"/>
                                      </p:to>
                                    </p:set>
                                    <p:anim calcmode="lin" valueType="num">
                                      <p:cBhvr>
                                        <p:cTn id="7" dur="1000" fill="hold"/>
                                        <p:tgtEl>
                                          <p:spTgt spid="14344"/>
                                        </p:tgtEl>
                                        <p:attrNameLst>
                                          <p:attrName>ppt_w</p:attrName>
                                        </p:attrNameLst>
                                      </p:cBhvr>
                                      <p:tavLst>
                                        <p:tav tm="0">
                                          <p:val>
                                            <p:strVal val="#ppt_w*0.70"/>
                                          </p:val>
                                        </p:tav>
                                        <p:tav tm="100000">
                                          <p:val>
                                            <p:strVal val="#ppt_w"/>
                                          </p:val>
                                        </p:tav>
                                      </p:tavLst>
                                    </p:anim>
                                    <p:anim calcmode="lin" valueType="num">
                                      <p:cBhvr>
                                        <p:cTn id="8" dur="1000" fill="hold"/>
                                        <p:tgtEl>
                                          <p:spTgt spid="14344"/>
                                        </p:tgtEl>
                                        <p:attrNameLst>
                                          <p:attrName>ppt_h</p:attrName>
                                        </p:attrNameLst>
                                      </p:cBhvr>
                                      <p:tavLst>
                                        <p:tav tm="0">
                                          <p:val>
                                            <p:strVal val="#ppt_h"/>
                                          </p:val>
                                        </p:tav>
                                        <p:tav tm="100000">
                                          <p:val>
                                            <p:strVal val="#ppt_h"/>
                                          </p:val>
                                        </p:tav>
                                      </p:tavLst>
                                    </p:anim>
                                    <p:animEffect transition="in" filter="fade">
                                      <p:cBhvr>
                                        <p:cTn id="9" dur="1000"/>
                                        <p:tgtEl>
                                          <p:spTgt spid="143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346"/>
                                        </p:tgtEl>
                                        <p:attrNameLst>
                                          <p:attrName>style.visibility</p:attrName>
                                        </p:attrNameLst>
                                      </p:cBhvr>
                                      <p:to>
                                        <p:strVal val="visible"/>
                                      </p:to>
                                    </p:set>
                                    <p:animEffect transition="in" filter="dissolve">
                                      <p:cBhvr>
                                        <p:cTn id="14" dur="500"/>
                                        <p:tgtEl>
                                          <p:spTgt spid="143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347"/>
                                        </p:tgtEl>
                                        <p:attrNameLst>
                                          <p:attrName>style.visibility</p:attrName>
                                        </p:attrNameLst>
                                      </p:cBhvr>
                                      <p:to>
                                        <p:strVal val="visible"/>
                                      </p:to>
                                    </p:set>
                                    <p:animEffect transition="in" filter="dissolve">
                                      <p:cBhvr>
                                        <p:cTn id="19" dur="500"/>
                                        <p:tgtEl>
                                          <p:spTgt spid="1434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4345"/>
                                        </p:tgtEl>
                                        <p:attrNameLst>
                                          <p:attrName>style.visibility</p:attrName>
                                        </p:attrNameLst>
                                      </p:cBhvr>
                                      <p:to>
                                        <p:strVal val="visible"/>
                                      </p:to>
                                    </p:set>
                                    <p:anim calcmode="lin" valueType="num">
                                      <p:cBhvr>
                                        <p:cTn id="24" dur="1000" fill="hold"/>
                                        <p:tgtEl>
                                          <p:spTgt spid="14345"/>
                                        </p:tgtEl>
                                        <p:attrNameLst>
                                          <p:attrName>ppt_w</p:attrName>
                                        </p:attrNameLst>
                                      </p:cBhvr>
                                      <p:tavLst>
                                        <p:tav tm="0">
                                          <p:val>
                                            <p:strVal val="#ppt_w*0.70"/>
                                          </p:val>
                                        </p:tav>
                                        <p:tav tm="100000">
                                          <p:val>
                                            <p:strVal val="#ppt_w"/>
                                          </p:val>
                                        </p:tav>
                                      </p:tavLst>
                                    </p:anim>
                                    <p:anim calcmode="lin" valueType="num">
                                      <p:cBhvr>
                                        <p:cTn id="25" dur="1000" fill="hold"/>
                                        <p:tgtEl>
                                          <p:spTgt spid="14345"/>
                                        </p:tgtEl>
                                        <p:attrNameLst>
                                          <p:attrName>ppt_h</p:attrName>
                                        </p:attrNameLst>
                                      </p:cBhvr>
                                      <p:tavLst>
                                        <p:tav tm="0">
                                          <p:val>
                                            <p:strVal val="#ppt_h"/>
                                          </p:val>
                                        </p:tav>
                                        <p:tav tm="100000">
                                          <p:val>
                                            <p:strVal val="#ppt_h"/>
                                          </p:val>
                                        </p:tav>
                                      </p:tavLst>
                                    </p:anim>
                                    <p:animEffect transition="in" filter="fade">
                                      <p:cBhvr>
                                        <p:cTn id="26" dur="1000"/>
                                        <p:tgtEl>
                                          <p:spTgt spid="1434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348"/>
                                        </p:tgtEl>
                                        <p:attrNameLst>
                                          <p:attrName>style.visibility</p:attrName>
                                        </p:attrNameLst>
                                      </p:cBhvr>
                                      <p:to>
                                        <p:strVal val="visible"/>
                                      </p:to>
                                    </p:set>
                                    <p:animEffect transition="in" filter="dissolve">
                                      <p:cBhvr>
                                        <p:cTn id="31" dur="500"/>
                                        <p:tgtEl>
                                          <p:spTgt spid="143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349"/>
                                        </p:tgtEl>
                                        <p:attrNameLst>
                                          <p:attrName>style.visibility</p:attrName>
                                        </p:attrNameLst>
                                      </p:cBhvr>
                                      <p:to>
                                        <p:strVal val="visible"/>
                                      </p:to>
                                    </p:set>
                                    <p:animEffect transition="in" filter="dissolve">
                                      <p:cBhvr>
                                        <p:cTn id="36" dur="500"/>
                                        <p:tgtEl>
                                          <p:spTgt spid="143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32" fill="hold" grpId="0" nodeType="clickEffect">
                                  <p:stCondLst>
                                    <p:cond delay="0"/>
                                  </p:stCondLst>
                                  <p:childTnLst>
                                    <p:set>
                                      <p:cBhvr>
                                        <p:cTn id="40" dur="1" fill="hold">
                                          <p:stCondLst>
                                            <p:cond delay="0"/>
                                          </p:stCondLst>
                                        </p:cTn>
                                        <p:tgtEl>
                                          <p:spTgt spid="14350"/>
                                        </p:tgtEl>
                                        <p:attrNameLst>
                                          <p:attrName>style.visibility</p:attrName>
                                        </p:attrNameLst>
                                      </p:cBhvr>
                                      <p:to>
                                        <p:strVal val="visible"/>
                                      </p:to>
                                    </p:set>
                                    <p:anim calcmode="lin" valueType="num">
                                      <p:cBhvr>
                                        <p:cTn id="41" dur="500" fill="hold"/>
                                        <p:tgtEl>
                                          <p:spTgt spid="14350"/>
                                        </p:tgtEl>
                                        <p:attrNameLst>
                                          <p:attrName>ppt_w</p:attrName>
                                        </p:attrNameLst>
                                      </p:cBhvr>
                                      <p:tavLst>
                                        <p:tav tm="0">
                                          <p:val>
                                            <p:strVal val="4*#ppt_w"/>
                                          </p:val>
                                        </p:tav>
                                        <p:tav tm="100000">
                                          <p:val>
                                            <p:strVal val="#ppt_w"/>
                                          </p:val>
                                        </p:tav>
                                      </p:tavLst>
                                    </p:anim>
                                    <p:anim calcmode="lin" valueType="num">
                                      <p:cBhvr>
                                        <p:cTn id="42" dur="500" fill="hold"/>
                                        <p:tgtEl>
                                          <p:spTgt spid="14350"/>
                                        </p:tgtEl>
                                        <p:attrNameLst>
                                          <p:attrName>ppt_h</p:attrName>
                                        </p:attrNameLst>
                                      </p:cBhvr>
                                      <p:tavLst>
                                        <p:tav tm="0">
                                          <p:val>
                                            <p:strVal val="4*#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P spid="14347" grpId="0"/>
      <p:bldP spid="14348" grpId="0"/>
      <p:bldP spid="14349" grpId="0"/>
      <p:bldP spid="143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528" y="570830"/>
            <a:ext cx="7620000" cy="769938"/>
          </a:xfrm>
        </p:spPr>
        <p:txBody>
          <a:bodyPr/>
          <a:lstStyle/>
          <a:p>
            <a:r>
              <a:rPr lang="en-US" altLang="zh-TW" dirty="0"/>
              <a:t>Divide-and-conquer for maxima finding</a:t>
            </a:r>
          </a:p>
        </p:txBody>
      </p:sp>
      <p:sp>
        <p:nvSpPr>
          <p:cNvPr id="12293" name="Rectangle 5"/>
          <p:cNvSpPr>
            <a:spLocks noChangeArrowheads="1"/>
          </p:cNvSpPr>
          <p:nvPr/>
        </p:nvSpPr>
        <p:spPr bwMode="auto">
          <a:xfrm>
            <a:off x="2028825" y="2190750"/>
            <a:ext cx="9144000" cy="0"/>
          </a:xfrm>
          <a:prstGeom prst="rect">
            <a:avLst/>
          </a:prstGeom>
          <a:noFill/>
          <a:ln w="9525">
            <a:noFill/>
            <a:miter lim="800000"/>
            <a:headEnd/>
            <a:tailEnd/>
          </a:ln>
          <a:effectLst/>
        </p:spPr>
        <p:txBody>
          <a:bodyPr>
            <a:spAutoFit/>
          </a:bodyPr>
          <a:lstStyle/>
          <a:p>
            <a:endParaRPr lang="zh-CN" altLang="en-US"/>
          </a:p>
        </p:txBody>
      </p:sp>
      <p:pic>
        <p:nvPicPr>
          <p:cNvPr id="12292" name="Picture 4"/>
          <p:cNvPicPr>
            <a:picLocks noChangeAspect="1" noChangeArrowheads="1"/>
          </p:cNvPicPr>
          <p:nvPr/>
        </p:nvPicPr>
        <p:blipFill>
          <a:blip r:embed="rId3" cstate="print"/>
          <a:srcRect/>
          <a:stretch>
            <a:fillRect/>
          </a:stretch>
        </p:blipFill>
        <p:spPr bwMode="auto">
          <a:xfrm>
            <a:off x="1143000" y="2286000"/>
            <a:ext cx="6781800" cy="3300413"/>
          </a:xfrm>
          <a:prstGeom prst="rect">
            <a:avLst/>
          </a:prstGeom>
          <a:noFill/>
        </p:spPr>
      </p:pic>
      <p:sp>
        <p:nvSpPr>
          <p:cNvPr id="12294" name="Text Box 6"/>
          <p:cNvSpPr txBox="1">
            <a:spLocks noChangeArrowheads="1"/>
          </p:cNvSpPr>
          <p:nvPr/>
        </p:nvSpPr>
        <p:spPr bwMode="auto">
          <a:xfrm>
            <a:off x="1905000" y="5867400"/>
            <a:ext cx="5410200" cy="457200"/>
          </a:xfrm>
          <a:prstGeom prst="rect">
            <a:avLst/>
          </a:prstGeom>
          <a:noFill/>
          <a:ln w="9525">
            <a:noFill/>
            <a:miter lim="800000"/>
            <a:headEnd/>
            <a:tailEnd/>
          </a:ln>
          <a:effectLst/>
        </p:spPr>
        <p:txBody>
          <a:bodyPr>
            <a:spAutoFit/>
          </a:bodyPr>
          <a:lstStyle/>
          <a:p>
            <a:pPr algn="ctr">
              <a:spcBef>
                <a:spcPct val="50000"/>
              </a:spcBef>
            </a:pPr>
            <a:r>
              <a:rPr lang="en-US" altLang="zh-TW"/>
              <a:t>The maximal points of S</a:t>
            </a:r>
            <a:r>
              <a:rPr lang="en-US" altLang="zh-TW" baseline="-30000"/>
              <a:t>L</a:t>
            </a:r>
            <a:r>
              <a:rPr lang="en-US" altLang="zh-TW"/>
              <a:t> and S</a:t>
            </a:r>
            <a:r>
              <a:rPr lang="en-US" altLang="zh-TW" baseline="-30000"/>
              <a:t>R</a:t>
            </a:r>
            <a:r>
              <a:rPr lang="en-US" altLang="zh-TW"/>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a:t>
            </a:fld>
            <a:endParaRPr lang="en-US" altLang="zh-TW"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a:t>Voronoi</a:t>
            </a:r>
            <a:r>
              <a:rPr lang="zh-CN" altLang="en-US"/>
              <a:t>图的构造</a:t>
            </a:r>
          </a:p>
        </p:txBody>
      </p:sp>
      <p:sp>
        <p:nvSpPr>
          <p:cNvPr id="15364" name="Text Box 4"/>
          <p:cNvSpPr txBox="1">
            <a:spLocks noChangeArrowheads="1"/>
          </p:cNvSpPr>
          <p:nvPr/>
        </p:nvSpPr>
        <p:spPr bwMode="auto">
          <a:xfrm>
            <a:off x="488592" y="1406391"/>
            <a:ext cx="8229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      用分治法构造角最优三角剖分，首先要对点集依照</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坐标排序。如果点集内点的</a:t>
            </a:r>
            <a:r>
              <a:rPr lang="zh-CN" altLang="en-US" sz="2400" dirty="0">
                <a:solidFill>
                  <a:srgbClr val="00B0F0"/>
                </a:solidFill>
                <a:latin typeface="微软雅黑" panose="020B0503020204020204" pitchFamily="34" charset="-122"/>
                <a:ea typeface="微软雅黑" panose="020B0503020204020204" pitchFamily="34" charset="-122"/>
              </a:rPr>
              <a:t>个数小于</a:t>
            </a:r>
            <a:r>
              <a:rPr lang="zh-CN" altLang="en-US" sz="2400" dirty="0" smtClean="0">
                <a:solidFill>
                  <a:srgbClr val="00B0F0"/>
                </a:solidFill>
                <a:latin typeface="微软雅黑" panose="020B0503020204020204" pitchFamily="34" charset="-122"/>
                <a:ea typeface="微软雅黑" panose="020B0503020204020204" pitchFamily="34" charset="-122"/>
              </a:rPr>
              <a:t>等于</a:t>
            </a:r>
            <a:r>
              <a:rPr lang="en-US" altLang="zh-CN" sz="2400" dirty="0" smtClean="0">
                <a:solidFill>
                  <a:srgbClr val="00B0F0"/>
                </a:solidFill>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那么可以</a:t>
            </a:r>
            <a:r>
              <a:rPr lang="zh-CN" altLang="en-US" sz="2400" dirty="0">
                <a:solidFill>
                  <a:srgbClr val="00B0F0"/>
                </a:solidFill>
                <a:latin typeface="微软雅黑" panose="020B0503020204020204" pitchFamily="34" charset="-122"/>
                <a:ea typeface="微软雅黑" panose="020B0503020204020204" pitchFamily="34" charset="-122"/>
              </a:rPr>
              <a:t>直接构造</a:t>
            </a:r>
            <a:r>
              <a:rPr lang="zh-CN" altLang="en-US" sz="2400" dirty="0">
                <a:latin typeface="微软雅黑" panose="020B0503020204020204" pitchFamily="34" charset="-122"/>
                <a:ea typeface="微软雅黑" panose="020B0503020204020204" pitchFamily="34" charset="-122"/>
              </a:rPr>
              <a:t>，否则将点集拆分成为两个含点数目近似的点集进行构造，最后合并这两个点集。</a:t>
            </a:r>
          </a:p>
        </p:txBody>
      </p:sp>
      <p:sp>
        <p:nvSpPr>
          <p:cNvPr id="15365" name="WordArt 5"/>
          <p:cNvSpPr>
            <a:spLocks noChangeArrowheads="1" noChangeShapeType="1" noTextEdit="1"/>
          </p:cNvSpPr>
          <p:nvPr/>
        </p:nvSpPr>
        <p:spPr bwMode="auto">
          <a:xfrm>
            <a:off x="6365517" y="5366479"/>
            <a:ext cx="2352675" cy="814388"/>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zh-CN" altLang="en-US" sz="2800" i="1" kern="10" dirty="0">
                <a:ln w="9525">
                  <a:solidFill>
                    <a:srgbClr val="000000"/>
                  </a:solidFill>
                  <a:round/>
                  <a:headEnd/>
                  <a:tailEnd/>
                </a:ln>
                <a:solidFill>
                  <a:srgbClr val="F50903"/>
                </a:solidFill>
                <a:latin typeface="华文新魏"/>
                <a:ea typeface="华文新魏"/>
              </a:rPr>
              <a:t>如何合并呢？</a:t>
            </a:r>
          </a:p>
        </p:txBody>
      </p:sp>
      <p:sp>
        <p:nvSpPr>
          <p:cNvPr id="15367" name="Oval 7"/>
          <p:cNvSpPr>
            <a:spLocks noChangeArrowheads="1"/>
          </p:cNvSpPr>
          <p:nvPr/>
        </p:nvSpPr>
        <p:spPr bwMode="auto">
          <a:xfrm>
            <a:off x="2514600" y="48006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71" name="Line 11"/>
          <p:cNvSpPr>
            <a:spLocks noChangeShapeType="1"/>
          </p:cNvSpPr>
          <p:nvPr/>
        </p:nvSpPr>
        <p:spPr bwMode="auto">
          <a:xfrm>
            <a:off x="457200" y="4876800"/>
            <a:ext cx="2133600" cy="0"/>
          </a:xfrm>
          <a:prstGeom prst="line">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372" name="Oval 12"/>
          <p:cNvSpPr>
            <a:spLocks noChangeArrowheads="1"/>
          </p:cNvSpPr>
          <p:nvPr/>
        </p:nvSpPr>
        <p:spPr bwMode="auto">
          <a:xfrm>
            <a:off x="381000" y="48006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73" name="Oval 13"/>
          <p:cNvSpPr>
            <a:spLocks noChangeArrowheads="1"/>
          </p:cNvSpPr>
          <p:nvPr/>
        </p:nvSpPr>
        <p:spPr bwMode="auto">
          <a:xfrm>
            <a:off x="4343400" y="47244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74" name="Oval 14"/>
          <p:cNvSpPr>
            <a:spLocks noChangeArrowheads="1"/>
          </p:cNvSpPr>
          <p:nvPr/>
        </p:nvSpPr>
        <p:spPr bwMode="auto">
          <a:xfrm>
            <a:off x="5410200" y="35814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75" name="Oval 15"/>
          <p:cNvSpPr>
            <a:spLocks noChangeArrowheads="1"/>
          </p:cNvSpPr>
          <p:nvPr/>
        </p:nvSpPr>
        <p:spPr bwMode="auto">
          <a:xfrm>
            <a:off x="6172200" y="5410200"/>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15376" name="AutoShape 16"/>
          <p:cNvCxnSpPr>
            <a:cxnSpLocks noChangeShapeType="1"/>
            <a:stCxn id="15374" idx="0"/>
            <a:endCxn id="15373" idx="7"/>
          </p:cNvCxnSpPr>
          <p:nvPr/>
        </p:nvCxnSpPr>
        <p:spPr bwMode="auto">
          <a:xfrm flipH="1">
            <a:off x="4473575" y="3581400"/>
            <a:ext cx="1012825" cy="1165225"/>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8" name="AutoShape 18"/>
          <p:cNvCxnSpPr>
            <a:cxnSpLocks noChangeShapeType="1"/>
            <a:stCxn id="15373" idx="1"/>
            <a:endCxn id="15375" idx="5"/>
          </p:cNvCxnSpPr>
          <p:nvPr/>
        </p:nvCxnSpPr>
        <p:spPr bwMode="auto">
          <a:xfrm>
            <a:off x="4365625" y="4746625"/>
            <a:ext cx="1936750" cy="793750"/>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80" name="AutoShape 20"/>
          <p:cNvCxnSpPr>
            <a:cxnSpLocks noChangeShapeType="1"/>
            <a:stCxn id="15374" idx="0"/>
            <a:endCxn id="15375" idx="5"/>
          </p:cNvCxnSpPr>
          <p:nvPr/>
        </p:nvCxnSpPr>
        <p:spPr bwMode="auto">
          <a:xfrm>
            <a:off x="5486400" y="3581400"/>
            <a:ext cx="815975" cy="1958975"/>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1" name="AutoShape 21"/>
          <p:cNvSpPr>
            <a:spLocks noChangeArrowheads="1"/>
          </p:cNvSpPr>
          <p:nvPr/>
        </p:nvSpPr>
        <p:spPr bwMode="auto">
          <a:xfrm>
            <a:off x="2286000" y="3429000"/>
            <a:ext cx="1676400" cy="1143000"/>
          </a:xfrm>
          <a:prstGeom prst="wedgeRoundRectCallout">
            <a:avLst>
              <a:gd name="adj1" fmla="val -43750"/>
              <a:gd name="adj2" fmla="val 70000"/>
              <a:gd name="adj3" fmla="val 16667"/>
            </a:avLst>
          </a:prstGeom>
          <a:noFill/>
          <a:ln w="635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点集内含点个数为2的情况</a:t>
            </a:r>
          </a:p>
        </p:txBody>
      </p:sp>
      <p:sp>
        <p:nvSpPr>
          <p:cNvPr id="15382" name="AutoShape 22"/>
          <p:cNvSpPr>
            <a:spLocks noChangeArrowheads="1"/>
          </p:cNvSpPr>
          <p:nvPr/>
        </p:nvSpPr>
        <p:spPr bwMode="auto">
          <a:xfrm>
            <a:off x="5943600" y="3276600"/>
            <a:ext cx="1600200" cy="1143000"/>
          </a:xfrm>
          <a:prstGeom prst="wedgeRoundRectCallout">
            <a:avLst>
              <a:gd name="adj1" fmla="val -43750"/>
              <a:gd name="adj2" fmla="val 70000"/>
              <a:gd name="adj3" fmla="val 16667"/>
            </a:avLst>
          </a:prstGeom>
          <a:noFill/>
          <a:ln w="635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点集内含点个数为3的情况</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150</a:t>
            </a:fld>
            <a:endParaRPr lang="en-US" altLang="zh-TW" dirty="0"/>
          </a:p>
        </p:txBody>
      </p:sp>
    </p:spTree>
    <p:custDataLst>
      <p:tags r:id="rId1"/>
    </p:custDataLst>
    <p:extLst>
      <p:ext uri="{BB962C8B-B14F-4D97-AF65-F5344CB8AC3E}">
        <p14:creationId xmlns:p14="http://schemas.microsoft.com/office/powerpoint/2010/main" val="226627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7"/>
                                        </p:tgtEl>
                                        <p:attrNameLst>
                                          <p:attrName>style.visibility</p:attrName>
                                        </p:attrNameLst>
                                      </p:cBhvr>
                                      <p:to>
                                        <p:strVal val="visible"/>
                                      </p:to>
                                    </p:set>
                                    <p:animEffect transition="in" filter="dissolve">
                                      <p:cBhvr>
                                        <p:cTn id="12" dur="500"/>
                                        <p:tgtEl>
                                          <p:spTgt spid="1536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5372"/>
                                        </p:tgtEl>
                                        <p:attrNameLst>
                                          <p:attrName>style.visibility</p:attrName>
                                        </p:attrNameLst>
                                      </p:cBhvr>
                                      <p:to>
                                        <p:strVal val="visible"/>
                                      </p:to>
                                    </p:set>
                                    <p:animEffect transition="in" filter="dissolve">
                                      <p:cBhvr>
                                        <p:cTn id="16" dur="500"/>
                                        <p:tgtEl>
                                          <p:spTgt spid="15372"/>
                                        </p:tgtEl>
                                      </p:cBhvr>
                                    </p:animEffect>
                                  </p:childTnLst>
                                </p:cTn>
                              </p:par>
                            </p:childTnLst>
                          </p:cTn>
                        </p:par>
                        <p:par>
                          <p:cTn id="17" fill="hold" nodeType="afterGroup">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5371"/>
                                        </p:tgtEl>
                                        <p:attrNameLst>
                                          <p:attrName>style.visibility</p:attrName>
                                        </p:attrNameLst>
                                      </p:cBhvr>
                                      <p:to>
                                        <p:strVal val="visible"/>
                                      </p:to>
                                    </p:set>
                                    <p:anim calcmode="lin" valueType="num">
                                      <p:cBhvr additive="base">
                                        <p:cTn id="20" dur="500" fill="hold"/>
                                        <p:tgtEl>
                                          <p:spTgt spid="15371"/>
                                        </p:tgtEl>
                                        <p:attrNameLst>
                                          <p:attrName>ppt_x</p:attrName>
                                        </p:attrNameLst>
                                      </p:cBhvr>
                                      <p:tavLst>
                                        <p:tav tm="0">
                                          <p:val>
                                            <p:strVal val="0-#ppt_w/2"/>
                                          </p:val>
                                        </p:tav>
                                        <p:tav tm="100000">
                                          <p:val>
                                            <p:strVal val="#ppt_x"/>
                                          </p:val>
                                        </p:tav>
                                      </p:tavLst>
                                    </p:anim>
                                    <p:anim calcmode="lin" valueType="num">
                                      <p:cBhvr additive="base">
                                        <p:cTn id="21" dur="500" fill="hold"/>
                                        <p:tgtEl>
                                          <p:spTgt spid="153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15381"/>
                                        </p:tgtEl>
                                        <p:attrNameLst>
                                          <p:attrName>style.visibility</p:attrName>
                                        </p:attrNameLst>
                                      </p:cBhvr>
                                      <p:to>
                                        <p:strVal val="visible"/>
                                      </p:to>
                                    </p:set>
                                    <p:animEffect transition="in" filter="blinds(horizontal)">
                                      <p:cBhvr>
                                        <p:cTn id="25" dur="500"/>
                                        <p:tgtEl>
                                          <p:spTgt spid="15381"/>
                                        </p:tgtEl>
                                      </p:cBhvr>
                                    </p:animEffect>
                                  </p:childTnLst>
                                </p:cTn>
                              </p:par>
                            </p:childTnLst>
                          </p:cTn>
                        </p:par>
                        <p:par>
                          <p:cTn id="26" fill="hold" nodeType="afterGroup">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5373"/>
                                        </p:tgtEl>
                                        <p:attrNameLst>
                                          <p:attrName>style.visibility</p:attrName>
                                        </p:attrNameLst>
                                      </p:cBhvr>
                                      <p:to>
                                        <p:strVal val="visible"/>
                                      </p:to>
                                    </p:set>
                                    <p:animEffect transition="in" filter="dissolve">
                                      <p:cBhvr>
                                        <p:cTn id="29" dur="500"/>
                                        <p:tgtEl>
                                          <p:spTgt spid="15373"/>
                                        </p:tgtEl>
                                      </p:cBhvr>
                                    </p:animEffect>
                                  </p:childTnLst>
                                </p:cTn>
                              </p:par>
                            </p:childTnLst>
                          </p:cTn>
                        </p:par>
                        <p:par>
                          <p:cTn id="30" fill="hold" nodeType="afterGroup">
                            <p:stCondLst>
                              <p:cond delay="2500"/>
                            </p:stCondLst>
                            <p:childTnLst>
                              <p:par>
                                <p:cTn id="31" presetID="9" presetClass="entr" presetSubtype="0" fill="hold" grpId="0" nodeType="afterEffect">
                                  <p:stCondLst>
                                    <p:cond delay="0"/>
                                  </p:stCondLst>
                                  <p:childTnLst>
                                    <p:set>
                                      <p:cBhvr>
                                        <p:cTn id="32" dur="1" fill="hold">
                                          <p:stCondLst>
                                            <p:cond delay="0"/>
                                          </p:stCondLst>
                                        </p:cTn>
                                        <p:tgtEl>
                                          <p:spTgt spid="15374"/>
                                        </p:tgtEl>
                                        <p:attrNameLst>
                                          <p:attrName>style.visibility</p:attrName>
                                        </p:attrNameLst>
                                      </p:cBhvr>
                                      <p:to>
                                        <p:strVal val="visible"/>
                                      </p:to>
                                    </p:set>
                                    <p:animEffect transition="in" filter="dissolve">
                                      <p:cBhvr>
                                        <p:cTn id="33" dur="500"/>
                                        <p:tgtEl>
                                          <p:spTgt spid="15374"/>
                                        </p:tgtEl>
                                      </p:cBhvr>
                                    </p:animEffect>
                                  </p:childTnLst>
                                </p:cTn>
                              </p:par>
                            </p:childTnLst>
                          </p:cTn>
                        </p:par>
                        <p:par>
                          <p:cTn id="34" fill="hold" nodeType="afterGroup">
                            <p:stCondLst>
                              <p:cond delay="3000"/>
                            </p:stCondLst>
                            <p:childTnLst>
                              <p:par>
                                <p:cTn id="35" presetID="9" presetClass="entr" presetSubtype="0" fill="hold" grpId="0" nodeType="afterEffect">
                                  <p:stCondLst>
                                    <p:cond delay="0"/>
                                  </p:stCondLst>
                                  <p:childTnLst>
                                    <p:set>
                                      <p:cBhvr>
                                        <p:cTn id="36" dur="1" fill="hold">
                                          <p:stCondLst>
                                            <p:cond delay="0"/>
                                          </p:stCondLst>
                                        </p:cTn>
                                        <p:tgtEl>
                                          <p:spTgt spid="15375"/>
                                        </p:tgtEl>
                                        <p:attrNameLst>
                                          <p:attrName>style.visibility</p:attrName>
                                        </p:attrNameLst>
                                      </p:cBhvr>
                                      <p:to>
                                        <p:strVal val="visible"/>
                                      </p:to>
                                    </p:set>
                                    <p:animEffect transition="in" filter="dissolve">
                                      <p:cBhvr>
                                        <p:cTn id="37" dur="500"/>
                                        <p:tgtEl>
                                          <p:spTgt spid="15375"/>
                                        </p:tgtEl>
                                      </p:cBhvr>
                                    </p:animEffect>
                                  </p:childTnLst>
                                </p:cTn>
                              </p:par>
                            </p:childTnLst>
                          </p:cTn>
                        </p:par>
                        <p:par>
                          <p:cTn id="38" fill="hold" nodeType="afterGroup">
                            <p:stCondLst>
                              <p:cond delay="3500"/>
                            </p:stCondLst>
                            <p:childTnLst>
                              <p:par>
                                <p:cTn id="39" presetID="2" presetClass="entr" presetSubtype="8" fill="hold" nodeType="afterEffect">
                                  <p:stCondLst>
                                    <p:cond delay="0"/>
                                  </p:stCondLst>
                                  <p:childTnLst>
                                    <p:set>
                                      <p:cBhvr>
                                        <p:cTn id="40" dur="1" fill="hold">
                                          <p:stCondLst>
                                            <p:cond delay="0"/>
                                          </p:stCondLst>
                                        </p:cTn>
                                        <p:tgtEl>
                                          <p:spTgt spid="15378"/>
                                        </p:tgtEl>
                                        <p:attrNameLst>
                                          <p:attrName>style.visibility</p:attrName>
                                        </p:attrNameLst>
                                      </p:cBhvr>
                                      <p:to>
                                        <p:strVal val="visible"/>
                                      </p:to>
                                    </p:set>
                                    <p:anim calcmode="lin" valueType="num">
                                      <p:cBhvr additive="base">
                                        <p:cTn id="41" dur="500" fill="hold"/>
                                        <p:tgtEl>
                                          <p:spTgt spid="15378"/>
                                        </p:tgtEl>
                                        <p:attrNameLst>
                                          <p:attrName>ppt_x</p:attrName>
                                        </p:attrNameLst>
                                      </p:cBhvr>
                                      <p:tavLst>
                                        <p:tav tm="0">
                                          <p:val>
                                            <p:strVal val="0-#ppt_w/2"/>
                                          </p:val>
                                        </p:tav>
                                        <p:tav tm="100000">
                                          <p:val>
                                            <p:strVal val="#ppt_x"/>
                                          </p:val>
                                        </p:tav>
                                      </p:tavLst>
                                    </p:anim>
                                    <p:anim calcmode="lin" valueType="num">
                                      <p:cBhvr additive="base">
                                        <p:cTn id="42" dur="500" fill="hold"/>
                                        <p:tgtEl>
                                          <p:spTgt spid="15378"/>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8" fill="hold" nodeType="afterEffect">
                                  <p:stCondLst>
                                    <p:cond delay="0"/>
                                  </p:stCondLst>
                                  <p:childTnLst>
                                    <p:set>
                                      <p:cBhvr>
                                        <p:cTn id="45" dur="1" fill="hold">
                                          <p:stCondLst>
                                            <p:cond delay="0"/>
                                          </p:stCondLst>
                                        </p:cTn>
                                        <p:tgtEl>
                                          <p:spTgt spid="15380"/>
                                        </p:tgtEl>
                                        <p:attrNameLst>
                                          <p:attrName>style.visibility</p:attrName>
                                        </p:attrNameLst>
                                      </p:cBhvr>
                                      <p:to>
                                        <p:strVal val="visible"/>
                                      </p:to>
                                    </p:set>
                                    <p:anim calcmode="lin" valueType="num">
                                      <p:cBhvr additive="base">
                                        <p:cTn id="46" dur="500" fill="hold"/>
                                        <p:tgtEl>
                                          <p:spTgt spid="15380"/>
                                        </p:tgtEl>
                                        <p:attrNameLst>
                                          <p:attrName>ppt_x</p:attrName>
                                        </p:attrNameLst>
                                      </p:cBhvr>
                                      <p:tavLst>
                                        <p:tav tm="0">
                                          <p:val>
                                            <p:strVal val="0-#ppt_w/2"/>
                                          </p:val>
                                        </p:tav>
                                        <p:tav tm="100000">
                                          <p:val>
                                            <p:strVal val="#ppt_x"/>
                                          </p:val>
                                        </p:tav>
                                      </p:tavLst>
                                    </p:anim>
                                    <p:anim calcmode="lin" valueType="num">
                                      <p:cBhvr additive="base">
                                        <p:cTn id="47" dur="500" fill="hold"/>
                                        <p:tgtEl>
                                          <p:spTgt spid="15380"/>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8" fill="hold" nodeType="afterEffect">
                                  <p:stCondLst>
                                    <p:cond delay="0"/>
                                  </p:stCondLst>
                                  <p:childTnLst>
                                    <p:set>
                                      <p:cBhvr>
                                        <p:cTn id="50" dur="1" fill="hold">
                                          <p:stCondLst>
                                            <p:cond delay="0"/>
                                          </p:stCondLst>
                                        </p:cTn>
                                        <p:tgtEl>
                                          <p:spTgt spid="15376"/>
                                        </p:tgtEl>
                                        <p:attrNameLst>
                                          <p:attrName>style.visibility</p:attrName>
                                        </p:attrNameLst>
                                      </p:cBhvr>
                                      <p:to>
                                        <p:strVal val="visible"/>
                                      </p:to>
                                    </p:set>
                                    <p:anim calcmode="lin" valueType="num">
                                      <p:cBhvr additive="base">
                                        <p:cTn id="51" dur="500" fill="hold"/>
                                        <p:tgtEl>
                                          <p:spTgt spid="15376"/>
                                        </p:tgtEl>
                                        <p:attrNameLst>
                                          <p:attrName>ppt_x</p:attrName>
                                        </p:attrNameLst>
                                      </p:cBhvr>
                                      <p:tavLst>
                                        <p:tav tm="0">
                                          <p:val>
                                            <p:strVal val="0-#ppt_w/2"/>
                                          </p:val>
                                        </p:tav>
                                        <p:tav tm="100000">
                                          <p:val>
                                            <p:strVal val="#ppt_x"/>
                                          </p:val>
                                        </p:tav>
                                      </p:tavLst>
                                    </p:anim>
                                    <p:anim calcmode="lin" valueType="num">
                                      <p:cBhvr additive="base">
                                        <p:cTn id="52" dur="500" fill="hold"/>
                                        <p:tgtEl>
                                          <p:spTgt spid="15376"/>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5000"/>
                            </p:stCondLst>
                            <p:childTnLst>
                              <p:par>
                                <p:cTn id="54" presetID="3" presetClass="entr" presetSubtype="10" fill="hold" grpId="0" nodeType="afterEffect">
                                  <p:stCondLst>
                                    <p:cond delay="0"/>
                                  </p:stCondLst>
                                  <p:childTnLst>
                                    <p:set>
                                      <p:cBhvr>
                                        <p:cTn id="55" dur="1" fill="hold">
                                          <p:stCondLst>
                                            <p:cond delay="0"/>
                                          </p:stCondLst>
                                        </p:cTn>
                                        <p:tgtEl>
                                          <p:spTgt spid="15382"/>
                                        </p:tgtEl>
                                        <p:attrNameLst>
                                          <p:attrName>style.visibility</p:attrName>
                                        </p:attrNameLst>
                                      </p:cBhvr>
                                      <p:to>
                                        <p:strVal val="visible"/>
                                      </p:to>
                                    </p:set>
                                    <p:animEffect transition="in" filter="blinds(horizontal)">
                                      <p:cBhvr>
                                        <p:cTn id="56" dur="500"/>
                                        <p:tgtEl>
                                          <p:spTgt spid="1538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5" presetClass="entr" presetSubtype="0" fill="hold" grpId="0" nodeType="clickEffect">
                                  <p:stCondLst>
                                    <p:cond delay="0"/>
                                  </p:stCondLst>
                                  <p:childTnLst>
                                    <p:set>
                                      <p:cBhvr>
                                        <p:cTn id="60" dur="1" fill="hold">
                                          <p:stCondLst>
                                            <p:cond delay="0"/>
                                          </p:stCondLst>
                                        </p:cTn>
                                        <p:tgtEl>
                                          <p:spTgt spid="15365"/>
                                        </p:tgtEl>
                                        <p:attrNameLst>
                                          <p:attrName>style.visibility</p:attrName>
                                        </p:attrNameLst>
                                      </p:cBhvr>
                                      <p:to>
                                        <p:strVal val="visible"/>
                                      </p:to>
                                    </p:set>
                                    <p:anim calcmode="lin" valueType="num">
                                      <p:cBhvr>
                                        <p:cTn id="61" dur="1000" fill="hold"/>
                                        <p:tgtEl>
                                          <p:spTgt spid="15365"/>
                                        </p:tgtEl>
                                        <p:attrNameLst>
                                          <p:attrName>ppt_w</p:attrName>
                                        </p:attrNameLst>
                                      </p:cBhvr>
                                      <p:tavLst>
                                        <p:tav tm="0">
                                          <p:val>
                                            <p:fltVal val="0"/>
                                          </p:val>
                                        </p:tav>
                                        <p:tav tm="100000">
                                          <p:val>
                                            <p:strVal val="#ppt_w"/>
                                          </p:val>
                                        </p:tav>
                                      </p:tavLst>
                                    </p:anim>
                                    <p:anim calcmode="lin" valueType="num">
                                      <p:cBhvr>
                                        <p:cTn id="62" dur="1000" fill="hold"/>
                                        <p:tgtEl>
                                          <p:spTgt spid="15365"/>
                                        </p:tgtEl>
                                        <p:attrNameLst>
                                          <p:attrName>ppt_h</p:attrName>
                                        </p:attrNameLst>
                                      </p:cBhvr>
                                      <p:tavLst>
                                        <p:tav tm="0">
                                          <p:val>
                                            <p:fltVal val="0"/>
                                          </p:val>
                                        </p:tav>
                                        <p:tav tm="100000">
                                          <p:val>
                                            <p:strVal val="#ppt_h"/>
                                          </p:val>
                                        </p:tav>
                                      </p:tavLst>
                                    </p:anim>
                                    <p:anim calcmode="lin" valueType="num">
                                      <p:cBhvr>
                                        <p:cTn id="63" dur="1000" fill="hold"/>
                                        <p:tgtEl>
                                          <p:spTgt spid="15365"/>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536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65" grpId="0" animBg="1"/>
      <p:bldP spid="15367" grpId="0" animBg="1"/>
      <p:bldP spid="15371" grpId="0" animBg="1"/>
      <p:bldP spid="15372" grpId="0" animBg="1"/>
      <p:bldP spid="15373" grpId="0" animBg="1"/>
      <p:bldP spid="15374" grpId="0" animBg="1"/>
      <p:bldP spid="15375" grpId="0" animBg="1"/>
      <p:bldP spid="15381" grpId="0" animBg="1" autoUpdateAnimBg="0"/>
      <p:bldP spid="15382" grpId="0" animBg="1"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0" name="Line 56"/>
          <p:cNvSpPr>
            <a:spLocks noChangeShapeType="1"/>
          </p:cNvSpPr>
          <p:nvPr/>
        </p:nvSpPr>
        <p:spPr bwMode="auto">
          <a:xfrm>
            <a:off x="1562100" y="4777408"/>
            <a:ext cx="2552700" cy="457200"/>
          </a:xfrm>
          <a:prstGeom prst="line">
            <a:avLst/>
          </a:prstGeom>
          <a:noFill/>
          <a:ln w="635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436" name="Line 52"/>
          <p:cNvSpPr>
            <a:spLocks noChangeShapeType="1"/>
          </p:cNvSpPr>
          <p:nvPr/>
        </p:nvSpPr>
        <p:spPr bwMode="auto">
          <a:xfrm flipV="1">
            <a:off x="3238500" y="2034208"/>
            <a:ext cx="533400" cy="3962400"/>
          </a:xfrm>
          <a:prstGeom prst="line">
            <a:avLst/>
          </a:prstGeom>
          <a:noFill/>
          <a:ln w="635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447" name="Rectangle 63"/>
          <p:cNvSpPr>
            <a:spLocks noChangeArrowheads="1"/>
          </p:cNvSpPr>
          <p:nvPr/>
        </p:nvSpPr>
        <p:spPr bwMode="auto">
          <a:xfrm>
            <a:off x="1143000" y="1881808"/>
            <a:ext cx="5105400" cy="4343400"/>
          </a:xfrm>
          <a:prstGeom prst="rect">
            <a:avLst/>
          </a:prstGeom>
          <a:solidFill>
            <a:schemeClr val="bg1"/>
          </a:solidFill>
          <a:ln w="635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452" name="Line 68"/>
          <p:cNvSpPr>
            <a:spLocks noChangeShapeType="1"/>
          </p:cNvSpPr>
          <p:nvPr/>
        </p:nvSpPr>
        <p:spPr bwMode="auto">
          <a:xfrm flipH="1">
            <a:off x="1447800" y="2720008"/>
            <a:ext cx="1524000" cy="2743200"/>
          </a:xfrm>
          <a:prstGeom prst="line">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450" name="Rectangle 66"/>
          <p:cNvSpPr>
            <a:spLocks noChangeArrowheads="1"/>
          </p:cNvSpPr>
          <p:nvPr/>
        </p:nvSpPr>
        <p:spPr bwMode="auto">
          <a:xfrm>
            <a:off x="1371600" y="2262808"/>
            <a:ext cx="1600200" cy="3657600"/>
          </a:xfrm>
          <a:prstGeom prst="rect">
            <a:avLst/>
          </a:prstGeom>
          <a:solidFill>
            <a:schemeClr val="bg1"/>
          </a:solidFill>
          <a:ln w="635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6" name="Rectangle 2"/>
          <p:cNvSpPr>
            <a:spLocks noGrp="1" noChangeArrowheads="1"/>
          </p:cNvSpPr>
          <p:nvPr>
            <p:ph type="title"/>
          </p:nvPr>
        </p:nvSpPr>
        <p:spPr/>
        <p:txBody>
          <a:bodyPr/>
          <a:lstStyle/>
          <a:p>
            <a:r>
              <a:rPr lang="zh-CN" altLang="en-US" sz="3600"/>
              <a:t>合并两个子点集的角最优</a:t>
            </a:r>
            <a:r>
              <a:rPr lang="zh-CN" altLang="en-US" sz="3600">
                <a:latin typeface="Times New Roman" pitchFamily="18" charset="0"/>
              </a:rPr>
              <a:t>三角剖分</a:t>
            </a:r>
          </a:p>
        </p:txBody>
      </p:sp>
      <p:sp>
        <p:nvSpPr>
          <p:cNvPr id="16389" name="Text Box 5"/>
          <p:cNvSpPr txBox="1">
            <a:spLocks noChangeArrowheads="1"/>
          </p:cNvSpPr>
          <p:nvPr/>
        </p:nvSpPr>
        <p:spPr bwMode="auto">
          <a:xfrm>
            <a:off x="609600" y="1196752"/>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ea typeface="宋体" charset="-122"/>
              </a:rPr>
              <a:t>首先，求解两个点集的凸包的</a:t>
            </a:r>
            <a:r>
              <a:rPr lang="zh-CN" altLang="en-US" b="1">
                <a:ea typeface="宋体" charset="-122"/>
              </a:rPr>
              <a:t>最下方</a:t>
            </a:r>
            <a:r>
              <a:rPr lang="zh-CN" altLang="en-US">
                <a:ea typeface="宋体" charset="-122"/>
              </a:rPr>
              <a:t>的正切线,并连接两端点</a:t>
            </a:r>
            <a:r>
              <a:rPr lang="en-US" altLang="zh-CN">
                <a:ea typeface="宋体" charset="-122"/>
              </a:rPr>
              <a:t>。</a:t>
            </a:r>
          </a:p>
        </p:txBody>
      </p:sp>
      <p:sp>
        <p:nvSpPr>
          <p:cNvPr id="16410" name="Rectangle 26"/>
          <p:cNvSpPr>
            <a:spLocks noChangeArrowheads="1"/>
          </p:cNvSpPr>
          <p:nvPr/>
        </p:nvSpPr>
        <p:spPr bwMode="auto">
          <a:xfrm>
            <a:off x="611188" y="1484313"/>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charset="-122"/>
              </a:rPr>
              <a:t>接下来，如图所示，</a:t>
            </a:r>
            <a:r>
              <a:rPr lang="en-US" altLang="zh-CN">
                <a:ea typeface="宋体" charset="-122"/>
              </a:rPr>
              <a:t>A</a:t>
            </a:r>
            <a:r>
              <a:rPr lang="en-US" altLang="zh-CN" baseline="-25000">
                <a:ea typeface="宋体" charset="-122"/>
              </a:rPr>
              <a:t>1</a:t>
            </a:r>
            <a:r>
              <a:rPr lang="en-US" altLang="zh-CN">
                <a:ea typeface="宋体" charset="-122"/>
              </a:rPr>
              <a:t>A</a:t>
            </a:r>
            <a:r>
              <a:rPr lang="en-US" altLang="zh-CN" baseline="-25000">
                <a:ea typeface="宋体" charset="-122"/>
              </a:rPr>
              <a:t>4</a:t>
            </a:r>
            <a:r>
              <a:rPr lang="zh-CN" altLang="en-US">
                <a:ea typeface="宋体" charset="-122"/>
              </a:rPr>
              <a:t>为两个凸包的正切线，求出它们的中垂线</a:t>
            </a:r>
            <a:r>
              <a:rPr lang="en-US" altLang="zh-CN">
                <a:ea typeface="宋体" charset="-122"/>
              </a:rPr>
              <a:t>L</a:t>
            </a:r>
            <a:r>
              <a:rPr lang="en-US" altLang="zh-CN" baseline="-25000">
                <a:ea typeface="宋体" charset="-122"/>
              </a:rPr>
              <a:t>14</a:t>
            </a:r>
            <a:r>
              <a:rPr lang="en-US" altLang="zh-CN">
                <a:ea typeface="宋体" charset="-122"/>
              </a:rPr>
              <a:t>。</a:t>
            </a:r>
          </a:p>
        </p:txBody>
      </p:sp>
      <p:sp>
        <p:nvSpPr>
          <p:cNvPr id="16411" name="Rectangle 27"/>
          <p:cNvSpPr>
            <a:spLocks noChangeArrowheads="1"/>
          </p:cNvSpPr>
          <p:nvPr/>
        </p:nvSpPr>
        <p:spPr bwMode="auto">
          <a:xfrm>
            <a:off x="611188" y="1268289"/>
            <a:ext cx="822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charset="-122"/>
              </a:rPr>
              <a:t>然后找到</a:t>
            </a:r>
            <a:r>
              <a:rPr lang="en-US" altLang="zh-CN">
                <a:ea typeface="宋体" charset="-122"/>
              </a:rPr>
              <a:t>L</a:t>
            </a:r>
            <a:r>
              <a:rPr lang="en-US" altLang="zh-CN" baseline="-25000">
                <a:ea typeface="宋体" charset="-122"/>
              </a:rPr>
              <a:t>14</a:t>
            </a:r>
            <a:r>
              <a:rPr lang="zh-CN" altLang="en-US">
                <a:ea typeface="宋体" charset="-122"/>
              </a:rPr>
              <a:t>与</a:t>
            </a:r>
            <a:r>
              <a:rPr lang="en-US" altLang="zh-CN">
                <a:ea typeface="宋体" charset="-122"/>
              </a:rPr>
              <a:t>A</a:t>
            </a:r>
            <a:r>
              <a:rPr lang="en-US" altLang="zh-CN" baseline="-25000">
                <a:ea typeface="宋体" charset="-122"/>
              </a:rPr>
              <a:t>1</a:t>
            </a:r>
            <a:r>
              <a:rPr lang="en-US" altLang="zh-CN">
                <a:ea typeface="宋体" charset="-122"/>
              </a:rPr>
              <a:t>(</a:t>
            </a:r>
            <a:r>
              <a:rPr lang="zh-CN" altLang="en-US">
                <a:ea typeface="宋体" charset="-122"/>
              </a:rPr>
              <a:t>或</a:t>
            </a:r>
            <a:r>
              <a:rPr lang="en-US" altLang="zh-CN">
                <a:ea typeface="宋体" charset="-122"/>
              </a:rPr>
              <a:t>A</a:t>
            </a:r>
            <a:r>
              <a:rPr lang="en-US" altLang="zh-CN" baseline="-25000">
                <a:ea typeface="宋体" charset="-122"/>
              </a:rPr>
              <a:t>4</a:t>
            </a:r>
            <a:r>
              <a:rPr lang="en-US" altLang="zh-CN">
                <a:ea typeface="宋体" charset="-122"/>
              </a:rPr>
              <a:t>)</a:t>
            </a:r>
            <a:r>
              <a:rPr lang="zh-CN" altLang="en-US">
                <a:ea typeface="宋体" charset="-122"/>
              </a:rPr>
              <a:t>相关联的边中，中垂线与</a:t>
            </a:r>
            <a:r>
              <a:rPr lang="en-US" altLang="zh-CN">
                <a:ea typeface="宋体" charset="-122"/>
              </a:rPr>
              <a:t>L</a:t>
            </a:r>
            <a:r>
              <a:rPr lang="en-US" altLang="zh-CN" baseline="-25000">
                <a:ea typeface="宋体" charset="-122"/>
              </a:rPr>
              <a:t>14</a:t>
            </a:r>
            <a:r>
              <a:rPr lang="zh-CN" altLang="en-US">
                <a:ea typeface="宋体" charset="-122"/>
              </a:rPr>
              <a:t>有交点的边，如果有多个边，那么选择交点</a:t>
            </a:r>
            <a:r>
              <a:rPr lang="en-US" altLang="zh-CN">
                <a:ea typeface="宋体" charset="-122"/>
              </a:rPr>
              <a:t>Y</a:t>
            </a:r>
            <a:r>
              <a:rPr lang="zh-CN" altLang="en-US">
                <a:ea typeface="宋体" charset="-122"/>
              </a:rPr>
              <a:t>坐标最小的点所关联边</a:t>
            </a:r>
            <a:r>
              <a:rPr lang="en-US" altLang="zh-CN">
                <a:ea typeface="宋体" charset="-122"/>
              </a:rPr>
              <a:t>。</a:t>
            </a:r>
          </a:p>
        </p:txBody>
      </p:sp>
      <p:sp>
        <p:nvSpPr>
          <p:cNvPr id="16412" name="Rectangle 28"/>
          <p:cNvSpPr>
            <a:spLocks noChangeArrowheads="1"/>
          </p:cNvSpPr>
          <p:nvPr/>
        </p:nvSpPr>
        <p:spPr bwMode="auto">
          <a:xfrm>
            <a:off x="611188" y="1340768"/>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宋体" charset="-122"/>
              </a:rPr>
              <a:t>如图所示，选择的边为</a:t>
            </a:r>
            <a:r>
              <a:rPr lang="en-US" altLang="zh-CN" dirty="0">
                <a:ea typeface="宋体" charset="-122"/>
              </a:rPr>
              <a:t>A</a:t>
            </a:r>
            <a:r>
              <a:rPr lang="en-US" altLang="zh-CN" baseline="-25000" dirty="0">
                <a:ea typeface="宋体" charset="-122"/>
              </a:rPr>
              <a:t>1</a:t>
            </a:r>
            <a:r>
              <a:rPr lang="en-US" altLang="zh-CN" dirty="0">
                <a:ea typeface="宋体" charset="-122"/>
              </a:rPr>
              <a:t>A</a:t>
            </a:r>
            <a:r>
              <a:rPr lang="en-US" altLang="zh-CN" baseline="-25000" dirty="0">
                <a:ea typeface="宋体" charset="-122"/>
              </a:rPr>
              <a:t>2</a:t>
            </a:r>
            <a:r>
              <a:rPr lang="en-US" altLang="zh-CN" dirty="0">
                <a:ea typeface="宋体" charset="-122"/>
              </a:rPr>
              <a:t>，</a:t>
            </a:r>
            <a:r>
              <a:rPr lang="zh-CN" altLang="en-US" dirty="0">
                <a:ea typeface="宋体" charset="-122"/>
              </a:rPr>
              <a:t>那么连接</a:t>
            </a:r>
            <a:r>
              <a:rPr lang="en-US" altLang="zh-CN" dirty="0">
                <a:ea typeface="宋体" charset="-122"/>
              </a:rPr>
              <a:t>A</a:t>
            </a:r>
            <a:r>
              <a:rPr lang="en-US" altLang="zh-CN" baseline="-25000" dirty="0">
                <a:ea typeface="宋体" charset="-122"/>
              </a:rPr>
              <a:t>2</a:t>
            </a:r>
            <a:r>
              <a:rPr lang="en-US" altLang="zh-CN" dirty="0">
                <a:ea typeface="宋体" charset="-122"/>
              </a:rPr>
              <a:t>A</a:t>
            </a:r>
            <a:r>
              <a:rPr lang="en-US" altLang="zh-CN" baseline="-25000" dirty="0">
                <a:ea typeface="宋体" charset="-122"/>
              </a:rPr>
              <a:t>4</a:t>
            </a:r>
            <a:r>
              <a:rPr lang="en-US" altLang="zh-CN" dirty="0">
                <a:ea typeface="宋体" charset="-122"/>
              </a:rPr>
              <a:t>，</a:t>
            </a:r>
            <a:r>
              <a:rPr lang="zh-CN" altLang="en-US" dirty="0">
                <a:ea typeface="宋体" charset="-122"/>
              </a:rPr>
              <a:t>并且删除与</a:t>
            </a:r>
            <a:r>
              <a:rPr lang="en-US" altLang="zh-CN" dirty="0">
                <a:ea typeface="宋体" charset="-122"/>
              </a:rPr>
              <a:t>A</a:t>
            </a:r>
            <a:r>
              <a:rPr lang="en-US" altLang="zh-CN" baseline="-25000" dirty="0">
                <a:ea typeface="宋体" charset="-122"/>
              </a:rPr>
              <a:t>2</a:t>
            </a:r>
            <a:r>
              <a:rPr lang="en-US" altLang="zh-CN" dirty="0">
                <a:ea typeface="宋体" charset="-122"/>
              </a:rPr>
              <a:t>A</a:t>
            </a:r>
            <a:r>
              <a:rPr lang="en-US" altLang="zh-CN" baseline="-25000" dirty="0">
                <a:ea typeface="宋体" charset="-122"/>
              </a:rPr>
              <a:t>4</a:t>
            </a:r>
            <a:r>
              <a:rPr lang="zh-CN" altLang="en-US" dirty="0">
                <a:ea typeface="宋体" charset="-122"/>
              </a:rPr>
              <a:t>相交的边。设</a:t>
            </a:r>
            <a:r>
              <a:rPr lang="en-US" altLang="zh-CN" dirty="0">
                <a:ea typeface="宋体" charset="-122"/>
              </a:rPr>
              <a:t>A</a:t>
            </a:r>
            <a:r>
              <a:rPr lang="en-US" altLang="zh-CN" baseline="-25000" dirty="0">
                <a:ea typeface="宋体" charset="-122"/>
              </a:rPr>
              <a:t>2</a:t>
            </a:r>
            <a:r>
              <a:rPr lang="en-US" altLang="zh-CN" dirty="0">
                <a:ea typeface="宋体" charset="-122"/>
              </a:rPr>
              <a:t>A</a:t>
            </a:r>
            <a:r>
              <a:rPr lang="en-US" altLang="zh-CN" baseline="-25000" dirty="0">
                <a:ea typeface="宋体" charset="-122"/>
              </a:rPr>
              <a:t>4</a:t>
            </a:r>
            <a:r>
              <a:rPr lang="zh-CN" altLang="en-US" dirty="0">
                <a:ea typeface="宋体" charset="-122"/>
              </a:rPr>
              <a:t>为新产生的正切线。</a:t>
            </a:r>
          </a:p>
        </p:txBody>
      </p:sp>
      <p:sp>
        <p:nvSpPr>
          <p:cNvPr id="16414" name="Oval 30"/>
          <p:cNvSpPr>
            <a:spLocks noChangeArrowheads="1"/>
          </p:cNvSpPr>
          <p:nvPr/>
        </p:nvSpPr>
        <p:spPr bwMode="auto">
          <a:xfrm>
            <a:off x="1714500" y="40916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15" name="Oval 31"/>
          <p:cNvSpPr>
            <a:spLocks noChangeArrowheads="1"/>
          </p:cNvSpPr>
          <p:nvPr/>
        </p:nvSpPr>
        <p:spPr bwMode="auto">
          <a:xfrm>
            <a:off x="2857500" y="26438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16" name="Oval 32"/>
          <p:cNvSpPr>
            <a:spLocks noChangeArrowheads="1"/>
          </p:cNvSpPr>
          <p:nvPr/>
        </p:nvSpPr>
        <p:spPr bwMode="auto">
          <a:xfrm>
            <a:off x="4991100" y="56918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17" name="Oval 33"/>
          <p:cNvSpPr>
            <a:spLocks noChangeArrowheads="1"/>
          </p:cNvSpPr>
          <p:nvPr/>
        </p:nvSpPr>
        <p:spPr bwMode="auto">
          <a:xfrm>
            <a:off x="5676900" y="28724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18" name="Oval 34"/>
          <p:cNvSpPr>
            <a:spLocks noChangeArrowheads="1"/>
          </p:cNvSpPr>
          <p:nvPr/>
        </p:nvSpPr>
        <p:spPr bwMode="auto">
          <a:xfrm>
            <a:off x="7200900" y="43202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20" name="Text Box 36"/>
          <p:cNvSpPr txBox="1">
            <a:spLocks noChangeArrowheads="1"/>
          </p:cNvSpPr>
          <p:nvPr/>
        </p:nvSpPr>
        <p:spPr bwMode="auto">
          <a:xfrm>
            <a:off x="1409700" y="5463208"/>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000">
                <a:ea typeface="宋体" charset="-122"/>
              </a:rPr>
              <a:t>A</a:t>
            </a:r>
            <a:r>
              <a:rPr lang="en-US" altLang="zh-CN" sz="2000" baseline="-25000">
                <a:ea typeface="宋体" charset="-122"/>
              </a:rPr>
              <a:t>1</a:t>
            </a:r>
          </a:p>
        </p:txBody>
      </p:sp>
      <p:sp>
        <p:nvSpPr>
          <p:cNvPr id="16421" name="Text Box 37"/>
          <p:cNvSpPr txBox="1">
            <a:spLocks noChangeArrowheads="1"/>
          </p:cNvSpPr>
          <p:nvPr/>
        </p:nvSpPr>
        <p:spPr bwMode="auto">
          <a:xfrm>
            <a:off x="1714500" y="4091608"/>
            <a:ext cx="45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a:t>
            </a:r>
            <a:r>
              <a:rPr lang="en-US" altLang="zh-CN" sz="2000" baseline="-25000">
                <a:ea typeface="宋体" charset="-122"/>
              </a:rPr>
              <a:t>2</a:t>
            </a:r>
          </a:p>
        </p:txBody>
      </p:sp>
      <p:sp>
        <p:nvSpPr>
          <p:cNvPr id="16422" name="Text Box 38"/>
          <p:cNvSpPr txBox="1">
            <a:spLocks noChangeArrowheads="1"/>
          </p:cNvSpPr>
          <p:nvPr/>
        </p:nvSpPr>
        <p:spPr bwMode="auto">
          <a:xfrm>
            <a:off x="2857500" y="2643808"/>
            <a:ext cx="45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a:t>
            </a:r>
            <a:r>
              <a:rPr lang="en-US" altLang="zh-CN" sz="2000" baseline="-25000">
                <a:ea typeface="宋体" charset="-122"/>
              </a:rPr>
              <a:t>3</a:t>
            </a:r>
          </a:p>
        </p:txBody>
      </p:sp>
      <p:sp>
        <p:nvSpPr>
          <p:cNvPr id="16423" name="Text Box 39"/>
          <p:cNvSpPr txBox="1">
            <a:spLocks noChangeArrowheads="1"/>
          </p:cNvSpPr>
          <p:nvPr/>
        </p:nvSpPr>
        <p:spPr bwMode="auto">
          <a:xfrm>
            <a:off x="5715000" y="2872408"/>
            <a:ext cx="45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a:t>
            </a:r>
            <a:r>
              <a:rPr lang="en-US" altLang="zh-CN" sz="2000" baseline="-25000">
                <a:ea typeface="宋体" charset="-122"/>
              </a:rPr>
              <a:t>5</a:t>
            </a:r>
          </a:p>
        </p:txBody>
      </p:sp>
      <p:sp>
        <p:nvSpPr>
          <p:cNvPr id="16424" name="Text Box 40"/>
          <p:cNvSpPr txBox="1">
            <a:spLocks noChangeArrowheads="1"/>
          </p:cNvSpPr>
          <p:nvPr/>
        </p:nvSpPr>
        <p:spPr bwMode="auto">
          <a:xfrm>
            <a:off x="7200900" y="4320208"/>
            <a:ext cx="45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a:t>
            </a:r>
            <a:r>
              <a:rPr lang="en-US" altLang="zh-CN" sz="2000" baseline="-25000">
                <a:ea typeface="宋体" charset="-122"/>
              </a:rPr>
              <a:t>6</a:t>
            </a:r>
          </a:p>
        </p:txBody>
      </p:sp>
      <p:sp>
        <p:nvSpPr>
          <p:cNvPr id="16425" name="Text Box 41"/>
          <p:cNvSpPr txBox="1">
            <a:spLocks noChangeArrowheads="1"/>
          </p:cNvSpPr>
          <p:nvPr/>
        </p:nvSpPr>
        <p:spPr bwMode="auto">
          <a:xfrm>
            <a:off x="4991100" y="5691808"/>
            <a:ext cx="45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a:t>
            </a:r>
            <a:r>
              <a:rPr lang="en-US" altLang="zh-CN" sz="2000" baseline="-25000">
                <a:ea typeface="宋体" charset="-122"/>
              </a:rPr>
              <a:t>4</a:t>
            </a:r>
          </a:p>
        </p:txBody>
      </p:sp>
      <p:cxnSp>
        <p:nvCxnSpPr>
          <p:cNvPr id="16426" name="AutoShape 42"/>
          <p:cNvCxnSpPr>
            <a:cxnSpLocks noChangeShapeType="1"/>
          </p:cNvCxnSpPr>
          <p:nvPr/>
        </p:nvCxnSpPr>
        <p:spPr bwMode="auto">
          <a:xfrm flipH="1">
            <a:off x="1447800" y="4167808"/>
            <a:ext cx="304800" cy="1371600"/>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7" name="AutoShape 43"/>
          <p:cNvCxnSpPr>
            <a:cxnSpLocks noChangeShapeType="1"/>
            <a:stCxn id="16414" idx="0"/>
            <a:endCxn id="16415" idx="3"/>
          </p:cNvCxnSpPr>
          <p:nvPr/>
        </p:nvCxnSpPr>
        <p:spPr bwMode="auto">
          <a:xfrm flipV="1">
            <a:off x="1790700" y="2773983"/>
            <a:ext cx="1089025" cy="1317625"/>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9" name="AutoShape 45"/>
          <p:cNvCxnSpPr>
            <a:cxnSpLocks noChangeShapeType="1"/>
            <a:stCxn id="16417" idx="1"/>
            <a:endCxn id="16416" idx="0"/>
          </p:cNvCxnSpPr>
          <p:nvPr/>
        </p:nvCxnSpPr>
        <p:spPr bwMode="auto">
          <a:xfrm flipH="1">
            <a:off x="5067300" y="2894633"/>
            <a:ext cx="631825" cy="2797175"/>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30" name="AutoShape 46"/>
          <p:cNvCxnSpPr>
            <a:cxnSpLocks noChangeShapeType="1"/>
            <a:stCxn id="16416" idx="0"/>
            <a:endCxn id="16418" idx="2"/>
          </p:cNvCxnSpPr>
          <p:nvPr/>
        </p:nvCxnSpPr>
        <p:spPr bwMode="auto">
          <a:xfrm flipV="1">
            <a:off x="5067300" y="4396408"/>
            <a:ext cx="2133600" cy="1295400"/>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31" name="AutoShape 47"/>
          <p:cNvCxnSpPr>
            <a:cxnSpLocks noChangeShapeType="1"/>
            <a:stCxn id="16418" idx="1"/>
            <a:endCxn id="16417" idx="1"/>
          </p:cNvCxnSpPr>
          <p:nvPr/>
        </p:nvCxnSpPr>
        <p:spPr bwMode="auto">
          <a:xfrm flipH="1" flipV="1">
            <a:off x="5699125" y="2894633"/>
            <a:ext cx="1524000" cy="1447800"/>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37" name="AutoShape 53"/>
          <p:cNvSpPr>
            <a:spLocks noChangeArrowheads="1"/>
          </p:cNvSpPr>
          <p:nvPr/>
        </p:nvSpPr>
        <p:spPr bwMode="auto">
          <a:xfrm>
            <a:off x="3543300" y="3482008"/>
            <a:ext cx="1295400" cy="457200"/>
          </a:xfrm>
          <a:prstGeom prst="wedgeRoundRectCallout">
            <a:avLst>
              <a:gd name="adj1" fmla="val -49509"/>
              <a:gd name="adj2" fmla="val 100694"/>
              <a:gd name="adj3" fmla="val 16667"/>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直线</a:t>
            </a:r>
            <a:r>
              <a:rPr lang="en-US" altLang="zh-CN">
                <a:ea typeface="宋体" charset="-122"/>
              </a:rPr>
              <a:t>L</a:t>
            </a:r>
            <a:r>
              <a:rPr lang="en-US" altLang="zh-CN" baseline="-25000">
                <a:ea typeface="宋体" charset="-122"/>
              </a:rPr>
              <a:t>14</a:t>
            </a:r>
          </a:p>
        </p:txBody>
      </p:sp>
      <p:cxnSp>
        <p:nvCxnSpPr>
          <p:cNvPr id="16442" name="AutoShape 58"/>
          <p:cNvCxnSpPr>
            <a:cxnSpLocks noChangeShapeType="1"/>
            <a:stCxn id="16414" idx="0"/>
          </p:cNvCxnSpPr>
          <p:nvPr/>
        </p:nvCxnSpPr>
        <p:spPr bwMode="auto">
          <a:xfrm>
            <a:off x="1790700" y="4091608"/>
            <a:ext cx="3276600" cy="1676400"/>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43" name="AutoShape 59"/>
          <p:cNvCxnSpPr>
            <a:cxnSpLocks noChangeShapeType="1"/>
            <a:stCxn id="16449" idx="6"/>
          </p:cNvCxnSpPr>
          <p:nvPr/>
        </p:nvCxnSpPr>
        <p:spPr bwMode="auto">
          <a:xfrm>
            <a:off x="1524000" y="5463208"/>
            <a:ext cx="3505200" cy="314325"/>
          </a:xfrm>
          <a:prstGeom prst="straightConnector1">
            <a:avLst/>
          </a:prstGeom>
          <a:noFill/>
          <a:ln w="635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4" name="AutoShape 60"/>
          <p:cNvSpPr>
            <a:spLocks noChangeArrowheads="1"/>
          </p:cNvSpPr>
          <p:nvPr/>
        </p:nvSpPr>
        <p:spPr bwMode="auto">
          <a:xfrm>
            <a:off x="723900" y="2872408"/>
            <a:ext cx="1447800" cy="533400"/>
          </a:xfrm>
          <a:prstGeom prst="wedgeRectCallout">
            <a:avLst>
              <a:gd name="adj1" fmla="val 55153"/>
              <a:gd name="adj2" fmla="val 126486"/>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相交的边</a:t>
            </a:r>
          </a:p>
        </p:txBody>
      </p:sp>
      <p:sp>
        <p:nvSpPr>
          <p:cNvPr id="16445" name="AutoShape 61"/>
          <p:cNvSpPr>
            <a:spLocks noChangeArrowheads="1"/>
          </p:cNvSpPr>
          <p:nvPr/>
        </p:nvSpPr>
        <p:spPr bwMode="auto">
          <a:xfrm>
            <a:off x="3810000" y="4396408"/>
            <a:ext cx="2362200" cy="457200"/>
          </a:xfrm>
          <a:prstGeom prst="wedgeRoundRectCallout">
            <a:avLst>
              <a:gd name="adj1" fmla="val -47579"/>
              <a:gd name="adj2" fmla="val 110069"/>
              <a:gd name="adj3" fmla="val 16667"/>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ea typeface="宋体" charset="-122"/>
              </a:rPr>
              <a:t>新确定的正切线</a:t>
            </a:r>
          </a:p>
        </p:txBody>
      </p:sp>
      <p:sp>
        <p:nvSpPr>
          <p:cNvPr id="16449" name="Oval 65"/>
          <p:cNvSpPr>
            <a:spLocks noChangeArrowheads="1"/>
          </p:cNvSpPr>
          <p:nvPr/>
        </p:nvSpPr>
        <p:spPr bwMode="auto">
          <a:xfrm>
            <a:off x="1371600" y="538700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151</a:t>
            </a:fld>
            <a:endParaRPr lang="en-US" altLang="zh-TW" dirty="0"/>
          </a:p>
        </p:txBody>
      </p:sp>
    </p:spTree>
    <p:custDataLst>
      <p:tags r:id="rId1"/>
    </p:custDataLst>
    <p:extLst>
      <p:ext uri="{BB962C8B-B14F-4D97-AF65-F5344CB8AC3E}">
        <p14:creationId xmlns:p14="http://schemas.microsoft.com/office/powerpoint/2010/main" val="404942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14"/>
                                        </p:tgtEl>
                                        <p:attrNameLst>
                                          <p:attrName>style.visibility</p:attrName>
                                        </p:attrNameLst>
                                      </p:cBhvr>
                                      <p:to>
                                        <p:strVal val="visible"/>
                                      </p:to>
                                    </p:set>
                                    <p:animEffect transition="in" filter="dissolve">
                                      <p:cBhvr>
                                        <p:cTn id="7" dur="500"/>
                                        <p:tgtEl>
                                          <p:spTgt spid="1641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415"/>
                                        </p:tgtEl>
                                        <p:attrNameLst>
                                          <p:attrName>style.visibility</p:attrName>
                                        </p:attrNameLst>
                                      </p:cBhvr>
                                      <p:to>
                                        <p:strVal val="visible"/>
                                      </p:to>
                                    </p:set>
                                    <p:animEffect transition="in" filter="dissolve">
                                      <p:cBhvr>
                                        <p:cTn id="11" dur="500"/>
                                        <p:tgtEl>
                                          <p:spTgt spid="1641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6416"/>
                                        </p:tgtEl>
                                        <p:attrNameLst>
                                          <p:attrName>style.visibility</p:attrName>
                                        </p:attrNameLst>
                                      </p:cBhvr>
                                      <p:to>
                                        <p:strVal val="visible"/>
                                      </p:to>
                                    </p:set>
                                    <p:animEffect transition="in" filter="dissolve">
                                      <p:cBhvr>
                                        <p:cTn id="14" dur="500"/>
                                        <p:tgtEl>
                                          <p:spTgt spid="1641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6417"/>
                                        </p:tgtEl>
                                        <p:attrNameLst>
                                          <p:attrName>style.visibility</p:attrName>
                                        </p:attrNameLst>
                                      </p:cBhvr>
                                      <p:to>
                                        <p:strVal val="visible"/>
                                      </p:to>
                                    </p:set>
                                    <p:animEffect transition="in" filter="dissolve">
                                      <p:cBhvr>
                                        <p:cTn id="17" dur="500"/>
                                        <p:tgtEl>
                                          <p:spTgt spid="1641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418"/>
                                        </p:tgtEl>
                                        <p:attrNameLst>
                                          <p:attrName>style.visibility</p:attrName>
                                        </p:attrNameLst>
                                      </p:cBhvr>
                                      <p:to>
                                        <p:strVal val="visible"/>
                                      </p:to>
                                    </p:set>
                                    <p:animEffect transition="in" filter="dissolve">
                                      <p:cBhvr>
                                        <p:cTn id="20" dur="500"/>
                                        <p:tgtEl>
                                          <p:spTgt spid="1641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6449"/>
                                        </p:tgtEl>
                                        <p:attrNameLst>
                                          <p:attrName>style.visibility</p:attrName>
                                        </p:attrNameLst>
                                      </p:cBhvr>
                                      <p:to>
                                        <p:strVal val="visible"/>
                                      </p:to>
                                    </p:set>
                                    <p:animEffect transition="in" filter="dissolve">
                                      <p:cBhvr>
                                        <p:cTn id="23" dur="500"/>
                                        <p:tgtEl>
                                          <p:spTgt spid="1644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6420"/>
                                        </p:tgtEl>
                                        <p:attrNameLst>
                                          <p:attrName>style.visibility</p:attrName>
                                        </p:attrNameLst>
                                      </p:cBhvr>
                                      <p:to>
                                        <p:strVal val="visible"/>
                                      </p:to>
                                    </p:set>
                                    <p:animEffect transition="in" filter="randombar(horizontal)">
                                      <p:cBhvr>
                                        <p:cTn id="26" dur="500"/>
                                        <p:tgtEl>
                                          <p:spTgt spid="16420"/>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6421"/>
                                        </p:tgtEl>
                                        <p:attrNameLst>
                                          <p:attrName>style.visibility</p:attrName>
                                        </p:attrNameLst>
                                      </p:cBhvr>
                                      <p:to>
                                        <p:strVal val="visible"/>
                                      </p:to>
                                    </p:set>
                                    <p:animEffect transition="in" filter="randombar(horizontal)">
                                      <p:cBhvr>
                                        <p:cTn id="29" dur="500"/>
                                        <p:tgtEl>
                                          <p:spTgt spid="1642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422"/>
                                        </p:tgtEl>
                                        <p:attrNameLst>
                                          <p:attrName>style.visibility</p:attrName>
                                        </p:attrNameLst>
                                      </p:cBhvr>
                                      <p:to>
                                        <p:strVal val="visible"/>
                                      </p:to>
                                    </p:set>
                                    <p:animEffect transition="in" filter="randombar(horizontal)">
                                      <p:cBhvr>
                                        <p:cTn id="32" dur="500"/>
                                        <p:tgtEl>
                                          <p:spTgt spid="1642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423"/>
                                        </p:tgtEl>
                                        <p:attrNameLst>
                                          <p:attrName>style.visibility</p:attrName>
                                        </p:attrNameLst>
                                      </p:cBhvr>
                                      <p:to>
                                        <p:strVal val="visible"/>
                                      </p:to>
                                    </p:set>
                                    <p:animEffect transition="in" filter="randombar(horizontal)">
                                      <p:cBhvr>
                                        <p:cTn id="35" dur="500"/>
                                        <p:tgtEl>
                                          <p:spTgt spid="1642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6424"/>
                                        </p:tgtEl>
                                        <p:attrNameLst>
                                          <p:attrName>style.visibility</p:attrName>
                                        </p:attrNameLst>
                                      </p:cBhvr>
                                      <p:to>
                                        <p:strVal val="visible"/>
                                      </p:to>
                                    </p:set>
                                    <p:animEffect transition="in" filter="randombar(horizontal)">
                                      <p:cBhvr>
                                        <p:cTn id="38" dur="500"/>
                                        <p:tgtEl>
                                          <p:spTgt spid="1642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6425"/>
                                        </p:tgtEl>
                                        <p:attrNameLst>
                                          <p:attrName>style.visibility</p:attrName>
                                        </p:attrNameLst>
                                      </p:cBhvr>
                                      <p:to>
                                        <p:strVal val="visible"/>
                                      </p:to>
                                    </p:set>
                                    <p:animEffect transition="in" filter="randombar(horizontal)">
                                      <p:cBhvr>
                                        <p:cTn id="41" dur="500"/>
                                        <p:tgtEl>
                                          <p:spTgt spid="16425"/>
                                        </p:tgtEl>
                                      </p:cBhvr>
                                    </p:animEffect>
                                  </p:childTnLst>
                                </p:cTn>
                              </p:par>
                            </p:childTnLst>
                          </p:cTn>
                        </p:par>
                        <p:par>
                          <p:cTn id="42" fill="hold" nodeType="afterGroup">
                            <p:stCondLst>
                              <p:cond delay="1000"/>
                            </p:stCondLst>
                            <p:childTnLst>
                              <p:par>
                                <p:cTn id="43" presetID="2" presetClass="entr" presetSubtype="8" fill="hold" nodeType="afterEffect">
                                  <p:stCondLst>
                                    <p:cond delay="0"/>
                                  </p:stCondLst>
                                  <p:childTnLst>
                                    <p:set>
                                      <p:cBhvr>
                                        <p:cTn id="44" dur="1" fill="hold">
                                          <p:stCondLst>
                                            <p:cond delay="0"/>
                                          </p:stCondLst>
                                        </p:cTn>
                                        <p:tgtEl>
                                          <p:spTgt spid="16431"/>
                                        </p:tgtEl>
                                        <p:attrNameLst>
                                          <p:attrName>style.visibility</p:attrName>
                                        </p:attrNameLst>
                                      </p:cBhvr>
                                      <p:to>
                                        <p:strVal val="visible"/>
                                      </p:to>
                                    </p:set>
                                    <p:anim calcmode="lin" valueType="num">
                                      <p:cBhvr additive="base">
                                        <p:cTn id="45" dur="1000" fill="hold"/>
                                        <p:tgtEl>
                                          <p:spTgt spid="16431"/>
                                        </p:tgtEl>
                                        <p:attrNameLst>
                                          <p:attrName>ppt_x</p:attrName>
                                        </p:attrNameLst>
                                      </p:cBhvr>
                                      <p:tavLst>
                                        <p:tav tm="0">
                                          <p:val>
                                            <p:strVal val="0-#ppt_w/2"/>
                                          </p:val>
                                        </p:tav>
                                        <p:tav tm="100000">
                                          <p:val>
                                            <p:strVal val="#ppt_x"/>
                                          </p:val>
                                        </p:tav>
                                      </p:tavLst>
                                    </p:anim>
                                    <p:anim calcmode="lin" valueType="num">
                                      <p:cBhvr additive="base">
                                        <p:cTn id="46" dur="1000" fill="hold"/>
                                        <p:tgtEl>
                                          <p:spTgt spid="16431"/>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2000"/>
                            </p:stCondLst>
                            <p:childTnLst>
                              <p:par>
                                <p:cTn id="48" presetID="2" presetClass="entr" presetSubtype="8" fill="hold" nodeType="afterEffect">
                                  <p:stCondLst>
                                    <p:cond delay="0"/>
                                  </p:stCondLst>
                                  <p:childTnLst>
                                    <p:set>
                                      <p:cBhvr>
                                        <p:cTn id="49" dur="1" fill="hold">
                                          <p:stCondLst>
                                            <p:cond delay="0"/>
                                          </p:stCondLst>
                                        </p:cTn>
                                        <p:tgtEl>
                                          <p:spTgt spid="16430"/>
                                        </p:tgtEl>
                                        <p:attrNameLst>
                                          <p:attrName>style.visibility</p:attrName>
                                        </p:attrNameLst>
                                      </p:cBhvr>
                                      <p:to>
                                        <p:strVal val="visible"/>
                                      </p:to>
                                    </p:set>
                                    <p:anim calcmode="lin" valueType="num">
                                      <p:cBhvr additive="base">
                                        <p:cTn id="50" dur="1000" fill="hold"/>
                                        <p:tgtEl>
                                          <p:spTgt spid="16430"/>
                                        </p:tgtEl>
                                        <p:attrNameLst>
                                          <p:attrName>ppt_x</p:attrName>
                                        </p:attrNameLst>
                                      </p:cBhvr>
                                      <p:tavLst>
                                        <p:tav tm="0">
                                          <p:val>
                                            <p:strVal val="0-#ppt_w/2"/>
                                          </p:val>
                                        </p:tav>
                                        <p:tav tm="100000">
                                          <p:val>
                                            <p:strVal val="#ppt_x"/>
                                          </p:val>
                                        </p:tav>
                                      </p:tavLst>
                                    </p:anim>
                                    <p:anim calcmode="lin" valueType="num">
                                      <p:cBhvr additive="base">
                                        <p:cTn id="51" dur="1000" fill="hold"/>
                                        <p:tgtEl>
                                          <p:spTgt spid="16430"/>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3000"/>
                            </p:stCondLst>
                            <p:childTnLst>
                              <p:par>
                                <p:cTn id="53" presetID="2" presetClass="entr" presetSubtype="8" fill="hold" nodeType="afterEffect">
                                  <p:stCondLst>
                                    <p:cond delay="0"/>
                                  </p:stCondLst>
                                  <p:childTnLst>
                                    <p:set>
                                      <p:cBhvr>
                                        <p:cTn id="54" dur="1" fill="hold">
                                          <p:stCondLst>
                                            <p:cond delay="0"/>
                                          </p:stCondLst>
                                        </p:cTn>
                                        <p:tgtEl>
                                          <p:spTgt spid="16429"/>
                                        </p:tgtEl>
                                        <p:attrNameLst>
                                          <p:attrName>style.visibility</p:attrName>
                                        </p:attrNameLst>
                                      </p:cBhvr>
                                      <p:to>
                                        <p:strVal val="visible"/>
                                      </p:to>
                                    </p:set>
                                    <p:anim calcmode="lin" valueType="num">
                                      <p:cBhvr additive="base">
                                        <p:cTn id="55" dur="1000" fill="hold"/>
                                        <p:tgtEl>
                                          <p:spTgt spid="16429"/>
                                        </p:tgtEl>
                                        <p:attrNameLst>
                                          <p:attrName>ppt_x</p:attrName>
                                        </p:attrNameLst>
                                      </p:cBhvr>
                                      <p:tavLst>
                                        <p:tav tm="0">
                                          <p:val>
                                            <p:strVal val="0-#ppt_w/2"/>
                                          </p:val>
                                        </p:tav>
                                        <p:tav tm="100000">
                                          <p:val>
                                            <p:strVal val="#ppt_x"/>
                                          </p:val>
                                        </p:tav>
                                      </p:tavLst>
                                    </p:anim>
                                    <p:anim calcmode="lin" valueType="num">
                                      <p:cBhvr additive="base">
                                        <p:cTn id="56" dur="1000" fill="hold"/>
                                        <p:tgtEl>
                                          <p:spTgt spid="16429"/>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4000"/>
                            </p:stCondLst>
                            <p:childTnLst>
                              <p:par>
                                <p:cTn id="58" presetID="2" presetClass="entr" presetSubtype="8" fill="hold" nodeType="afterEffect">
                                  <p:stCondLst>
                                    <p:cond delay="0"/>
                                  </p:stCondLst>
                                  <p:childTnLst>
                                    <p:set>
                                      <p:cBhvr>
                                        <p:cTn id="59" dur="1" fill="hold">
                                          <p:stCondLst>
                                            <p:cond delay="0"/>
                                          </p:stCondLst>
                                        </p:cTn>
                                        <p:tgtEl>
                                          <p:spTgt spid="16427"/>
                                        </p:tgtEl>
                                        <p:attrNameLst>
                                          <p:attrName>style.visibility</p:attrName>
                                        </p:attrNameLst>
                                      </p:cBhvr>
                                      <p:to>
                                        <p:strVal val="visible"/>
                                      </p:to>
                                    </p:set>
                                    <p:anim calcmode="lin" valueType="num">
                                      <p:cBhvr additive="base">
                                        <p:cTn id="60" dur="1000" fill="hold"/>
                                        <p:tgtEl>
                                          <p:spTgt spid="16427"/>
                                        </p:tgtEl>
                                        <p:attrNameLst>
                                          <p:attrName>ppt_x</p:attrName>
                                        </p:attrNameLst>
                                      </p:cBhvr>
                                      <p:tavLst>
                                        <p:tav tm="0">
                                          <p:val>
                                            <p:strVal val="0-#ppt_w/2"/>
                                          </p:val>
                                        </p:tav>
                                        <p:tav tm="100000">
                                          <p:val>
                                            <p:strVal val="#ppt_x"/>
                                          </p:val>
                                        </p:tav>
                                      </p:tavLst>
                                    </p:anim>
                                    <p:anim calcmode="lin" valueType="num">
                                      <p:cBhvr additive="base">
                                        <p:cTn id="61" dur="1000" fill="hold"/>
                                        <p:tgtEl>
                                          <p:spTgt spid="16427"/>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5000"/>
                            </p:stCondLst>
                            <p:childTnLst>
                              <p:par>
                                <p:cTn id="63" presetID="2" presetClass="entr" presetSubtype="8" fill="hold" nodeType="afterEffect">
                                  <p:stCondLst>
                                    <p:cond delay="0"/>
                                  </p:stCondLst>
                                  <p:childTnLst>
                                    <p:set>
                                      <p:cBhvr>
                                        <p:cTn id="64" dur="1" fill="hold">
                                          <p:stCondLst>
                                            <p:cond delay="0"/>
                                          </p:stCondLst>
                                        </p:cTn>
                                        <p:tgtEl>
                                          <p:spTgt spid="16426"/>
                                        </p:tgtEl>
                                        <p:attrNameLst>
                                          <p:attrName>style.visibility</p:attrName>
                                        </p:attrNameLst>
                                      </p:cBhvr>
                                      <p:to>
                                        <p:strVal val="visible"/>
                                      </p:to>
                                    </p:set>
                                    <p:anim calcmode="lin" valueType="num">
                                      <p:cBhvr additive="base">
                                        <p:cTn id="65" dur="1000" fill="hold"/>
                                        <p:tgtEl>
                                          <p:spTgt spid="16426"/>
                                        </p:tgtEl>
                                        <p:attrNameLst>
                                          <p:attrName>ppt_x</p:attrName>
                                        </p:attrNameLst>
                                      </p:cBhvr>
                                      <p:tavLst>
                                        <p:tav tm="0">
                                          <p:val>
                                            <p:strVal val="0-#ppt_w/2"/>
                                          </p:val>
                                        </p:tav>
                                        <p:tav tm="100000">
                                          <p:val>
                                            <p:strVal val="#ppt_x"/>
                                          </p:val>
                                        </p:tav>
                                      </p:tavLst>
                                    </p:anim>
                                    <p:anim calcmode="lin" valueType="num">
                                      <p:cBhvr additive="base">
                                        <p:cTn id="66" dur="1000" fill="hold"/>
                                        <p:tgtEl>
                                          <p:spTgt spid="16426"/>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6000"/>
                            </p:stCondLst>
                            <p:childTnLst>
                              <p:par>
                                <p:cTn id="68" presetID="2" presetClass="entr" presetSubtype="8" fill="hold" grpId="0" nodeType="afterEffect">
                                  <p:stCondLst>
                                    <p:cond delay="0"/>
                                  </p:stCondLst>
                                  <p:childTnLst>
                                    <p:set>
                                      <p:cBhvr>
                                        <p:cTn id="69" dur="1" fill="hold">
                                          <p:stCondLst>
                                            <p:cond delay="0"/>
                                          </p:stCondLst>
                                        </p:cTn>
                                        <p:tgtEl>
                                          <p:spTgt spid="16452"/>
                                        </p:tgtEl>
                                        <p:attrNameLst>
                                          <p:attrName>style.visibility</p:attrName>
                                        </p:attrNameLst>
                                      </p:cBhvr>
                                      <p:to>
                                        <p:strVal val="visible"/>
                                      </p:to>
                                    </p:set>
                                    <p:anim calcmode="lin" valueType="num">
                                      <p:cBhvr additive="base">
                                        <p:cTn id="70" dur="1000" fill="hold"/>
                                        <p:tgtEl>
                                          <p:spTgt spid="16452"/>
                                        </p:tgtEl>
                                        <p:attrNameLst>
                                          <p:attrName>ppt_x</p:attrName>
                                        </p:attrNameLst>
                                      </p:cBhvr>
                                      <p:tavLst>
                                        <p:tav tm="0">
                                          <p:val>
                                            <p:strVal val="0-#ppt_w/2"/>
                                          </p:val>
                                        </p:tav>
                                        <p:tav tm="100000">
                                          <p:val>
                                            <p:strVal val="#ppt_x"/>
                                          </p:val>
                                        </p:tav>
                                      </p:tavLst>
                                    </p:anim>
                                    <p:anim calcmode="lin" valueType="num">
                                      <p:cBhvr additive="base">
                                        <p:cTn id="71" dur="1000" fill="hold"/>
                                        <p:tgtEl>
                                          <p:spTgt spid="16452"/>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6389"/>
                                        </p:tgtEl>
                                        <p:attrNameLst>
                                          <p:attrName>style.visibility</p:attrName>
                                        </p:attrNameLst>
                                      </p:cBhvr>
                                      <p:to>
                                        <p:strVal val="visible"/>
                                      </p:to>
                                    </p:set>
                                    <p:animEffect transition="in" filter="blinds(horizontal)">
                                      <p:cBhvr>
                                        <p:cTn id="76" dur="1000"/>
                                        <p:tgtEl>
                                          <p:spTgt spid="16389"/>
                                        </p:tgtEl>
                                      </p:cBhvr>
                                    </p:animEffect>
                                  </p:childTnLst>
                                  <p:subTnLst>
                                    <p:set>
                                      <p:cBhvr override="childStyle">
                                        <p:cTn dur="1" fill="hold" display="0" masterRel="nextClick" afterEffect="1"/>
                                        <p:tgtEl>
                                          <p:spTgt spid="16389"/>
                                        </p:tgtEl>
                                        <p:attrNameLst>
                                          <p:attrName>style.visibility</p:attrName>
                                        </p:attrNameLst>
                                      </p:cBhvr>
                                      <p:to>
                                        <p:strVal val="hidden"/>
                                      </p:to>
                                    </p:set>
                                  </p:sub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nodeType="clickEffect">
                                  <p:stCondLst>
                                    <p:cond delay="0"/>
                                  </p:stCondLst>
                                  <p:childTnLst>
                                    <p:set>
                                      <p:cBhvr>
                                        <p:cTn id="80" dur="1" fill="hold">
                                          <p:stCondLst>
                                            <p:cond delay="0"/>
                                          </p:stCondLst>
                                        </p:cTn>
                                        <p:tgtEl>
                                          <p:spTgt spid="16443"/>
                                        </p:tgtEl>
                                        <p:attrNameLst>
                                          <p:attrName>style.visibility</p:attrName>
                                        </p:attrNameLst>
                                      </p:cBhvr>
                                      <p:to>
                                        <p:strVal val="visible"/>
                                      </p:to>
                                    </p:set>
                                    <p:anim calcmode="lin" valueType="num">
                                      <p:cBhvr additive="base">
                                        <p:cTn id="81" dur="1000" fill="hold"/>
                                        <p:tgtEl>
                                          <p:spTgt spid="16443"/>
                                        </p:tgtEl>
                                        <p:attrNameLst>
                                          <p:attrName>ppt_x</p:attrName>
                                        </p:attrNameLst>
                                      </p:cBhvr>
                                      <p:tavLst>
                                        <p:tav tm="0">
                                          <p:val>
                                            <p:strVal val="0-#ppt_w/2"/>
                                          </p:val>
                                        </p:tav>
                                        <p:tav tm="100000">
                                          <p:val>
                                            <p:strVal val="#ppt_x"/>
                                          </p:val>
                                        </p:tav>
                                      </p:tavLst>
                                    </p:anim>
                                    <p:anim calcmode="lin" valueType="num">
                                      <p:cBhvr additive="base">
                                        <p:cTn id="82" dur="1000" fill="hold"/>
                                        <p:tgtEl>
                                          <p:spTgt spid="16443"/>
                                        </p:tgtEl>
                                        <p:attrNameLst>
                                          <p:attrName>ppt_y</p:attrName>
                                        </p:attrNameLst>
                                      </p:cBhvr>
                                      <p:tavLst>
                                        <p:tav tm="0">
                                          <p:val>
                                            <p:strVal val="#ppt_y"/>
                                          </p:val>
                                        </p:tav>
                                        <p:tav tm="100000">
                                          <p:val>
                                            <p:strVal val="#ppt_y"/>
                                          </p:val>
                                        </p:tav>
                                      </p:tavLst>
                                    </p:anim>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16445"/>
                                        </p:tgtEl>
                                        <p:attrNameLst>
                                          <p:attrName>style.visibility</p:attrName>
                                        </p:attrNameLst>
                                      </p:cBhvr>
                                      <p:to>
                                        <p:strVal val="visible"/>
                                      </p:to>
                                    </p:set>
                                    <p:animEffect transition="in" filter="dissolve">
                                      <p:cBhvr>
                                        <p:cTn id="86" dur="1000"/>
                                        <p:tgtEl>
                                          <p:spTgt spid="16445"/>
                                        </p:tgtEl>
                                      </p:cBhvr>
                                    </p:animEffect>
                                  </p:childTnLst>
                                  <p:subTnLst>
                                    <p:set>
                                      <p:cBhvr override="childStyle">
                                        <p:cTn dur="1" fill="hold" display="0" masterRel="nextClick" afterEffect="1"/>
                                        <p:tgtEl>
                                          <p:spTgt spid="16445"/>
                                        </p:tgtEl>
                                        <p:attrNameLst>
                                          <p:attrName>style.visibility</p:attrName>
                                        </p:attrNameLst>
                                      </p:cBhvr>
                                      <p:to>
                                        <p:strVal val="hidden"/>
                                      </p:to>
                                    </p:set>
                                  </p:sub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6410"/>
                                        </p:tgtEl>
                                        <p:attrNameLst>
                                          <p:attrName>style.visibility</p:attrName>
                                        </p:attrNameLst>
                                      </p:cBhvr>
                                      <p:to>
                                        <p:strVal val="visible"/>
                                      </p:to>
                                    </p:set>
                                    <p:animEffect transition="in" filter="blinds(horizontal)">
                                      <p:cBhvr>
                                        <p:cTn id="91" dur="1000"/>
                                        <p:tgtEl>
                                          <p:spTgt spid="16410"/>
                                        </p:tgtEl>
                                      </p:cBhvr>
                                    </p:animEffect>
                                  </p:childTnLst>
                                  <p:subTnLst>
                                    <p:set>
                                      <p:cBhvr override="childStyle">
                                        <p:cTn dur="1" fill="hold" display="0" masterRel="nextClick" afterEffect="1"/>
                                        <p:tgtEl>
                                          <p:spTgt spid="16410"/>
                                        </p:tgtEl>
                                        <p:attrNameLst>
                                          <p:attrName>style.visibility</p:attrName>
                                        </p:attrNameLst>
                                      </p:cBhvr>
                                      <p:to>
                                        <p:strVal val="hidden"/>
                                      </p:to>
                                    </p:set>
                                  </p:sub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16436"/>
                                        </p:tgtEl>
                                        <p:attrNameLst>
                                          <p:attrName>style.visibility</p:attrName>
                                        </p:attrNameLst>
                                      </p:cBhvr>
                                      <p:to>
                                        <p:strVal val="visible"/>
                                      </p:to>
                                    </p:set>
                                    <p:anim calcmode="lin" valueType="num">
                                      <p:cBhvr additive="base">
                                        <p:cTn id="96" dur="1000" fill="hold"/>
                                        <p:tgtEl>
                                          <p:spTgt spid="16436"/>
                                        </p:tgtEl>
                                        <p:attrNameLst>
                                          <p:attrName>ppt_x</p:attrName>
                                        </p:attrNameLst>
                                      </p:cBhvr>
                                      <p:tavLst>
                                        <p:tav tm="0">
                                          <p:val>
                                            <p:strVal val="0-#ppt_w/2"/>
                                          </p:val>
                                        </p:tav>
                                        <p:tav tm="100000">
                                          <p:val>
                                            <p:strVal val="#ppt_x"/>
                                          </p:val>
                                        </p:tav>
                                      </p:tavLst>
                                    </p:anim>
                                    <p:anim calcmode="lin" valueType="num">
                                      <p:cBhvr additive="base">
                                        <p:cTn id="97" dur="1000" fill="hold"/>
                                        <p:tgtEl>
                                          <p:spTgt spid="16436"/>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1000"/>
                            </p:stCondLst>
                            <p:childTnLst>
                              <p:par>
                                <p:cTn id="99" presetID="9" presetClass="entr" presetSubtype="0" fill="hold" grpId="0" nodeType="afterEffect">
                                  <p:stCondLst>
                                    <p:cond delay="0"/>
                                  </p:stCondLst>
                                  <p:childTnLst>
                                    <p:set>
                                      <p:cBhvr>
                                        <p:cTn id="100" dur="1" fill="hold">
                                          <p:stCondLst>
                                            <p:cond delay="0"/>
                                          </p:stCondLst>
                                        </p:cTn>
                                        <p:tgtEl>
                                          <p:spTgt spid="16437"/>
                                        </p:tgtEl>
                                        <p:attrNameLst>
                                          <p:attrName>style.visibility</p:attrName>
                                        </p:attrNameLst>
                                      </p:cBhvr>
                                      <p:to>
                                        <p:strVal val="visible"/>
                                      </p:to>
                                    </p:set>
                                    <p:animEffect transition="in" filter="dissolve">
                                      <p:cBhvr>
                                        <p:cTn id="101" dur="1000"/>
                                        <p:tgtEl>
                                          <p:spTgt spid="16437"/>
                                        </p:tgtEl>
                                      </p:cBhvr>
                                    </p:animEffect>
                                  </p:childTnLst>
                                  <p:subTnLst>
                                    <p:set>
                                      <p:cBhvr override="childStyle">
                                        <p:cTn dur="1" fill="hold" display="0" masterRel="nextClick" afterEffect="1"/>
                                        <p:tgtEl>
                                          <p:spTgt spid="16437"/>
                                        </p:tgtEl>
                                        <p:attrNameLst>
                                          <p:attrName>style.visibility</p:attrName>
                                        </p:attrNameLst>
                                      </p:cBhvr>
                                      <p:to>
                                        <p:strVal val="hidden"/>
                                      </p:to>
                                    </p:set>
                                  </p:sub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6411"/>
                                        </p:tgtEl>
                                        <p:attrNameLst>
                                          <p:attrName>style.visibility</p:attrName>
                                        </p:attrNameLst>
                                      </p:cBhvr>
                                      <p:to>
                                        <p:strVal val="visible"/>
                                      </p:to>
                                    </p:set>
                                    <p:animEffect transition="in" filter="blinds(horizontal)">
                                      <p:cBhvr>
                                        <p:cTn id="106" dur="1000"/>
                                        <p:tgtEl>
                                          <p:spTgt spid="16411"/>
                                        </p:tgtEl>
                                      </p:cBhvr>
                                    </p:animEffect>
                                  </p:childTnLst>
                                  <p:subTnLst>
                                    <p:set>
                                      <p:cBhvr override="childStyle">
                                        <p:cTn dur="1" fill="hold" display="0" masterRel="nextClick" afterEffect="1"/>
                                        <p:tgtEl>
                                          <p:spTgt spid="16411"/>
                                        </p:tgtEl>
                                        <p:attrNameLst>
                                          <p:attrName>style.visibility</p:attrName>
                                        </p:attrNameLst>
                                      </p:cBhvr>
                                      <p:to>
                                        <p:strVal val="hidden"/>
                                      </p:to>
                                    </p:set>
                                  </p:sub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6440"/>
                                        </p:tgtEl>
                                        <p:attrNameLst>
                                          <p:attrName>style.visibility</p:attrName>
                                        </p:attrNameLst>
                                      </p:cBhvr>
                                      <p:to>
                                        <p:strVal val="visible"/>
                                      </p:to>
                                    </p:set>
                                    <p:anim calcmode="lin" valueType="num">
                                      <p:cBhvr additive="base">
                                        <p:cTn id="111" dur="1000" fill="hold"/>
                                        <p:tgtEl>
                                          <p:spTgt spid="16440"/>
                                        </p:tgtEl>
                                        <p:attrNameLst>
                                          <p:attrName>ppt_x</p:attrName>
                                        </p:attrNameLst>
                                      </p:cBhvr>
                                      <p:tavLst>
                                        <p:tav tm="0">
                                          <p:val>
                                            <p:strVal val="#ppt_x"/>
                                          </p:val>
                                        </p:tav>
                                        <p:tav tm="100000">
                                          <p:val>
                                            <p:strVal val="#ppt_x"/>
                                          </p:val>
                                        </p:tav>
                                      </p:tavLst>
                                    </p:anim>
                                    <p:anim calcmode="lin" valueType="num">
                                      <p:cBhvr additive="base">
                                        <p:cTn id="112" dur="1000" fill="hold"/>
                                        <p:tgtEl>
                                          <p:spTgt spid="16440"/>
                                        </p:tgtEl>
                                        <p:attrNameLst>
                                          <p:attrName>ppt_y</p:attrName>
                                        </p:attrNameLst>
                                      </p:cBhvr>
                                      <p:tavLst>
                                        <p:tav tm="0">
                                          <p:val>
                                            <p:strVal val="1+#ppt_h/2"/>
                                          </p:val>
                                        </p:tav>
                                        <p:tav tm="100000">
                                          <p:val>
                                            <p:strVal val="#ppt_y"/>
                                          </p:val>
                                        </p:tav>
                                      </p:tavLst>
                                    </p:anim>
                                  </p:childTnLst>
                                </p:cTn>
                              </p:par>
                            </p:childTnLst>
                          </p:cTn>
                        </p:par>
                        <p:par>
                          <p:cTn id="113" fill="hold" nodeType="afterGroup">
                            <p:stCondLst>
                              <p:cond delay="1000"/>
                            </p:stCondLst>
                            <p:childTnLst>
                              <p:par>
                                <p:cTn id="114" presetID="3" presetClass="entr" presetSubtype="10" fill="hold" grpId="0" nodeType="afterEffect">
                                  <p:stCondLst>
                                    <p:cond delay="0"/>
                                  </p:stCondLst>
                                  <p:childTnLst>
                                    <p:set>
                                      <p:cBhvr>
                                        <p:cTn id="115" dur="1" fill="hold">
                                          <p:stCondLst>
                                            <p:cond delay="0"/>
                                          </p:stCondLst>
                                        </p:cTn>
                                        <p:tgtEl>
                                          <p:spTgt spid="16412"/>
                                        </p:tgtEl>
                                        <p:attrNameLst>
                                          <p:attrName>style.visibility</p:attrName>
                                        </p:attrNameLst>
                                      </p:cBhvr>
                                      <p:to>
                                        <p:strVal val="visible"/>
                                      </p:to>
                                    </p:set>
                                    <p:animEffect transition="in" filter="blinds(horizontal)">
                                      <p:cBhvr>
                                        <p:cTn id="116" dur="1000"/>
                                        <p:tgtEl>
                                          <p:spTgt spid="16412"/>
                                        </p:tgtEl>
                                      </p:cBhvr>
                                    </p:animEffect>
                                  </p:childTnLst>
                                  <p:subTnLst>
                                    <p:set>
                                      <p:cBhvr override="childStyle">
                                        <p:cTn dur="1" fill="hold" display="0" masterRel="nextClick" afterEffect="1"/>
                                        <p:tgtEl>
                                          <p:spTgt spid="16412"/>
                                        </p:tgtEl>
                                        <p:attrNameLst>
                                          <p:attrName>style.visibility</p:attrName>
                                        </p:attrNameLst>
                                      </p:cBhvr>
                                      <p:to>
                                        <p:strVal val="hidden"/>
                                      </p:to>
                                    </p:set>
                                  </p:subTnLst>
                                </p:cTn>
                              </p:par>
                            </p:childTnLst>
                          </p:cTn>
                        </p:par>
                      </p:childTnLst>
                    </p:cTn>
                  </p:par>
                  <p:par>
                    <p:cTn id="117" fill="hold" nodeType="clickPar">
                      <p:stCondLst>
                        <p:cond delay="indefinite"/>
                      </p:stCondLst>
                      <p:childTnLst>
                        <p:par>
                          <p:cTn id="118" fill="hold" nodeType="withGroup">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16447"/>
                                        </p:tgtEl>
                                        <p:attrNameLst>
                                          <p:attrName>style.visibility</p:attrName>
                                        </p:attrNameLst>
                                      </p:cBhvr>
                                      <p:to>
                                        <p:strVal val="visible"/>
                                      </p:to>
                                    </p:set>
                                    <p:animEffect transition="in" filter="randombar(horizontal)">
                                      <p:cBhvr>
                                        <p:cTn id="121" dur="1000"/>
                                        <p:tgtEl>
                                          <p:spTgt spid="16447"/>
                                        </p:tgtEl>
                                      </p:cBhvr>
                                    </p:animEffect>
                                  </p:childTnLst>
                                </p:cTn>
                              </p:par>
                            </p:childTnLst>
                          </p:cTn>
                        </p:par>
                        <p:par>
                          <p:cTn id="122" fill="hold" nodeType="afterGroup">
                            <p:stCondLst>
                              <p:cond delay="1000"/>
                            </p:stCondLst>
                            <p:childTnLst>
                              <p:par>
                                <p:cTn id="123" presetID="2" presetClass="entr" presetSubtype="8" fill="hold" nodeType="afterEffect">
                                  <p:stCondLst>
                                    <p:cond delay="0"/>
                                  </p:stCondLst>
                                  <p:childTnLst>
                                    <p:set>
                                      <p:cBhvr>
                                        <p:cTn id="124" dur="1" fill="hold">
                                          <p:stCondLst>
                                            <p:cond delay="0"/>
                                          </p:stCondLst>
                                        </p:cTn>
                                        <p:tgtEl>
                                          <p:spTgt spid="16442"/>
                                        </p:tgtEl>
                                        <p:attrNameLst>
                                          <p:attrName>style.visibility</p:attrName>
                                        </p:attrNameLst>
                                      </p:cBhvr>
                                      <p:to>
                                        <p:strVal val="visible"/>
                                      </p:to>
                                    </p:set>
                                    <p:anim calcmode="lin" valueType="num">
                                      <p:cBhvr additive="base">
                                        <p:cTn id="125" dur="1000" fill="hold"/>
                                        <p:tgtEl>
                                          <p:spTgt spid="16442"/>
                                        </p:tgtEl>
                                        <p:attrNameLst>
                                          <p:attrName>ppt_x</p:attrName>
                                        </p:attrNameLst>
                                      </p:cBhvr>
                                      <p:tavLst>
                                        <p:tav tm="0">
                                          <p:val>
                                            <p:strVal val="0-#ppt_w/2"/>
                                          </p:val>
                                        </p:tav>
                                        <p:tav tm="100000">
                                          <p:val>
                                            <p:strVal val="#ppt_x"/>
                                          </p:val>
                                        </p:tav>
                                      </p:tavLst>
                                    </p:anim>
                                    <p:anim calcmode="lin" valueType="num">
                                      <p:cBhvr additive="base">
                                        <p:cTn id="126" dur="1000" fill="hold"/>
                                        <p:tgtEl>
                                          <p:spTgt spid="16442"/>
                                        </p:tgtEl>
                                        <p:attrNameLst>
                                          <p:attrName>ppt_y</p:attrName>
                                        </p:attrNameLst>
                                      </p:cBhvr>
                                      <p:tavLst>
                                        <p:tav tm="0">
                                          <p:val>
                                            <p:strVal val="#ppt_y"/>
                                          </p:val>
                                        </p:tav>
                                        <p:tav tm="100000">
                                          <p:val>
                                            <p:strVal val="#ppt_y"/>
                                          </p:val>
                                        </p:tav>
                                      </p:tavLst>
                                    </p:anim>
                                  </p:childTnLst>
                                </p:cTn>
                              </p:par>
                            </p:childTnLst>
                          </p:cTn>
                        </p:par>
                        <p:par>
                          <p:cTn id="127" fill="hold" nodeType="afterGroup">
                            <p:stCondLst>
                              <p:cond delay="2000"/>
                            </p:stCondLst>
                            <p:childTnLst>
                              <p:par>
                                <p:cTn id="128" presetID="9" presetClass="entr" presetSubtype="0" fill="hold" grpId="0" nodeType="afterEffect">
                                  <p:stCondLst>
                                    <p:cond delay="0"/>
                                  </p:stCondLst>
                                  <p:childTnLst>
                                    <p:set>
                                      <p:cBhvr>
                                        <p:cTn id="129" dur="1" fill="hold">
                                          <p:stCondLst>
                                            <p:cond delay="0"/>
                                          </p:stCondLst>
                                        </p:cTn>
                                        <p:tgtEl>
                                          <p:spTgt spid="16444"/>
                                        </p:tgtEl>
                                        <p:attrNameLst>
                                          <p:attrName>style.visibility</p:attrName>
                                        </p:attrNameLst>
                                      </p:cBhvr>
                                      <p:to>
                                        <p:strVal val="visible"/>
                                      </p:to>
                                    </p:set>
                                    <p:animEffect transition="in" filter="dissolve">
                                      <p:cBhvr>
                                        <p:cTn id="130" dur="1000"/>
                                        <p:tgtEl>
                                          <p:spTgt spid="16444"/>
                                        </p:tgtEl>
                                      </p:cBhvr>
                                    </p:animEffect>
                                  </p:childTnLst>
                                  <p:subTnLst>
                                    <p:set>
                                      <p:cBhvr override="childStyle">
                                        <p:cTn dur="1" fill="hold" display="0" masterRel="nextClick" afterEffect="1"/>
                                        <p:tgtEl>
                                          <p:spTgt spid="16444"/>
                                        </p:tgtEl>
                                        <p:attrNameLst>
                                          <p:attrName>style.visibility</p:attrName>
                                        </p:attrNameLst>
                                      </p:cBhvr>
                                      <p:to>
                                        <p:strVal val="hidden"/>
                                      </p:to>
                                    </p:set>
                                  </p:subTnLst>
                                </p:cTn>
                              </p:par>
                            </p:childTnLst>
                          </p:cTn>
                        </p:par>
                      </p:childTnLst>
                    </p:cTn>
                  </p:par>
                  <p:par>
                    <p:cTn id="131" fill="hold" nodeType="clickPar">
                      <p:stCondLst>
                        <p:cond delay="indefinite"/>
                      </p:stCondLst>
                      <p:childTnLst>
                        <p:par>
                          <p:cTn id="132" fill="hold" nodeType="withGroup">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16450"/>
                                        </p:tgtEl>
                                        <p:attrNameLst>
                                          <p:attrName>style.visibility</p:attrName>
                                        </p:attrNameLst>
                                      </p:cBhvr>
                                      <p:to>
                                        <p:strVal val="visible"/>
                                      </p:to>
                                    </p:set>
                                    <p:animEffect transition="in" filter="randombar(horizontal)">
                                      <p:cBhvr>
                                        <p:cTn id="135" dur="1000"/>
                                        <p:tgtEl>
                                          <p:spTgt spid="16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0" grpId="0" animBg="1"/>
      <p:bldP spid="16436" grpId="0" animBg="1"/>
      <p:bldP spid="16447" grpId="0" animBg="1"/>
      <p:bldP spid="16452" grpId="0" animBg="1"/>
      <p:bldP spid="16450" grpId="0" animBg="1"/>
      <p:bldP spid="16389" grpId="0" autoUpdateAnimBg="0"/>
      <p:bldP spid="16410" grpId="0" autoUpdateAnimBg="0"/>
      <p:bldP spid="16411" grpId="0" autoUpdateAnimBg="0"/>
      <p:bldP spid="16412" grpId="0" autoUpdateAnimBg="0"/>
      <p:bldP spid="16414" grpId="0" animBg="1"/>
      <p:bldP spid="16415" grpId="0" animBg="1"/>
      <p:bldP spid="16416" grpId="0" animBg="1"/>
      <p:bldP spid="16417" grpId="0" animBg="1"/>
      <p:bldP spid="16418" grpId="0" animBg="1"/>
      <p:bldP spid="16420" grpId="0" autoUpdateAnimBg="0"/>
      <p:bldP spid="16421" grpId="0" autoUpdateAnimBg="0"/>
      <p:bldP spid="16422" grpId="0" autoUpdateAnimBg="0"/>
      <p:bldP spid="16423" grpId="0" autoUpdateAnimBg="0"/>
      <p:bldP spid="16424" grpId="0" autoUpdateAnimBg="0"/>
      <p:bldP spid="16425" grpId="0" autoUpdateAnimBg="0"/>
      <p:bldP spid="16437" grpId="0" animBg="1" autoUpdateAnimBg="0"/>
      <p:bldP spid="16444" grpId="0" animBg="1" autoUpdateAnimBg="0"/>
      <p:bldP spid="16445" grpId="0" animBg="1" autoUpdateAnimBg="0"/>
      <p:bldP spid="1644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1" name="Line 51"/>
          <p:cNvSpPr>
            <a:spLocks noChangeShapeType="1"/>
          </p:cNvSpPr>
          <p:nvPr/>
        </p:nvSpPr>
        <p:spPr bwMode="auto">
          <a:xfrm>
            <a:off x="1446213" y="5628085"/>
            <a:ext cx="3581400" cy="3048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2" name="Line 52"/>
          <p:cNvSpPr>
            <a:spLocks noChangeShapeType="1"/>
          </p:cNvSpPr>
          <p:nvPr/>
        </p:nvSpPr>
        <p:spPr bwMode="auto">
          <a:xfrm flipV="1">
            <a:off x="5029200" y="4562872"/>
            <a:ext cx="2209800" cy="13716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3" name="Line 53"/>
          <p:cNvSpPr>
            <a:spLocks noChangeShapeType="1"/>
          </p:cNvSpPr>
          <p:nvPr/>
        </p:nvSpPr>
        <p:spPr bwMode="auto">
          <a:xfrm>
            <a:off x="5791200" y="3115072"/>
            <a:ext cx="1447800" cy="14478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4" name="Line 54"/>
          <p:cNvSpPr>
            <a:spLocks noChangeShapeType="1"/>
          </p:cNvSpPr>
          <p:nvPr/>
        </p:nvSpPr>
        <p:spPr bwMode="auto">
          <a:xfrm>
            <a:off x="2895600" y="2886472"/>
            <a:ext cx="2819400" cy="2286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5" name="Line 55"/>
          <p:cNvSpPr>
            <a:spLocks noChangeShapeType="1"/>
          </p:cNvSpPr>
          <p:nvPr/>
        </p:nvSpPr>
        <p:spPr bwMode="auto">
          <a:xfrm flipV="1">
            <a:off x="1447800" y="4334272"/>
            <a:ext cx="304800" cy="12954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6" name="Line 56"/>
          <p:cNvSpPr>
            <a:spLocks noChangeShapeType="1"/>
          </p:cNvSpPr>
          <p:nvPr/>
        </p:nvSpPr>
        <p:spPr bwMode="auto">
          <a:xfrm flipV="1">
            <a:off x="1752600" y="2886472"/>
            <a:ext cx="1143000" cy="14462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7" name="Line 57"/>
          <p:cNvSpPr>
            <a:spLocks noChangeShapeType="1"/>
          </p:cNvSpPr>
          <p:nvPr/>
        </p:nvSpPr>
        <p:spPr bwMode="auto">
          <a:xfrm>
            <a:off x="1752600" y="4334272"/>
            <a:ext cx="3276600" cy="16002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8" name="Line 58"/>
          <p:cNvSpPr>
            <a:spLocks noChangeShapeType="1"/>
          </p:cNvSpPr>
          <p:nvPr/>
        </p:nvSpPr>
        <p:spPr bwMode="auto">
          <a:xfrm>
            <a:off x="2895600" y="2886472"/>
            <a:ext cx="2133600" cy="30480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9" name="Line 59"/>
          <p:cNvSpPr>
            <a:spLocks noChangeShapeType="1"/>
          </p:cNvSpPr>
          <p:nvPr/>
        </p:nvSpPr>
        <p:spPr bwMode="auto">
          <a:xfrm flipH="1">
            <a:off x="5029200" y="3115072"/>
            <a:ext cx="685800" cy="28194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40" name="Rectangle 60"/>
          <p:cNvSpPr>
            <a:spLocks noChangeArrowheads="1"/>
          </p:cNvSpPr>
          <p:nvPr/>
        </p:nvSpPr>
        <p:spPr bwMode="auto">
          <a:xfrm>
            <a:off x="304800" y="2734072"/>
            <a:ext cx="8458200" cy="3886200"/>
          </a:xfrm>
          <a:prstGeom prst="rect">
            <a:avLst/>
          </a:prstGeom>
          <a:solidFill>
            <a:schemeClr val="bg1"/>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490" name="Oval 10"/>
          <p:cNvSpPr>
            <a:spLocks noChangeArrowheads="1"/>
          </p:cNvSpPr>
          <p:nvPr/>
        </p:nvSpPr>
        <p:spPr bwMode="auto">
          <a:xfrm>
            <a:off x="1714500" y="42580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91" name="Oval 11"/>
          <p:cNvSpPr>
            <a:spLocks noChangeArrowheads="1"/>
          </p:cNvSpPr>
          <p:nvPr/>
        </p:nvSpPr>
        <p:spPr bwMode="auto">
          <a:xfrm>
            <a:off x="2857500" y="28102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92" name="Oval 12"/>
          <p:cNvSpPr>
            <a:spLocks noChangeArrowheads="1"/>
          </p:cNvSpPr>
          <p:nvPr/>
        </p:nvSpPr>
        <p:spPr bwMode="auto">
          <a:xfrm>
            <a:off x="4991100" y="58582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93" name="Oval 13"/>
          <p:cNvSpPr>
            <a:spLocks noChangeArrowheads="1"/>
          </p:cNvSpPr>
          <p:nvPr/>
        </p:nvSpPr>
        <p:spPr bwMode="auto">
          <a:xfrm>
            <a:off x="5676900" y="30388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94" name="Oval 14"/>
          <p:cNvSpPr>
            <a:spLocks noChangeArrowheads="1"/>
          </p:cNvSpPr>
          <p:nvPr/>
        </p:nvSpPr>
        <p:spPr bwMode="auto">
          <a:xfrm>
            <a:off x="7200900" y="44866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95" name="Text Box 15"/>
          <p:cNvSpPr txBox="1">
            <a:spLocks noChangeArrowheads="1"/>
          </p:cNvSpPr>
          <p:nvPr/>
        </p:nvSpPr>
        <p:spPr bwMode="auto">
          <a:xfrm>
            <a:off x="1409700" y="5629672"/>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000">
                <a:ea typeface="宋体" charset="-122"/>
              </a:rPr>
              <a:t>A1</a:t>
            </a:r>
          </a:p>
        </p:txBody>
      </p:sp>
      <p:sp>
        <p:nvSpPr>
          <p:cNvPr id="20496" name="Text Box 16"/>
          <p:cNvSpPr txBox="1">
            <a:spLocks noChangeArrowheads="1"/>
          </p:cNvSpPr>
          <p:nvPr/>
        </p:nvSpPr>
        <p:spPr bwMode="auto">
          <a:xfrm>
            <a:off x="1714500" y="4258072"/>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A2</a:t>
            </a:r>
          </a:p>
        </p:txBody>
      </p:sp>
      <p:sp>
        <p:nvSpPr>
          <p:cNvPr id="20497" name="Text Box 17"/>
          <p:cNvSpPr txBox="1">
            <a:spLocks noChangeArrowheads="1"/>
          </p:cNvSpPr>
          <p:nvPr/>
        </p:nvSpPr>
        <p:spPr bwMode="auto">
          <a:xfrm>
            <a:off x="2857500" y="2810272"/>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A3</a:t>
            </a:r>
          </a:p>
        </p:txBody>
      </p:sp>
      <p:sp>
        <p:nvSpPr>
          <p:cNvPr id="20498" name="Text Box 18"/>
          <p:cNvSpPr txBox="1">
            <a:spLocks noChangeArrowheads="1"/>
          </p:cNvSpPr>
          <p:nvPr/>
        </p:nvSpPr>
        <p:spPr bwMode="auto">
          <a:xfrm>
            <a:off x="5715000" y="3038872"/>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A5</a:t>
            </a:r>
          </a:p>
        </p:txBody>
      </p:sp>
      <p:sp>
        <p:nvSpPr>
          <p:cNvPr id="20499" name="Text Box 19"/>
          <p:cNvSpPr txBox="1">
            <a:spLocks noChangeArrowheads="1"/>
          </p:cNvSpPr>
          <p:nvPr/>
        </p:nvSpPr>
        <p:spPr bwMode="auto">
          <a:xfrm>
            <a:off x="7200900" y="4486672"/>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A6</a:t>
            </a:r>
          </a:p>
        </p:txBody>
      </p:sp>
      <p:sp>
        <p:nvSpPr>
          <p:cNvPr id="20500" name="Text Box 20"/>
          <p:cNvSpPr txBox="1">
            <a:spLocks noChangeArrowheads="1"/>
          </p:cNvSpPr>
          <p:nvPr/>
        </p:nvSpPr>
        <p:spPr bwMode="auto">
          <a:xfrm>
            <a:off x="4991100" y="5858272"/>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000">
                <a:ea typeface="宋体" charset="-122"/>
              </a:rPr>
              <a:t>A4</a:t>
            </a:r>
          </a:p>
        </p:txBody>
      </p:sp>
      <p:sp>
        <p:nvSpPr>
          <p:cNvPr id="20511" name="Oval 31"/>
          <p:cNvSpPr>
            <a:spLocks noChangeArrowheads="1"/>
          </p:cNvSpPr>
          <p:nvPr/>
        </p:nvSpPr>
        <p:spPr bwMode="auto">
          <a:xfrm>
            <a:off x="1371600" y="5553472"/>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82" name="Rectangle 2"/>
          <p:cNvSpPr>
            <a:spLocks noGrp="1" noChangeArrowheads="1"/>
          </p:cNvSpPr>
          <p:nvPr>
            <p:ph type="title"/>
          </p:nvPr>
        </p:nvSpPr>
        <p:spPr/>
        <p:txBody>
          <a:bodyPr/>
          <a:lstStyle/>
          <a:p>
            <a:r>
              <a:rPr lang="en-US" altLang="zh-CN"/>
              <a:t>Voronoi</a:t>
            </a:r>
            <a:r>
              <a:rPr lang="zh-CN" altLang="en-US"/>
              <a:t>图的构造</a:t>
            </a:r>
          </a:p>
        </p:txBody>
      </p:sp>
      <p:sp>
        <p:nvSpPr>
          <p:cNvPr id="20484" name="Text Box 4"/>
          <p:cNvSpPr txBox="1">
            <a:spLocks noChangeArrowheads="1"/>
          </p:cNvSpPr>
          <p:nvPr/>
        </p:nvSpPr>
        <p:spPr bwMode="auto">
          <a:xfrm>
            <a:off x="467544" y="1221254"/>
            <a:ext cx="82089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latin typeface="Tahoma" pitchFamily="34" charset="0"/>
                <a:ea typeface="宋体" charset="-122"/>
              </a:rPr>
              <a:t>　　重复上述步骤，我们就能合并两个点集的角最优三角剖分。</a:t>
            </a:r>
          </a:p>
          <a:p>
            <a:r>
              <a:rPr lang="zh-CN" altLang="en-US" sz="2000" dirty="0">
                <a:latin typeface="Tahoma" pitchFamily="34" charset="0"/>
                <a:ea typeface="宋体" charset="-122"/>
              </a:rPr>
              <a:t>      这样，依照该方案，我们就能构造出来点集</a:t>
            </a:r>
            <a:r>
              <a:rPr lang="en-US" altLang="zh-CN" sz="2000" dirty="0">
                <a:latin typeface="Tahoma" pitchFamily="34" charset="0"/>
                <a:ea typeface="宋体" charset="-122"/>
              </a:rPr>
              <a:t>S</a:t>
            </a:r>
            <a:r>
              <a:rPr lang="zh-CN" altLang="en-US" sz="2000" dirty="0">
                <a:latin typeface="Tahoma" pitchFamily="34" charset="0"/>
                <a:ea typeface="宋体" charset="-122"/>
              </a:rPr>
              <a:t>的角最优三角剖分了。</a:t>
            </a:r>
          </a:p>
          <a:p>
            <a:r>
              <a:rPr lang="zh-CN" altLang="en-US" sz="2000" dirty="0">
                <a:latin typeface="Tahoma" pitchFamily="34" charset="0"/>
                <a:ea typeface="宋体" charset="-122"/>
              </a:rPr>
              <a:t>      这个三角剖分的直线对偶图就是点集</a:t>
            </a:r>
            <a:r>
              <a:rPr lang="en-US" altLang="zh-CN" sz="2000" dirty="0">
                <a:latin typeface="Tahoma" pitchFamily="34" charset="0"/>
                <a:ea typeface="宋体" charset="-122"/>
              </a:rPr>
              <a:t>S</a:t>
            </a:r>
            <a:r>
              <a:rPr lang="zh-CN" altLang="en-US" sz="2000" dirty="0">
                <a:latin typeface="Tahoma" pitchFamily="34" charset="0"/>
                <a:ea typeface="宋体" charset="-122"/>
              </a:rPr>
              <a:t>的</a:t>
            </a:r>
            <a:r>
              <a:rPr lang="en-US" altLang="zh-CN" sz="2000" dirty="0" err="1">
                <a:latin typeface="Tahoma" pitchFamily="34" charset="0"/>
                <a:ea typeface="宋体" charset="-122"/>
              </a:rPr>
              <a:t>Voronoi</a:t>
            </a:r>
            <a:r>
              <a:rPr lang="zh-CN" altLang="en-US" sz="2000" dirty="0">
                <a:latin typeface="Tahoma" pitchFamily="34" charset="0"/>
                <a:ea typeface="宋体" charset="-122"/>
              </a:rPr>
              <a:t>图。</a:t>
            </a:r>
          </a:p>
        </p:txBody>
      </p:sp>
      <p:sp>
        <p:nvSpPr>
          <p:cNvPr id="20517" name="Line 37"/>
          <p:cNvSpPr>
            <a:spLocks noChangeShapeType="1"/>
          </p:cNvSpPr>
          <p:nvPr/>
        </p:nvSpPr>
        <p:spPr bwMode="auto">
          <a:xfrm flipH="1" flipV="1">
            <a:off x="152400" y="4639072"/>
            <a:ext cx="304800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18" name="Line 38"/>
          <p:cNvSpPr>
            <a:spLocks noChangeShapeType="1"/>
          </p:cNvSpPr>
          <p:nvPr/>
        </p:nvSpPr>
        <p:spPr bwMode="auto">
          <a:xfrm flipH="1">
            <a:off x="3048000" y="5401072"/>
            <a:ext cx="15240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0" name="Line 40"/>
          <p:cNvSpPr>
            <a:spLocks noChangeShapeType="1"/>
          </p:cNvSpPr>
          <p:nvPr/>
        </p:nvSpPr>
        <p:spPr bwMode="auto">
          <a:xfrm flipV="1">
            <a:off x="3200400" y="4639072"/>
            <a:ext cx="533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1" name="Line 41"/>
          <p:cNvSpPr>
            <a:spLocks noChangeShapeType="1"/>
          </p:cNvSpPr>
          <p:nvPr/>
        </p:nvSpPr>
        <p:spPr bwMode="auto">
          <a:xfrm flipV="1">
            <a:off x="3733800" y="4181872"/>
            <a:ext cx="6096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2" name="Line 42"/>
          <p:cNvSpPr>
            <a:spLocks noChangeShapeType="1"/>
          </p:cNvSpPr>
          <p:nvPr/>
        </p:nvSpPr>
        <p:spPr bwMode="auto">
          <a:xfrm>
            <a:off x="4343400" y="4181872"/>
            <a:ext cx="1524000" cy="381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5" name="Line 45"/>
          <p:cNvSpPr>
            <a:spLocks noChangeShapeType="1"/>
          </p:cNvSpPr>
          <p:nvPr/>
        </p:nvSpPr>
        <p:spPr bwMode="auto">
          <a:xfrm>
            <a:off x="5867400" y="4562872"/>
            <a:ext cx="838200" cy="1371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8" name="Line 48"/>
          <p:cNvSpPr>
            <a:spLocks noChangeShapeType="1"/>
          </p:cNvSpPr>
          <p:nvPr/>
        </p:nvSpPr>
        <p:spPr bwMode="auto">
          <a:xfrm flipV="1">
            <a:off x="5867400" y="2962672"/>
            <a:ext cx="1524000" cy="1600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29" name="Line 49"/>
          <p:cNvSpPr>
            <a:spLocks noChangeShapeType="1"/>
          </p:cNvSpPr>
          <p:nvPr/>
        </p:nvSpPr>
        <p:spPr bwMode="auto">
          <a:xfrm flipV="1">
            <a:off x="4343400" y="2276872"/>
            <a:ext cx="152400" cy="1905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30" name="Line 50"/>
          <p:cNvSpPr>
            <a:spLocks noChangeShapeType="1"/>
          </p:cNvSpPr>
          <p:nvPr/>
        </p:nvSpPr>
        <p:spPr bwMode="auto">
          <a:xfrm flipH="1" flipV="1">
            <a:off x="1447800" y="2734072"/>
            <a:ext cx="2286000" cy="1905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灯片编号占位符 1"/>
          <p:cNvSpPr>
            <a:spLocks noGrp="1"/>
          </p:cNvSpPr>
          <p:nvPr>
            <p:ph type="sldNum" sz="quarter" idx="12"/>
          </p:nvPr>
        </p:nvSpPr>
        <p:spPr>
          <a:xfrm>
            <a:off x="8028385" y="6118622"/>
            <a:ext cx="1115616" cy="457200"/>
          </a:xfrm>
        </p:spPr>
        <p:txBody>
          <a:bodyPr/>
          <a:lstStyle/>
          <a:p>
            <a:r>
              <a:rPr lang="en-US" altLang="zh-TW" smtClean="0"/>
              <a:t>Lecture 04-</a:t>
            </a:r>
            <a:fld id="{A35824B7-BE95-4592-863B-9FFEB9A660D4}" type="slidenum">
              <a:rPr lang="en-US" altLang="zh-TW" smtClean="0"/>
              <a:pPr/>
              <a:t>152</a:t>
            </a:fld>
            <a:endParaRPr lang="en-US" altLang="zh-TW" dirty="0"/>
          </a:p>
        </p:txBody>
      </p:sp>
    </p:spTree>
    <p:custDataLst>
      <p:tags r:id="rId1"/>
    </p:custDataLst>
    <p:extLst>
      <p:ext uri="{BB962C8B-B14F-4D97-AF65-F5344CB8AC3E}">
        <p14:creationId xmlns:p14="http://schemas.microsoft.com/office/powerpoint/2010/main" val="884358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dissolve">
                                      <p:cBhvr>
                                        <p:cTn id="7" dur="500"/>
                                        <p:tgtEl>
                                          <p:spTgt spid="20484"/>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490"/>
                                        </p:tgtEl>
                                        <p:attrNameLst>
                                          <p:attrName>style.visibility</p:attrName>
                                        </p:attrNameLst>
                                      </p:cBhvr>
                                      <p:to>
                                        <p:strVal val="visible"/>
                                      </p:to>
                                    </p:set>
                                    <p:animEffect transition="in" filter="randombar(horizontal)">
                                      <p:cBhvr>
                                        <p:cTn id="11" dur="500"/>
                                        <p:tgtEl>
                                          <p:spTgt spid="20490"/>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0491"/>
                                        </p:tgtEl>
                                        <p:attrNameLst>
                                          <p:attrName>style.visibility</p:attrName>
                                        </p:attrNameLst>
                                      </p:cBhvr>
                                      <p:to>
                                        <p:strVal val="visible"/>
                                      </p:to>
                                    </p:set>
                                    <p:animEffect transition="in" filter="randombar(horizontal)">
                                      <p:cBhvr>
                                        <p:cTn id="15" dur="500"/>
                                        <p:tgtEl>
                                          <p:spTgt spid="20491"/>
                                        </p:tgtEl>
                                      </p:cBhvr>
                                    </p:animEffect>
                                  </p:childTnLst>
                                </p:cTn>
                              </p:par>
                            </p:childTnLst>
                          </p:cTn>
                        </p:par>
                        <p:par>
                          <p:cTn id="16" fill="hold" nodeType="afterGroup">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492"/>
                                        </p:tgtEl>
                                        <p:attrNameLst>
                                          <p:attrName>style.visibility</p:attrName>
                                        </p:attrNameLst>
                                      </p:cBhvr>
                                      <p:to>
                                        <p:strVal val="visible"/>
                                      </p:to>
                                    </p:set>
                                    <p:animEffect transition="in" filter="randombar(horizontal)">
                                      <p:cBhvr>
                                        <p:cTn id="19" dur="500"/>
                                        <p:tgtEl>
                                          <p:spTgt spid="20492"/>
                                        </p:tgtEl>
                                      </p:cBhvr>
                                    </p:animEffect>
                                  </p:childTnLst>
                                </p:cTn>
                              </p:par>
                            </p:childTnLst>
                          </p:cTn>
                        </p:par>
                        <p:par>
                          <p:cTn id="20" fill="hold" nodeType="afterGroup">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0493"/>
                                        </p:tgtEl>
                                        <p:attrNameLst>
                                          <p:attrName>style.visibility</p:attrName>
                                        </p:attrNameLst>
                                      </p:cBhvr>
                                      <p:to>
                                        <p:strVal val="visible"/>
                                      </p:to>
                                    </p:set>
                                    <p:animEffect transition="in" filter="randombar(horizontal)">
                                      <p:cBhvr>
                                        <p:cTn id="23" dur="500"/>
                                        <p:tgtEl>
                                          <p:spTgt spid="20493"/>
                                        </p:tgtEl>
                                      </p:cBhvr>
                                    </p:animEffect>
                                  </p:childTnLst>
                                </p:cTn>
                              </p:par>
                            </p:childTnLst>
                          </p:cTn>
                        </p:par>
                        <p:par>
                          <p:cTn id="24" fill="hold" nodeType="afterGroup">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0494"/>
                                        </p:tgtEl>
                                        <p:attrNameLst>
                                          <p:attrName>style.visibility</p:attrName>
                                        </p:attrNameLst>
                                      </p:cBhvr>
                                      <p:to>
                                        <p:strVal val="visible"/>
                                      </p:to>
                                    </p:set>
                                    <p:animEffect transition="in" filter="randombar(horizontal)">
                                      <p:cBhvr>
                                        <p:cTn id="27" dur="500"/>
                                        <p:tgtEl>
                                          <p:spTgt spid="20494"/>
                                        </p:tgtEl>
                                      </p:cBhvr>
                                    </p:animEffect>
                                  </p:childTnLst>
                                </p:cTn>
                              </p:par>
                            </p:childTnLst>
                          </p:cTn>
                        </p:par>
                        <p:par>
                          <p:cTn id="28" fill="hold" nodeType="afterGroup">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0511"/>
                                        </p:tgtEl>
                                        <p:attrNameLst>
                                          <p:attrName>style.visibility</p:attrName>
                                        </p:attrNameLst>
                                      </p:cBhvr>
                                      <p:to>
                                        <p:strVal val="visible"/>
                                      </p:to>
                                    </p:set>
                                    <p:animEffect transition="in" filter="randombar(horizontal)">
                                      <p:cBhvr>
                                        <p:cTn id="31" dur="500"/>
                                        <p:tgtEl>
                                          <p:spTgt spid="20511"/>
                                        </p:tgtEl>
                                      </p:cBhvr>
                                    </p:animEffect>
                                  </p:childTnLst>
                                </p:cTn>
                              </p:par>
                            </p:childTnLst>
                          </p:cTn>
                        </p:par>
                        <p:par>
                          <p:cTn id="32" fill="hold" nodeType="afterGroup">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0495"/>
                                        </p:tgtEl>
                                        <p:attrNameLst>
                                          <p:attrName>style.visibility</p:attrName>
                                        </p:attrNameLst>
                                      </p:cBhvr>
                                      <p:to>
                                        <p:strVal val="visible"/>
                                      </p:to>
                                    </p:set>
                                    <p:animEffect transition="in" filter="randombar(horizontal)">
                                      <p:cBhvr>
                                        <p:cTn id="35" dur="500"/>
                                        <p:tgtEl>
                                          <p:spTgt spid="20495"/>
                                        </p:tgtEl>
                                      </p:cBhvr>
                                    </p:animEffect>
                                  </p:childTnLst>
                                </p:cTn>
                              </p:par>
                            </p:childTnLst>
                          </p:cTn>
                        </p:par>
                        <p:par>
                          <p:cTn id="36" fill="hold" nodeType="afterGroup">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0496"/>
                                        </p:tgtEl>
                                        <p:attrNameLst>
                                          <p:attrName>style.visibility</p:attrName>
                                        </p:attrNameLst>
                                      </p:cBhvr>
                                      <p:to>
                                        <p:strVal val="visible"/>
                                      </p:to>
                                    </p:set>
                                    <p:animEffect transition="in" filter="randombar(horizontal)">
                                      <p:cBhvr>
                                        <p:cTn id="39" dur="500"/>
                                        <p:tgtEl>
                                          <p:spTgt spid="20496"/>
                                        </p:tgtEl>
                                      </p:cBhvr>
                                    </p:animEffect>
                                  </p:childTnLst>
                                </p:cTn>
                              </p:par>
                            </p:childTnLst>
                          </p:cTn>
                        </p:par>
                        <p:par>
                          <p:cTn id="40" fill="hold" nodeType="afterGroup">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0497"/>
                                        </p:tgtEl>
                                        <p:attrNameLst>
                                          <p:attrName>style.visibility</p:attrName>
                                        </p:attrNameLst>
                                      </p:cBhvr>
                                      <p:to>
                                        <p:strVal val="visible"/>
                                      </p:to>
                                    </p:set>
                                    <p:animEffect transition="in" filter="randombar(horizontal)">
                                      <p:cBhvr>
                                        <p:cTn id="43" dur="500"/>
                                        <p:tgtEl>
                                          <p:spTgt spid="20497"/>
                                        </p:tgtEl>
                                      </p:cBhvr>
                                    </p:animEffect>
                                  </p:childTnLst>
                                </p:cTn>
                              </p:par>
                            </p:childTnLst>
                          </p:cTn>
                        </p:par>
                        <p:par>
                          <p:cTn id="44" fill="hold" nodeType="afterGroup">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20498"/>
                                        </p:tgtEl>
                                        <p:attrNameLst>
                                          <p:attrName>style.visibility</p:attrName>
                                        </p:attrNameLst>
                                      </p:cBhvr>
                                      <p:to>
                                        <p:strVal val="visible"/>
                                      </p:to>
                                    </p:set>
                                    <p:animEffect transition="in" filter="randombar(horizontal)">
                                      <p:cBhvr>
                                        <p:cTn id="47" dur="500"/>
                                        <p:tgtEl>
                                          <p:spTgt spid="20498"/>
                                        </p:tgtEl>
                                      </p:cBhvr>
                                    </p:animEffect>
                                  </p:childTnLst>
                                </p:cTn>
                              </p:par>
                            </p:childTnLst>
                          </p:cTn>
                        </p:par>
                        <p:par>
                          <p:cTn id="48" fill="hold" nodeType="afterGroup">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20499"/>
                                        </p:tgtEl>
                                        <p:attrNameLst>
                                          <p:attrName>style.visibility</p:attrName>
                                        </p:attrNameLst>
                                      </p:cBhvr>
                                      <p:to>
                                        <p:strVal val="visible"/>
                                      </p:to>
                                    </p:set>
                                    <p:animEffect transition="in" filter="randombar(horizontal)">
                                      <p:cBhvr>
                                        <p:cTn id="51" dur="500"/>
                                        <p:tgtEl>
                                          <p:spTgt spid="20499"/>
                                        </p:tgtEl>
                                      </p:cBhvr>
                                    </p:animEffect>
                                  </p:childTnLst>
                                </p:cTn>
                              </p:par>
                            </p:childTnLst>
                          </p:cTn>
                        </p:par>
                        <p:par>
                          <p:cTn id="52" fill="hold" nodeType="afterGroup">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20500"/>
                                        </p:tgtEl>
                                        <p:attrNameLst>
                                          <p:attrName>style.visibility</p:attrName>
                                        </p:attrNameLst>
                                      </p:cBhvr>
                                      <p:to>
                                        <p:strVal val="visible"/>
                                      </p:to>
                                    </p:set>
                                    <p:animEffect transition="in" filter="randombar(horizontal)">
                                      <p:cBhvr>
                                        <p:cTn id="55" dur="500"/>
                                        <p:tgtEl>
                                          <p:spTgt spid="20500"/>
                                        </p:tgtEl>
                                      </p:cBhvr>
                                    </p:animEffect>
                                  </p:childTnLst>
                                </p:cTn>
                              </p:par>
                            </p:childTnLst>
                          </p:cTn>
                        </p:par>
                        <p:par>
                          <p:cTn id="56" fill="hold" nodeType="afterGroup">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20539"/>
                                        </p:tgtEl>
                                        <p:attrNameLst>
                                          <p:attrName>style.visibility</p:attrName>
                                        </p:attrNameLst>
                                      </p:cBhvr>
                                      <p:to>
                                        <p:strVal val="visible"/>
                                      </p:to>
                                    </p:set>
                                    <p:animEffect transition="in" filter="barn(outHorizontal)">
                                      <p:cBhvr>
                                        <p:cTn id="59" dur="1000"/>
                                        <p:tgtEl>
                                          <p:spTgt spid="20539"/>
                                        </p:tgtEl>
                                      </p:cBhvr>
                                    </p:animEffect>
                                  </p:childTnLst>
                                </p:cTn>
                              </p:par>
                            </p:childTnLst>
                          </p:cTn>
                        </p:par>
                        <p:par>
                          <p:cTn id="60" fill="hold" nodeType="afterGroup">
                            <p:stCondLst>
                              <p:cond delay="7500"/>
                            </p:stCondLst>
                            <p:childTnLst>
                              <p:par>
                                <p:cTn id="61" presetID="16" presetClass="entr" presetSubtype="42" fill="hold" grpId="0" nodeType="afterEffect">
                                  <p:stCondLst>
                                    <p:cond delay="0"/>
                                  </p:stCondLst>
                                  <p:childTnLst>
                                    <p:set>
                                      <p:cBhvr>
                                        <p:cTn id="62" dur="1" fill="hold">
                                          <p:stCondLst>
                                            <p:cond delay="0"/>
                                          </p:stCondLst>
                                        </p:cTn>
                                        <p:tgtEl>
                                          <p:spTgt spid="20538"/>
                                        </p:tgtEl>
                                        <p:attrNameLst>
                                          <p:attrName>style.visibility</p:attrName>
                                        </p:attrNameLst>
                                      </p:cBhvr>
                                      <p:to>
                                        <p:strVal val="visible"/>
                                      </p:to>
                                    </p:set>
                                    <p:animEffect transition="in" filter="barn(outHorizontal)">
                                      <p:cBhvr>
                                        <p:cTn id="63" dur="1000"/>
                                        <p:tgtEl>
                                          <p:spTgt spid="20538"/>
                                        </p:tgtEl>
                                      </p:cBhvr>
                                    </p:animEffect>
                                  </p:childTnLst>
                                </p:cTn>
                              </p:par>
                            </p:childTnLst>
                          </p:cTn>
                        </p:par>
                        <p:par>
                          <p:cTn id="64" fill="hold" nodeType="afterGroup">
                            <p:stCondLst>
                              <p:cond delay="8500"/>
                            </p:stCondLst>
                            <p:childTnLst>
                              <p:par>
                                <p:cTn id="65" presetID="16" presetClass="entr" presetSubtype="42" fill="hold" grpId="0" nodeType="afterEffect">
                                  <p:stCondLst>
                                    <p:cond delay="0"/>
                                  </p:stCondLst>
                                  <p:childTnLst>
                                    <p:set>
                                      <p:cBhvr>
                                        <p:cTn id="66" dur="1" fill="hold">
                                          <p:stCondLst>
                                            <p:cond delay="0"/>
                                          </p:stCondLst>
                                        </p:cTn>
                                        <p:tgtEl>
                                          <p:spTgt spid="20537"/>
                                        </p:tgtEl>
                                        <p:attrNameLst>
                                          <p:attrName>style.visibility</p:attrName>
                                        </p:attrNameLst>
                                      </p:cBhvr>
                                      <p:to>
                                        <p:strVal val="visible"/>
                                      </p:to>
                                    </p:set>
                                    <p:animEffect transition="in" filter="barn(outHorizontal)">
                                      <p:cBhvr>
                                        <p:cTn id="67" dur="1000"/>
                                        <p:tgtEl>
                                          <p:spTgt spid="20537"/>
                                        </p:tgtEl>
                                      </p:cBhvr>
                                    </p:animEffect>
                                  </p:childTnLst>
                                </p:cTn>
                              </p:par>
                            </p:childTnLst>
                          </p:cTn>
                        </p:par>
                        <p:par>
                          <p:cTn id="68" fill="hold" nodeType="afterGroup">
                            <p:stCondLst>
                              <p:cond delay="9500"/>
                            </p:stCondLst>
                            <p:childTnLst>
                              <p:par>
                                <p:cTn id="69" presetID="16" presetClass="entr" presetSubtype="42" fill="hold" grpId="0" nodeType="afterEffect">
                                  <p:stCondLst>
                                    <p:cond delay="0"/>
                                  </p:stCondLst>
                                  <p:childTnLst>
                                    <p:set>
                                      <p:cBhvr>
                                        <p:cTn id="70" dur="1" fill="hold">
                                          <p:stCondLst>
                                            <p:cond delay="0"/>
                                          </p:stCondLst>
                                        </p:cTn>
                                        <p:tgtEl>
                                          <p:spTgt spid="20536"/>
                                        </p:tgtEl>
                                        <p:attrNameLst>
                                          <p:attrName>style.visibility</p:attrName>
                                        </p:attrNameLst>
                                      </p:cBhvr>
                                      <p:to>
                                        <p:strVal val="visible"/>
                                      </p:to>
                                    </p:set>
                                    <p:animEffect transition="in" filter="barn(outHorizontal)">
                                      <p:cBhvr>
                                        <p:cTn id="71" dur="1000"/>
                                        <p:tgtEl>
                                          <p:spTgt spid="20536"/>
                                        </p:tgtEl>
                                      </p:cBhvr>
                                    </p:animEffect>
                                  </p:childTnLst>
                                </p:cTn>
                              </p:par>
                            </p:childTnLst>
                          </p:cTn>
                        </p:par>
                        <p:par>
                          <p:cTn id="72" fill="hold" nodeType="afterGroup">
                            <p:stCondLst>
                              <p:cond delay="10500"/>
                            </p:stCondLst>
                            <p:childTnLst>
                              <p:par>
                                <p:cTn id="73" presetID="16" presetClass="entr" presetSubtype="42" fill="hold" grpId="0" nodeType="afterEffect">
                                  <p:stCondLst>
                                    <p:cond delay="0"/>
                                  </p:stCondLst>
                                  <p:childTnLst>
                                    <p:set>
                                      <p:cBhvr>
                                        <p:cTn id="74" dur="1" fill="hold">
                                          <p:stCondLst>
                                            <p:cond delay="0"/>
                                          </p:stCondLst>
                                        </p:cTn>
                                        <p:tgtEl>
                                          <p:spTgt spid="20535"/>
                                        </p:tgtEl>
                                        <p:attrNameLst>
                                          <p:attrName>style.visibility</p:attrName>
                                        </p:attrNameLst>
                                      </p:cBhvr>
                                      <p:to>
                                        <p:strVal val="visible"/>
                                      </p:to>
                                    </p:set>
                                    <p:animEffect transition="in" filter="barn(outHorizontal)">
                                      <p:cBhvr>
                                        <p:cTn id="75" dur="1000"/>
                                        <p:tgtEl>
                                          <p:spTgt spid="20535"/>
                                        </p:tgtEl>
                                      </p:cBhvr>
                                    </p:animEffect>
                                  </p:childTnLst>
                                </p:cTn>
                              </p:par>
                            </p:childTnLst>
                          </p:cTn>
                        </p:par>
                        <p:par>
                          <p:cTn id="76" fill="hold" nodeType="afterGroup">
                            <p:stCondLst>
                              <p:cond delay="11500"/>
                            </p:stCondLst>
                            <p:childTnLst>
                              <p:par>
                                <p:cTn id="77" presetID="16" presetClass="entr" presetSubtype="42" fill="hold" grpId="0" nodeType="afterEffect">
                                  <p:stCondLst>
                                    <p:cond delay="0"/>
                                  </p:stCondLst>
                                  <p:childTnLst>
                                    <p:set>
                                      <p:cBhvr>
                                        <p:cTn id="78" dur="1" fill="hold">
                                          <p:stCondLst>
                                            <p:cond delay="0"/>
                                          </p:stCondLst>
                                        </p:cTn>
                                        <p:tgtEl>
                                          <p:spTgt spid="20532"/>
                                        </p:tgtEl>
                                        <p:attrNameLst>
                                          <p:attrName>style.visibility</p:attrName>
                                        </p:attrNameLst>
                                      </p:cBhvr>
                                      <p:to>
                                        <p:strVal val="visible"/>
                                      </p:to>
                                    </p:set>
                                    <p:animEffect transition="in" filter="barn(outHorizontal)">
                                      <p:cBhvr>
                                        <p:cTn id="79" dur="1000"/>
                                        <p:tgtEl>
                                          <p:spTgt spid="20532"/>
                                        </p:tgtEl>
                                      </p:cBhvr>
                                    </p:animEffect>
                                  </p:childTnLst>
                                </p:cTn>
                              </p:par>
                            </p:childTnLst>
                          </p:cTn>
                        </p:par>
                        <p:par>
                          <p:cTn id="80" fill="hold" nodeType="afterGroup">
                            <p:stCondLst>
                              <p:cond delay="12500"/>
                            </p:stCondLst>
                            <p:childTnLst>
                              <p:par>
                                <p:cTn id="81" presetID="16" presetClass="entr" presetSubtype="42" fill="hold" grpId="0" nodeType="afterEffect">
                                  <p:stCondLst>
                                    <p:cond delay="0"/>
                                  </p:stCondLst>
                                  <p:childTnLst>
                                    <p:set>
                                      <p:cBhvr>
                                        <p:cTn id="82" dur="1" fill="hold">
                                          <p:stCondLst>
                                            <p:cond delay="0"/>
                                          </p:stCondLst>
                                        </p:cTn>
                                        <p:tgtEl>
                                          <p:spTgt spid="20533"/>
                                        </p:tgtEl>
                                        <p:attrNameLst>
                                          <p:attrName>style.visibility</p:attrName>
                                        </p:attrNameLst>
                                      </p:cBhvr>
                                      <p:to>
                                        <p:strVal val="visible"/>
                                      </p:to>
                                    </p:set>
                                    <p:animEffect transition="in" filter="barn(outHorizontal)">
                                      <p:cBhvr>
                                        <p:cTn id="83" dur="1000"/>
                                        <p:tgtEl>
                                          <p:spTgt spid="20533"/>
                                        </p:tgtEl>
                                      </p:cBhvr>
                                    </p:animEffect>
                                  </p:childTnLst>
                                </p:cTn>
                              </p:par>
                            </p:childTnLst>
                          </p:cTn>
                        </p:par>
                        <p:par>
                          <p:cTn id="84" fill="hold" nodeType="afterGroup">
                            <p:stCondLst>
                              <p:cond delay="13500"/>
                            </p:stCondLst>
                            <p:childTnLst>
                              <p:par>
                                <p:cTn id="85" presetID="16" presetClass="entr" presetSubtype="42" fill="hold" grpId="0" nodeType="afterEffect">
                                  <p:stCondLst>
                                    <p:cond delay="0"/>
                                  </p:stCondLst>
                                  <p:childTnLst>
                                    <p:set>
                                      <p:cBhvr>
                                        <p:cTn id="86" dur="1" fill="hold">
                                          <p:stCondLst>
                                            <p:cond delay="0"/>
                                          </p:stCondLst>
                                        </p:cTn>
                                        <p:tgtEl>
                                          <p:spTgt spid="20534"/>
                                        </p:tgtEl>
                                        <p:attrNameLst>
                                          <p:attrName>style.visibility</p:attrName>
                                        </p:attrNameLst>
                                      </p:cBhvr>
                                      <p:to>
                                        <p:strVal val="visible"/>
                                      </p:to>
                                    </p:set>
                                    <p:animEffect transition="in" filter="barn(outHorizontal)">
                                      <p:cBhvr>
                                        <p:cTn id="87" dur="1000"/>
                                        <p:tgtEl>
                                          <p:spTgt spid="20534"/>
                                        </p:tgtEl>
                                      </p:cBhvr>
                                    </p:animEffect>
                                  </p:childTnLst>
                                </p:cTn>
                              </p:par>
                            </p:childTnLst>
                          </p:cTn>
                        </p:par>
                        <p:par>
                          <p:cTn id="88" fill="hold" nodeType="afterGroup">
                            <p:stCondLst>
                              <p:cond delay="14500"/>
                            </p:stCondLst>
                            <p:childTnLst>
                              <p:par>
                                <p:cTn id="89" presetID="16" presetClass="entr" presetSubtype="42" fill="hold" grpId="0" nodeType="afterEffect">
                                  <p:stCondLst>
                                    <p:cond delay="0"/>
                                  </p:stCondLst>
                                  <p:childTnLst>
                                    <p:set>
                                      <p:cBhvr>
                                        <p:cTn id="90" dur="1" fill="hold">
                                          <p:stCondLst>
                                            <p:cond delay="0"/>
                                          </p:stCondLst>
                                        </p:cTn>
                                        <p:tgtEl>
                                          <p:spTgt spid="20531"/>
                                        </p:tgtEl>
                                        <p:attrNameLst>
                                          <p:attrName>style.visibility</p:attrName>
                                        </p:attrNameLst>
                                      </p:cBhvr>
                                      <p:to>
                                        <p:strVal val="visible"/>
                                      </p:to>
                                    </p:set>
                                    <p:animEffect transition="in" filter="barn(outHorizontal)">
                                      <p:cBhvr>
                                        <p:cTn id="91" dur="1000"/>
                                        <p:tgtEl>
                                          <p:spTgt spid="205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10" fill="hold" grpId="0" nodeType="clickEffect">
                                  <p:stCondLst>
                                    <p:cond delay="0"/>
                                  </p:stCondLst>
                                  <p:childTnLst>
                                    <p:set>
                                      <p:cBhvr>
                                        <p:cTn id="95" dur="1" fill="hold">
                                          <p:stCondLst>
                                            <p:cond delay="0"/>
                                          </p:stCondLst>
                                        </p:cTn>
                                        <p:tgtEl>
                                          <p:spTgt spid="20517"/>
                                        </p:tgtEl>
                                        <p:attrNameLst>
                                          <p:attrName>style.visibility</p:attrName>
                                        </p:attrNameLst>
                                      </p:cBhvr>
                                      <p:to>
                                        <p:strVal val="visible"/>
                                      </p:to>
                                    </p:set>
                                    <p:anim calcmode="lin" valueType="num">
                                      <p:cBhvr>
                                        <p:cTn id="96" dur="1000" fill="hold"/>
                                        <p:tgtEl>
                                          <p:spTgt spid="20517"/>
                                        </p:tgtEl>
                                        <p:attrNameLst>
                                          <p:attrName>ppt_w</p:attrName>
                                        </p:attrNameLst>
                                      </p:cBhvr>
                                      <p:tavLst>
                                        <p:tav tm="0">
                                          <p:val>
                                            <p:fltVal val="0"/>
                                          </p:val>
                                        </p:tav>
                                        <p:tav tm="100000">
                                          <p:val>
                                            <p:strVal val="#ppt_w"/>
                                          </p:val>
                                        </p:tav>
                                      </p:tavLst>
                                    </p:anim>
                                    <p:anim calcmode="lin" valueType="num">
                                      <p:cBhvr>
                                        <p:cTn id="97" dur="1000" fill="hold"/>
                                        <p:tgtEl>
                                          <p:spTgt spid="20517"/>
                                        </p:tgtEl>
                                        <p:attrNameLst>
                                          <p:attrName>ppt_h</p:attrName>
                                        </p:attrNameLst>
                                      </p:cBhvr>
                                      <p:tavLst>
                                        <p:tav tm="0">
                                          <p:val>
                                            <p:strVal val="#ppt_h"/>
                                          </p:val>
                                        </p:tav>
                                        <p:tav tm="100000">
                                          <p:val>
                                            <p:strVal val="#ppt_h"/>
                                          </p:val>
                                        </p:tav>
                                      </p:tavLst>
                                    </p:anim>
                                  </p:childTnLst>
                                </p:cTn>
                              </p:par>
                            </p:childTnLst>
                          </p:cTn>
                        </p:par>
                        <p:par>
                          <p:cTn id="98" fill="hold" nodeType="afterGroup">
                            <p:stCondLst>
                              <p:cond delay="1000"/>
                            </p:stCondLst>
                            <p:childTnLst>
                              <p:par>
                                <p:cTn id="99" presetID="17" presetClass="entr" presetSubtype="10" fill="hold" grpId="0" nodeType="afterEffect">
                                  <p:stCondLst>
                                    <p:cond delay="0"/>
                                  </p:stCondLst>
                                  <p:childTnLst>
                                    <p:set>
                                      <p:cBhvr>
                                        <p:cTn id="100" dur="1" fill="hold">
                                          <p:stCondLst>
                                            <p:cond delay="0"/>
                                          </p:stCondLst>
                                        </p:cTn>
                                        <p:tgtEl>
                                          <p:spTgt spid="20518"/>
                                        </p:tgtEl>
                                        <p:attrNameLst>
                                          <p:attrName>style.visibility</p:attrName>
                                        </p:attrNameLst>
                                      </p:cBhvr>
                                      <p:to>
                                        <p:strVal val="visible"/>
                                      </p:to>
                                    </p:set>
                                    <p:anim calcmode="lin" valueType="num">
                                      <p:cBhvr>
                                        <p:cTn id="101" dur="1000" fill="hold"/>
                                        <p:tgtEl>
                                          <p:spTgt spid="20518"/>
                                        </p:tgtEl>
                                        <p:attrNameLst>
                                          <p:attrName>ppt_w</p:attrName>
                                        </p:attrNameLst>
                                      </p:cBhvr>
                                      <p:tavLst>
                                        <p:tav tm="0">
                                          <p:val>
                                            <p:fltVal val="0"/>
                                          </p:val>
                                        </p:tav>
                                        <p:tav tm="100000">
                                          <p:val>
                                            <p:strVal val="#ppt_w"/>
                                          </p:val>
                                        </p:tav>
                                      </p:tavLst>
                                    </p:anim>
                                    <p:anim calcmode="lin" valueType="num">
                                      <p:cBhvr>
                                        <p:cTn id="102" dur="1000" fill="hold"/>
                                        <p:tgtEl>
                                          <p:spTgt spid="20518"/>
                                        </p:tgtEl>
                                        <p:attrNameLst>
                                          <p:attrName>ppt_h</p:attrName>
                                        </p:attrNameLst>
                                      </p:cBhvr>
                                      <p:tavLst>
                                        <p:tav tm="0">
                                          <p:val>
                                            <p:strVal val="#ppt_h"/>
                                          </p:val>
                                        </p:tav>
                                        <p:tav tm="100000">
                                          <p:val>
                                            <p:strVal val="#ppt_h"/>
                                          </p:val>
                                        </p:tav>
                                      </p:tavLst>
                                    </p:anim>
                                  </p:childTnLst>
                                </p:cTn>
                              </p:par>
                            </p:childTnLst>
                          </p:cTn>
                        </p:par>
                        <p:par>
                          <p:cTn id="103" fill="hold" nodeType="afterGroup">
                            <p:stCondLst>
                              <p:cond delay="2000"/>
                            </p:stCondLst>
                            <p:childTnLst>
                              <p:par>
                                <p:cTn id="104" presetID="17" presetClass="entr" presetSubtype="10" fill="hold" grpId="0" nodeType="afterEffect">
                                  <p:stCondLst>
                                    <p:cond delay="0"/>
                                  </p:stCondLst>
                                  <p:childTnLst>
                                    <p:set>
                                      <p:cBhvr>
                                        <p:cTn id="105" dur="1" fill="hold">
                                          <p:stCondLst>
                                            <p:cond delay="0"/>
                                          </p:stCondLst>
                                        </p:cTn>
                                        <p:tgtEl>
                                          <p:spTgt spid="20520"/>
                                        </p:tgtEl>
                                        <p:attrNameLst>
                                          <p:attrName>style.visibility</p:attrName>
                                        </p:attrNameLst>
                                      </p:cBhvr>
                                      <p:to>
                                        <p:strVal val="visible"/>
                                      </p:to>
                                    </p:set>
                                    <p:anim calcmode="lin" valueType="num">
                                      <p:cBhvr>
                                        <p:cTn id="106" dur="1000" fill="hold"/>
                                        <p:tgtEl>
                                          <p:spTgt spid="20520"/>
                                        </p:tgtEl>
                                        <p:attrNameLst>
                                          <p:attrName>ppt_w</p:attrName>
                                        </p:attrNameLst>
                                      </p:cBhvr>
                                      <p:tavLst>
                                        <p:tav tm="0">
                                          <p:val>
                                            <p:fltVal val="0"/>
                                          </p:val>
                                        </p:tav>
                                        <p:tav tm="100000">
                                          <p:val>
                                            <p:strVal val="#ppt_w"/>
                                          </p:val>
                                        </p:tav>
                                      </p:tavLst>
                                    </p:anim>
                                    <p:anim calcmode="lin" valueType="num">
                                      <p:cBhvr>
                                        <p:cTn id="107" dur="1000" fill="hold"/>
                                        <p:tgtEl>
                                          <p:spTgt spid="20520"/>
                                        </p:tgtEl>
                                        <p:attrNameLst>
                                          <p:attrName>ppt_h</p:attrName>
                                        </p:attrNameLst>
                                      </p:cBhvr>
                                      <p:tavLst>
                                        <p:tav tm="0">
                                          <p:val>
                                            <p:strVal val="#ppt_h"/>
                                          </p:val>
                                        </p:tav>
                                        <p:tav tm="100000">
                                          <p:val>
                                            <p:strVal val="#ppt_h"/>
                                          </p:val>
                                        </p:tav>
                                      </p:tavLst>
                                    </p:anim>
                                  </p:childTnLst>
                                </p:cTn>
                              </p:par>
                            </p:childTnLst>
                          </p:cTn>
                        </p:par>
                        <p:par>
                          <p:cTn id="108" fill="hold" nodeType="afterGroup">
                            <p:stCondLst>
                              <p:cond delay="3000"/>
                            </p:stCondLst>
                            <p:childTnLst>
                              <p:par>
                                <p:cTn id="109" presetID="17" presetClass="entr" presetSubtype="10" fill="hold" grpId="0" nodeType="afterEffect">
                                  <p:stCondLst>
                                    <p:cond delay="0"/>
                                  </p:stCondLst>
                                  <p:childTnLst>
                                    <p:set>
                                      <p:cBhvr>
                                        <p:cTn id="110" dur="1" fill="hold">
                                          <p:stCondLst>
                                            <p:cond delay="0"/>
                                          </p:stCondLst>
                                        </p:cTn>
                                        <p:tgtEl>
                                          <p:spTgt spid="20521"/>
                                        </p:tgtEl>
                                        <p:attrNameLst>
                                          <p:attrName>style.visibility</p:attrName>
                                        </p:attrNameLst>
                                      </p:cBhvr>
                                      <p:to>
                                        <p:strVal val="visible"/>
                                      </p:to>
                                    </p:set>
                                    <p:anim calcmode="lin" valueType="num">
                                      <p:cBhvr>
                                        <p:cTn id="111" dur="1000" fill="hold"/>
                                        <p:tgtEl>
                                          <p:spTgt spid="20521"/>
                                        </p:tgtEl>
                                        <p:attrNameLst>
                                          <p:attrName>ppt_w</p:attrName>
                                        </p:attrNameLst>
                                      </p:cBhvr>
                                      <p:tavLst>
                                        <p:tav tm="0">
                                          <p:val>
                                            <p:fltVal val="0"/>
                                          </p:val>
                                        </p:tav>
                                        <p:tav tm="100000">
                                          <p:val>
                                            <p:strVal val="#ppt_w"/>
                                          </p:val>
                                        </p:tav>
                                      </p:tavLst>
                                    </p:anim>
                                    <p:anim calcmode="lin" valueType="num">
                                      <p:cBhvr>
                                        <p:cTn id="112" dur="1000" fill="hold"/>
                                        <p:tgtEl>
                                          <p:spTgt spid="20521"/>
                                        </p:tgtEl>
                                        <p:attrNameLst>
                                          <p:attrName>ppt_h</p:attrName>
                                        </p:attrNameLst>
                                      </p:cBhvr>
                                      <p:tavLst>
                                        <p:tav tm="0">
                                          <p:val>
                                            <p:strVal val="#ppt_h"/>
                                          </p:val>
                                        </p:tav>
                                        <p:tav tm="100000">
                                          <p:val>
                                            <p:strVal val="#ppt_h"/>
                                          </p:val>
                                        </p:tav>
                                      </p:tavLst>
                                    </p:anim>
                                  </p:childTnLst>
                                </p:cTn>
                              </p:par>
                            </p:childTnLst>
                          </p:cTn>
                        </p:par>
                        <p:par>
                          <p:cTn id="113" fill="hold" nodeType="afterGroup">
                            <p:stCondLst>
                              <p:cond delay="4000"/>
                            </p:stCondLst>
                            <p:childTnLst>
                              <p:par>
                                <p:cTn id="114" presetID="17" presetClass="entr" presetSubtype="10" fill="hold" grpId="0" nodeType="afterEffect">
                                  <p:stCondLst>
                                    <p:cond delay="0"/>
                                  </p:stCondLst>
                                  <p:childTnLst>
                                    <p:set>
                                      <p:cBhvr>
                                        <p:cTn id="115" dur="1" fill="hold">
                                          <p:stCondLst>
                                            <p:cond delay="0"/>
                                          </p:stCondLst>
                                        </p:cTn>
                                        <p:tgtEl>
                                          <p:spTgt spid="20522"/>
                                        </p:tgtEl>
                                        <p:attrNameLst>
                                          <p:attrName>style.visibility</p:attrName>
                                        </p:attrNameLst>
                                      </p:cBhvr>
                                      <p:to>
                                        <p:strVal val="visible"/>
                                      </p:to>
                                    </p:set>
                                    <p:anim calcmode="lin" valueType="num">
                                      <p:cBhvr>
                                        <p:cTn id="116" dur="1000" fill="hold"/>
                                        <p:tgtEl>
                                          <p:spTgt spid="20522"/>
                                        </p:tgtEl>
                                        <p:attrNameLst>
                                          <p:attrName>ppt_w</p:attrName>
                                        </p:attrNameLst>
                                      </p:cBhvr>
                                      <p:tavLst>
                                        <p:tav tm="0">
                                          <p:val>
                                            <p:fltVal val="0"/>
                                          </p:val>
                                        </p:tav>
                                        <p:tav tm="100000">
                                          <p:val>
                                            <p:strVal val="#ppt_w"/>
                                          </p:val>
                                        </p:tav>
                                      </p:tavLst>
                                    </p:anim>
                                    <p:anim calcmode="lin" valueType="num">
                                      <p:cBhvr>
                                        <p:cTn id="117" dur="1000" fill="hold"/>
                                        <p:tgtEl>
                                          <p:spTgt spid="20522"/>
                                        </p:tgtEl>
                                        <p:attrNameLst>
                                          <p:attrName>ppt_h</p:attrName>
                                        </p:attrNameLst>
                                      </p:cBhvr>
                                      <p:tavLst>
                                        <p:tav tm="0">
                                          <p:val>
                                            <p:strVal val="#ppt_h"/>
                                          </p:val>
                                        </p:tav>
                                        <p:tav tm="100000">
                                          <p:val>
                                            <p:strVal val="#ppt_h"/>
                                          </p:val>
                                        </p:tav>
                                      </p:tavLst>
                                    </p:anim>
                                  </p:childTnLst>
                                </p:cTn>
                              </p:par>
                            </p:childTnLst>
                          </p:cTn>
                        </p:par>
                        <p:par>
                          <p:cTn id="118" fill="hold" nodeType="afterGroup">
                            <p:stCondLst>
                              <p:cond delay="5000"/>
                            </p:stCondLst>
                            <p:childTnLst>
                              <p:par>
                                <p:cTn id="119" presetID="17" presetClass="entr" presetSubtype="10" fill="hold" grpId="0" nodeType="afterEffect">
                                  <p:stCondLst>
                                    <p:cond delay="0"/>
                                  </p:stCondLst>
                                  <p:childTnLst>
                                    <p:set>
                                      <p:cBhvr>
                                        <p:cTn id="120" dur="1" fill="hold">
                                          <p:stCondLst>
                                            <p:cond delay="0"/>
                                          </p:stCondLst>
                                        </p:cTn>
                                        <p:tgtEl>
                                          <p:spTgt spid="20525"/>
                                        </p:tgtEl>
                                        <p:attrNameLst>
                                          <p:attrName>style.visibility</p:attrName>
                                        </p:attrNameLst>
                                      </p:cBhvr>
                                      <p:to>
                                        <p:strVal val="visible"/>
                                      </p:to>
                                    </p:set>
                                    <p:anim calcmode="lin" valueType="num">
                                      <p:cBhvr>
                                        <p:cTn id="121" dur="1000" fill="hold"/>
                                        <p:tgtEl>
                                          <p:spTgt spid="20525"/>
                                        </p:tgtEl>
                                        <p:attrNameLst>
                                          <p:attrName>ppt_w</p:attrName>
                                        </p:attrNameLst>
                                      </p:cBhvr>
                                      <p:tavLst>
                                        <p:tav tm="0">
                                          <p:val>
                                            <p:fltVal val="0"/>
                                          </p:val>
                                        </p:tav>
                                        <p:tav tm="100000">
                                          <p:val>
                                            <p:strVal val="#ppt_w"/>
                                          </p:val>
                                        </p:tav>
                                      </p:tavLst>
                                    </p:anim>
                                    <p:anim calcmode="lin" valueType="num">
                                      <p:cBhvr>
                                        <p:cTn id="122" dur="1000" fill="hold"/>
                                        <p:tgtEl>
                                          <p:spTgt spid="20525"/>
                                        </p:tgtEl>
                                        <p:attrNameLst>
                                          <p:attrName>ppt_h</p:attrName>
                                        </p:attrNameLst>
                                      </p:cBhvr>
                                      <p:tavLst>
                                        <p:tav tm="0">
                                          <p:val>
                                            <p:strVal val="#ppt_h"/>
                                          </p:val>
                                        </p:tav>
                                        <p:tav tm="100000">
                                          <p:val>
                                            <p:strVal val="#ppt_h"/>
                                          </p:val>
                                        </p:tav>
                                      </p:tavLst>
                                    </p:anim>
                                  </p:childTnLst>
                                </p:cTn>
                              </p:par>
                            </p:childTnLst>
                          </p:cTn>
                        </p:par>
                        <p:par>
                          <p:cTn id="123" fill="hold" nodeType="afterGroup">
                            <p:stCondLst>
                              <p:cond delay="6000"/>
                            </p:stCondLst>
                            <p:childTnLst>
                              <p:par>
                                <p:cTn id="124" presetID="17" presetClass="entr" presetSubtype="10" fill="hold" grpId="0" nodeType="afterEffect">
                                  <p:stCondLst>
                                    <p:cond delay="0"/>
                                  </p:stCondLst>
                                  <p:childTnLst>
                                    <p:set>
                                      <p:cBhvr>
                                        <p:cTn id="125" dur="1" fill="hold">
                                          <p:stCondLst>
                                            <p:cond delay="0"/>
                                          </p:stCondLst>
                                        </p:cTn>
                                        <p:tgtEl>
                                          <p:spTgt spid="20528"/>
                                        </p:tgtEl>
                                        <p:attrNameLst>
                                          <p:attrName>style.visibility</p:attrName>
                                        </p:attrNameLst>
                                      </p:cBhvr>
                                      <p:to>
                                        <p:strVal val="visible"/>
                                      </p:to>
                                    </p:set>
                                    <p:anim calcmode="lin" valueType="num">
                                      <p:cBhvr>
                                        <p:cTn id="126" dur="1000" fill="hold"/>
                                        <p:tgtEl>
                                          <p:spTgt spid="20528"/>
                                        </p:tgtEl>
                                        <p:attrNameLst>
                                          <p:attrName>ppt_w</p:attrName>
                                        </p:attrNameLst>
                                      </p:cBhvr>
                                      <p:tavLst>
                                        <p:tav tm="0">
                                          <p:val>
                                            <p:fltVal val="0"/>
                                          </p:val>
                                        </p:tav>
                                        <p:tav tm="100000">
                                          <p:val>
                                            <p:strVal val="#ppt_w"/>
                                          </p:val>
                                        </p:tav>
                                      </p:tavLst>
                                    </p:anim>
                                    <p:anim calcmode="lin" valueType="num">
                                      <p:cBhvr>
                                        <p:cTn id="127" dur="1000" fill="hold"/>
                                        <p:tgtEl>
                                          <p:spTgt spid="20528"/>
                                        </p:tgtEl>
                                        <p:attrNameLst>
                                          <p:attrName>ppt_h</p:attrName>
                                        </p:attrNameLst>
                                      </p:cBhvr>
                                      <p:tavLst>
                                        <p:tav tm="0">
                                          <p:val>
                                            <p:strVal val="#ppt_h"/>
                                          </p:val>
                                        </p:tav>
                                        <p:tav tm="100000">
                                          <p:val>
                                            <p:strVal val="#ppt_h"/>
                                          </p:val>
                                        </p:tav>
                                      </p:tavLst>
                                    </p:anim>
                                  </p:childTnLst>
                                </p:cTn>
                              </p:par>
                            </p:childTnLst>
                          </p:cTn>
                        </p:par>
                        <p:par>
                          <p:cTn id="128" fill="hold" nodeType="afterGroup">
                            <p:stCondLst>
                              <p:cond delay="7000"/>
                            </p:stCondLst>
                            <p:childTnLst>
                              <p:par>
                                <p:cTn id="129" presetID="17" presetClass="entr" presetSubtype="10" fill="hold" grpId="0" nodeType="afterEffect">
                                  <p:stCondLst>
                                    <p:cond delay="0"/>
                                  </p:stCondLst>
                                  <p:childTnLst>
                                    <p:set>
                                      <p:cBhvr>
                                        <p:cTn id="130" dur="1" fill="hold">
                                          <p:stCondLst>
                                            <p:cond delay="0"/>
                                          </p:stCondLst>
                                        </p:cTn>
                                        <p:tgtEl>
                                          <p:spTgt spid="20529"/>
                                        </p:tgtEl>
                                        <p:attrNameLst>
                                          <p:attrName>style.visibility</p:attrName>
                                        </p:attrNameLst>
                                      </p:cBhvr>
                                      <p:to>
                                        <p:strVal val="visible"/>
                                      </p:to>
                                    </p:set>
                                    <p:anim calcmode="lin" valueType="num">
                                      <p:cBhvr>
                                        <p:cTn id="131" dur="1000" fill="hold"/>
                                        <p:tgtEl>
                                          <p:spTgt spid="20529"/>
                                        </p:tgtEl>
                                        <p:attrNameLst>
                                          <p:attrName>ppt_w</p:attrName>
                                        </p:attrNameLst>
                                      </p:cBhvr>
                                      <p:tavLst>
                                        <p:tav tm="0">
                                          <p:val>
                                            <p:fltVal val="0"/>
                                          </p:val>
                                        </p:tav>
                                        <p:tav tm="100000">
                                          <p:val>
                                            <p:strVal val="#ppt_w"/>
                                          </p:val>
                                        </p:tav>
                                      </p:tavLst>
                                    </p:anim>
                                    <p:anim calcmode="lin" valueType="num">
                                      <p:cBhvr>
                                        <p:cTn id="132" dur="1000" fill="hold"/>
                                        <p:tgtEl>
                                          <p:spTgt spid="20529"/>
                                        </p:tgtEl>
                                        <p:attrNameLst>
                                          <p:attrName>ppt_h</p:attrName>
                                        </p:attrNameLst>
                                      </p:cBhvr>
                                      <p:tavLst>
                                        <p:tav tm="0">
                                          <p:val>
                                            <p:strVal val="#ppt_h"/>
                                          </p:val>
                                        </p:tav>
                                        <p:tav tm="100000">
                                          <p:val>
                                            <p:strVal val="#ppt_h"/>
                                          </p:val>
                                        </p:tav>
                                      </p:tavLst>
                                    </p:anim>
                                  </p:childTnLst>
                                </p:cTn>
                              </p:par>
                            </p:childTnLst>
                          </p:cTn>
                        </p:par>
                        <p:par>
                          <p:cTn id="133" fill="hold" nodeType="afterGroup">
                            <p:stCondLst>
                              <p:cond delay="8000"/>
                            </p:stCondLst>
                            <p:childTnLst>
                              <p:par>
                                <p:cTn id="134" presetID="17" presetClass="entr" presetSubtype="10" fill="hold" grpId="0" nodeType="afterEffect">
                                  <p:stCondLst>
                                    <p:cond delay="0"/>
                                  </p:stCondLst>
                                  <p:childTnLst>
                                    <p:set>
                                      <p:cBhvr>
                                        <p:cTn id="135" dur="1" fill="hold">
                                          <p:stCondLst>
                                            <p:cond delay="0"/>
                                          </p:stCondLst>
                                        </p:cTn>
                                        <p:tgtEl>
                                          <p:spTgt spid="20530"/>
                                        </p:tgtEl>
                                        <p:attrNameLst>
                                          <p:attrName>style.visibility</p:attrName>
                                        </p:attrNameLst>
                                      </p:cBhvr>
                                      <p:to>
                                        <p:strVal val="visible"/>
                                      </p:to>
                                    </p:set>
                                    <p:anim calcmode="lin" valueType="num">
                                      <p:cBhvr>
                                        <p:cTn id="136" dur="1000" fill="hold"/>
                                        <p:tgtEl>
                                          <p:spTgt spid="20530"/>
                                        </p:tgtEl>
                                        <p:attrNameLst>
                                          <p:attrName>ppt_w</p:attrName>
                                        </p:attrNameLst>
                                      </p:cBhvr>
                                      <p:tavLst>
                                        <p:tav tm="0">
                                          <p:val>
                                            <p:fltVal val="0"/>
                                          </p:val>
                                        </p:tav>
                                        <p:tav tm="100000">
                                          <p:val>
                                            <p:strVal val="#ppt_w"/>
                                          </p:val>
                                        </p:tav>
                                      </p:tavLst>
                                    </p:anim>
                                    <p:anim calcmode="lin" valueType="num">
                                      <p:cBhvr>
                                        <p:cTn id="137" dur="1000" fill="hold"/>
                                        <p:tgtEl>
                                          <p:spTgt spid="20530"/>
                                        </p:tgtEl>
                                        <p:attrNameLst>
                                          <p:attrName>ppt_h</p:attrName>
                                        </p:attrNameLst>
                                      </p:cBhvr>
                                      <p:tavLst>
                                        <p:tav tm="0">
                                          <p:val>
                                            <p:strVal val="#ppt_h"/>
                                          </p:val>
                                        </p:tav>
                                        <p:tav tm="100000">
                                          <p:val>
                                            <p:strVal val="#ppt_h"/>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 presetClass="entr" presetSubtype="8" fill="hold" grpId="0" nodeType="clickEffect">
                                  <p:stCondLst>
                                    <p:cond delay="0"/>
                                  </p:stCondLst>
                                  <p:childTnLst>
                                    <p:set>
                                      <p:cBhvr>
                                        <p:cTn id="141" dur="1" fill="hold">
                                          <p:stCondLst>
                                            <p:cond delay="0"/>
                                          </p:stCondLst>
                                        </p:cTn>
                                        <p:tgtEl>
                                          <p:spTgt spid="20540"/>
                                        </p:tgtEl>
                                        <p:attrNameLst>
                                          <p:attrName>style.visibility</p:attrName>
                                        </p:attrNameLst>
                                      </p:cBhvr>
                                      <p:to>
                                        <p:strVal val="visible"/>
                                      </p:to>
                                    </p:set>
                                    <p:anim calcmode="lin" valueType="num">
                                      <p:cBhvr additive="base">
                                        <p:cTn id="142" dur="1000" fill="hold"/>
                                        <p:tgtEl>
                                          <p:spTgt spid="20540"/>
                                        </p:tgtEl>
                                        <p:attrNameLst>
                                          <p:attrName>ppt_x</p:attrName>
                                        </p:attrNameLst>
                                      </p:cBhvr>
                                      <p:tavLst>
                                        <p:tav tm="0">
                                          <p:val>
                                            <p:strVal val="0-#ppt_w/2"/>
                                          </p:val>
                                        </p:tav>
                                        <p:tav tm="100000">
                                          <p:val>
                                            <p:strVal val="#ppt_x"/>
                                          </p:val>
                                        </p:tav>
                                      </p:tavLst>
                                    </p:anim>
                                    <p:anim calcmode="lin" valueType="num">
                                      <p:cBhvr additive="base">
                                        <p:cTn id="143" dur="1000" fill="hold"/>
                                        <p:tgtEl>
                                          <p:spTgt spid="20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 grpId="0" animBg="1"/>
      <p:bldP spid="20532" grpId="0" animBg="1"/>
      <p:bldP spid="20533" grpId="0" animBg="1"/>
      <p:bldP spid="20534" grpId="0" animBg="1"/>
      <p:bldP spid="20535" grpId="0" animBg="1"/>
      <p:bldP spid="20536" grpId="0" animBg="1"/>
      <p:bldP spid="20537" grpId="0" animBg="1"/>
      <p:bldP spid="20538" grpId="0" animBg="1"/>
      <p:bldP spid="20539" grpId="0" animBg="1"/>
      <p:bldP spid="20540" grpId="0" animBg="1"/>
      <p:bldP spid="20490" grpId="0" animBg="1"/>
      <p:bldP spid="20491" grpId="0" animBg="1"/>
      <p:bldP spid="20492" grpId="0" animBg="1"/>
      <p:bldP spid="20493" grpId="0" animBg="1"/>
      <p:bldP spid="20494" grpId="0" animBg="1"/>
      <p:bldP spid="20495" grpId="0" autoUpdateAnimBg="0"/>
      <p:bldP spid="20496" grpId="0" autoUpdateAnimBg="0"/>
      <p:bldP spid="20497" grpId="0" autoUpdateAnimBg="0"/>
      <p:bldP spid="20498" grpId="0" autoUpdateAnimBg="0"/>
      <p:bldP spid="20499" grpId="0" autoUpdateAnimBg="0"/>
      <p:bldP spid="20500" grpId="0" autoUpdateAnimBg="0"/>
      <p:bldP spid="20511" grpId="0" animBg="1"/>
      <p:bldP spid="20484" grpId="0" autoUpdateAnimBg="0"/>
      <p:bldP spid="20517" grpId="0" animBg="1"/>
      <p:bldP spid="20518" grpId="0" animBg="1"/>
      <p:bldP spid="20520" grpId="0" animBg="1"/>
      <p:bldP spid="20521" grpId="0" animBg="1"/>
      <p:bldP spid="20522" grpId="0" animBg="1"/>
      <p:bldP spid="20525" grpId="0" animBg="1"/>
      <p:bldP spid="20528" grpId="0" animBg="1"/>
      <p:bldP spid="20529" grpId="0" animBg="1"/>
      <p:bldP spid="2053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a:t>Voronoi</a:t>
            </a:r>
            <a:r>
              <a:rPr lang="zh-CN" altLang="en-US"/>
              <a:t>图的构造</a:t>
            </a:r>
          </a:p>
        </p:txBody>
      </p:sp>
      <p:sp>
        <p:nvSpPr>
          <p:cNvPr id="54276" name="Text Box 4"/>
          <p:cNvSpPr txBox="1">
            <a:spLocks noChangeArrowheads="1"/>
          </p:cNvSpPr>
          <p:nvPr/>
        </p:nvSpPr>
        <p:spPr bwMode="auto">
          <a:xfrm>
            <a:off x="1331913" y="2659063"/>
            <a:ext cx="53276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400">
                <a:latin typeface="Comic Sans MS" pitchFamily="66" charset="0"/>
              </a:rPr>
              <a:t>T(N)=2T(N/2)+O(N)</a:t>
            </a:r>
          </a:p>
        </p:txBody>
      </p:sp>
      <p:sp>
        <p:nvSpPr>
          <p:cNvPr id="54277" name="Text Box 5"/>
          <p:cNvSpPr txBox="1">
            <a:spLocks noChangeArrowheads="1"/>
          </p:cNvSpPr>
          <p:nvPr/>
        </p:nvSpPr>
        <p:spPr bwMode="auto">
          <a:xfrm>
            <a:off x="468313" y="4508500"/>
            <a:ext cx="23050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Comic Sans MS" pitchFamily="66" charset="0"/>
              </a:rPr>
              <a:t>求解含有</a:t>
            </a:r>
            <a:r>
              <a:rPr lang="en-US" altLang="zh-CN">
                <a:latin typeface="Comic Sans MS" pitchFamily="66" charset="0"/>
              </a:rPr>
              <a:t>n</a:t>
            </a:r>
            <a:r>
              <a:rPr lang="zh-CN" altLang="en-US">
                <a:latin typeface="Comic Sans MS" pitchFamily="66" charset="0"/>
              </a:rPr>
              <a:t>个点的点集的角最优三角剖分</a:t>
            </a:r>
            <a:endParaRPr lang="en-US" altLang="zh-CN">
              <a:latin typeface="Comic Sans MS" pitchFamily="66" charset="0"/>
            </a:endParaRPr>
          </a:p>
        </p:txBody>
      </p:sp>
      <p:sp>
        <p:nvSpPr>
          <p:cNvPr id="54279" name="Text Box 7"/>
          <p:cNvSpPr txBox="1">
            <a:spLocks noChangeArrowheads="1"/>
          </p:cNvSpPr>
          <p:nvPr/>
        </p:nvSpPr>
        <p:spPr bwMode="auto">
          <a:xfrm>
            <a:off x="2916238" y="4508500"/>
            <a:ext cx="23050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Comic Sans MS" pitchFamily="66" charset="0"/>
              </a:rPr>
              <a:t>求解含有</a:t>
            </a:r>
            <a:r>
              <a:rPr lang="en-US" altLang="zh-CN">
                <a:latin typeface="Comic Sans MS" pitchFamily="66" charset="0"/>
              </a:rPr>
              <a:t>n/2</a:t>
            </a:r>
            <a:r>
              <a:rPr lang="zh-CN" altLang="en-US">
                <a:latin typeface="Comic Sans MS" pitchFamily="66" charset="0"/>
              </a:rPr>
              <a:t>个点的点集的</a:t>
            </a:r>
            <a:r>
              <a:rPr lang="zh-CN" altLang="en-US"/>
              <a:t>角最优三角剖分</a:t>
            </a:r>
            <a:endParaRPr lang="en-US" altLang="zh-CN"/>
          </a:p>
        </p:txBody>
      </p:sp>
      <p:sp>
        <p:nvSpPr>
          <p:cNvPr id="54280" name="Text Box 8"/>
          <p:cNvSpPr txBox="1">
            <a:spLocks noChangeArrowheads="1"/>
          </p:cNvSpPr>
          <p:nvPr/>
        </p:nvSpPr>
        <p:spPr bwMode="auto">
          <a:xfrm>
            <a:off x="5435600" y="4508500"/>
            <a:ext cx="20161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Comic Sans MS" pitchFamily="66" charset="0"/>
              </a:rPr>
              <a:t>合并两个点集的</a:t>
            </a:r>
            <a:r>
              <a:rPr lang="zh-CN" altLang="en-US"/>
              <a:t>角最优三角剖分</a:t>
            </a:r>
          </a:p>
        </p:txBody>
      </p:sp>
      <p:sp>
        <p:nvSpPr>
          <p:cNvPr id="54281" name="AutoShape 9"/>
          <p:cNvSpPr>
            <a:spLocks noChangeArrowheads="1"/>
          </p:cNvSpPr>
          <p:nvPr/>
        </p:nvSpPr>
        <p:spPr bwMode="auto">
          <a:xfrm>
            <a:off x="1547813" y="3357563"/>
            <a:ext cx="576262" cy="1079500"/>
          </a:xfrm>
          <a:prstGeom prst="upArrow">
            <a:avLst>
              <a:gd name="adj1" fmla="val 43806"/>
              <a:gd name="adj2" fmla="val 46832"/>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282" name="AutoShape 10"/>
          <p:cNvSpPr>
            <a:spLocks noChangeArrowheads="1"/>
          </p:cNvSpPr>
          <p:nvPr/>
        </p:nvSpPr>
        <p:spPr bwMode="auto">
          <a:xfrm>
            <a:off x="3635375" y="3357563"/>
            <a:ext cx="576263" cy="1079500"/>
          </a:xfrm>
          <a:prstGeom prst="upArrow">
            <a:avLst>
              <a:gd name="adj1" fmla="val 43806"/>
              <a:gd name="adj2" fmla="val 46832"/>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283" name="AutoShape 11"/>
          <p:cNvSpPr>
            <a:spLocks noChangeArrowheads="1"/>
          </p:cNvSpPr>
          <p:nvPr/>
        </p:nvSpPr>
        <p:spPr bwMode="auto">
          <a:xfrm>
            <a:off x="5867400" y="3357563"/>
            <a:ext cx="576263" cy="1079500"/>
          </a:xfrm>
          <a:prstGeom prst="upArrow">
            <a:avLst>
              <a:gd name="adj1" fmla="val 43806"/>
              <a:gd name="adj2" fmla="val 46832"/>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284" name="Text Box 12"/>
          <p:cNvSpPr txBox="1">
            <a:spLocks noChangeArrowheads="1"/>
          </p:cNvSpPr>
          <p:nvPr/>
        </p:nvSpPr>
        <p:spPr bwMode="auto">
          <a:xfrm rot="1359827">
            <a:off x="5775325" y="1508125"/>
            <a:ext cx="22336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solidFill>
                  <a:srgbClr val="F50903"/>
                </a:solidFill>
                <a:latin typeface="Comic Sans MS" pitchFamily="66" charset="0"/>
              </a:rPr>
              <a:t>O(NlogN)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153</a:t>
            </a:fld>
            <a:endParaRPr lang="en-US" altLang="zh-TW" dirty="0"/>
          </a:p>
        </p:txBody>
      </p:sp>
    </p:spTree>
    <p:custDataLst>
      <p:tags r:id="rId1"/>
    </p:custDataLst>
    <p:extLst>
      <p:ext uri="{BB962C8B-B14F-4D97-AF65-F5344CB8AC3E}">
        <p14:creationId xmlns:p14="http://schemas.microsoft.com/office/powerpoint/2010/main" val="3518330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54284">
                                            <p:txEl>
                                              <p:pRg st="0" end="0"/>
                                            </p:txEl>
                                          </p:spTgt>
                                        </p:tgtEl>
                                        <p:attrNameLst>
                                          <p:attrName>style.visibility</p:attrName>
                                        </p:attrNameLst>
                                      </p:cBhvr>
                                      <p:to>
                                        <p:strVal val="visible"/>
                                      </p:to>
                                    </p:set>
                                    <p:anim calcmode="lin" valueType="num">
                                      <p:cBhvr>
                                        <p:cTn id="7" dur="500" fill="hold"/>
                                        <p:tgtEl>
                                          <p:spTgt spid="5428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4284">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54284">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54284">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09600" y="304800"/>
            <a:ext cx="7772400" cy="819944"/>
          </a:xfrm>
        </p:spPr>
        <p:txBody>
          <a:bodyPr/>
          <a:lstStyle/>
          <a:p>
            <a:r>
              <a:rPr lang="en-US" altLang="zh-CN" dirty="0" err="1"/>
              <a:t>Voronoi</a:t>
            </a:r>
            <a:r>
              <a:rPr lang="zh-CN" altLang="en-US" dirty="0"/>
              <a:t>图与平面</a:t>
            </a:r>
            <a:r>
              <a:rPr lang="en-US" altLang="zh-CN" dirty="0"/>
              <a:t>MST</a:t>
            </a:r>
            <a:r>
              <a:rPr lang="zh-CN" altLang="en-US" dirty="0"/>
              <a:t>问题</a:t>
            </a:r>
          </a:p>
        </p:txBody>
      </p:sp>
      <p:sp>
        <p:nvSpPr>
          <p:cNvPr id="25603" name="Rectangle 3" descr="Rectangle: Click to edit Master text styles&#10;Second level&#10;Third level&#10;Fourth level&#10;Fifth level"/>
          <p:cNvSpPr>
            <a:spLocks noGrp="1" noChangeArrowheads="1"/>
          </p:cNvSpPr>
          <p:nvPr>
            <p:ph type="body" sz="half" idx="1"/>
          </p:nvPr>
        </p:nvSpPr>
        <p:spPr>
          <a:xfrm>
            <a:off x="533400" y="1447800"/>
            <a:ext cx="7772400" cy="1981200"/>
          </a:xfrm>
        </p:spPr>
        <p:txBody>
          <a:bodyPr/>
          <a:lstStyle/>
          <a:p>
            <a:pPr algn="just">
              <a:buFont typeface="Wingdings" pitchFamily="2" charset="2"/>
              <a:buNone/>
            </a:pPr>
            <a:r>
              <a:rPr lang="zh-CN" altLang="en-US" sz="2800" dirty="0" smtClean="0">
                <a:latin typeface="微软雅黑" panose="020B0503020204020204" pitchFamily="34" charset="-122"/>
                <a:ea typeface="微软雅黑" panose="020B0503020204020204" pitchFamily="34" charset="-122"/>
              </a:rPr>
              <a:t>例  平面</a:t>
            </a:r>
            <a:r>
              <a:rPr lang="en-US" altLang="zh-CN" sz="2800" dirty="0">
                <a:latin typeface="微软雅黑" panose="020B0503020204020204" pitchFamily="34" charset="-122"/>
                <a:ea typeface="微软雅黑" panose="020B0503020204020204" pitchFamily="34" charset="-122"/>
              </a:rPr>
              <a:t>MST</a:t>
            </a:r>
            <a:r>
              <a:rPr lang="zh-CN" altLang="en-US" sz="2800" dirty="0">
                <a:latin typeface="微软雅黑" panose="020B0503020204020204" pitchFamily="34" charset="-122"/>
                <a:ea typeface="微软雅黑" panose="020B0503020204020204" pitchFamily="34" charset="-122"/>
              </a:rPr>
              <a:t>问题</a:t>
            </a:r>
          </a:p>
          <a:p>
            <a:pPr algn="just">
              <a:buFont typeface="Wingdings" pitchFamily="2" charset="2"/>
              <a:buNone/>
            </a:pPr>
            <a:r>
              <a:rPr lang="zh-CN" altLang="en-US" sz="2800" dirty="0">
                <a:latin typeface="微软雅黑" panose="020B0503020204020204" pitchFamily="34" charset="-122"/>
                <a:ea typeface="微软雅黑" panose="020B0503020204020204" pitchFamily="34" charset="-122"/>
              </a:rPr>
              <a:t>	给定平面上的点集</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求出连接</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中所有点的最小长度的树，并且要求最小生成树的结点恰好是</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中的点。</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154</a:t>
            </a:fld>
            <a:endParaRPr lang="en-US" altLang="zh-TW" dirty="0"/>
          </a:p>
        </p:txBody>
      </p:sp>
    </p:spTree>
    <p:custDataLst>
      <p:tags r:id="rId1"/>
    </p:custDataLst>
    <p:extLst>
      <p:ext uri="{BB962C8B-B14F-4D97-AF65-F5344CB8AC3E}">
        <p14:creationId xmlns:p14="http://schemas.microsoft.com/office/powerpoint/2010/main" val="2575151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dissolve">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dissolve">
                                      <p:cBhvr>
                                        <p:cTn id="12" dur="500"/>
                                        <p:tgtEl>
                                          <p:spTgt spid="256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260648"/>
            <a:ext cx="7772400" cy="963960"/>
          </a:xfrm>
        </p:spPr>
        <p:txBody>
          <a:bodyPr/>
          <a:lstStyle/>
          <a:p>
            <a:r>
              <a:rPr lang="en-US" altLang="zh-CN" dirty="0" err="1"/>
              <a:t>Voronoi</a:t>
            </a:r>
            <a:r>
              <a:rPr lang="zh-CN" altLang="en-US" dirty="0"/>
              <a:t>图与平面</a:t>
            </a:r>
            <a:r>
              <a:rPr lang="en-US" altLang="zh-CN" dirty="0"/>
              <a:t>MST</a:t>
            </a:r>
            <a:r>
              <a:rPr lang="zh-CN" altLang="en-US" dirty="0"/>
              <a:t>问题</a:t>
            </a:r>
          </a:p>
        </p:txBody>
      </p:sp>
      <p:sp>
        <p:nvSpPr>
          <p:cNvPr id="26627" name="Rectangle 3" descr="Rectangle: Click to edit Master text styles&#10;Second level&#10;Third level&#10;Fourth level&#10;Fifth level"/>
          <p:cNvSpPr>
            <a:spLocks noGrp="1" noChangeArrowheads="1"/>
          </p:cNvSpPr>
          <p:nvPr>
            <p:ph type="body" sz="half" idx="1"/>
          </p:nvPr>
        </p:nvSpPr>
        <p:spPr>
          <a:xfrm>
            <a:off x="457200" y="1905000"/>
            <a:ext cx="7772400" cy="1981200"/>
          </a:xfrm>
        </p:spPr>
        <p:txBody>
          <a:bodyPr/>
          <a:lstStyle/>
          <a:p>
            <a:pPr>
              <a:buFont typeface="Wingdings" pitchFamily="2" charset="2"/>
              <a:buNone/>
            </a:pPr>
            <a:r>
              <a:rPr lang="zh-CN" altLang="en-US" sz="2800" dirty="0">
                <a:latin typeface="微软雅黑" panose="020B0503020204020204" pitchFamily="34" charset="-122"/>
                <a:ea typeface="微软雅黑" panose="020B0503020204020204" pitchFamily="34" charset="-122"/>
              </a:rPr>
              <a:t>	      传统的求最小生成树的方法是贪心法，要是纯粹使用贪心法求平面最小生成树，我们所作的程序时间复杂度至少为：</a:t>
            </a:r>
            <a:r>
              <a:rPr lang="en-US" altLang="zh-CN" sz="2800" dirty="0">
                <a:latin typeface="微软雅黑" panose="020B0503020204020204" pitchFamily="34" charset="-122"/>
                <a:ea typeface="微软雅黑" panose="020B0503020204020204" pitchFamily="34" charset="-122"/>
              </a:rPr>
              <a:t>O(n</a:t>
            </a:r>
            <a:r>
              <a:rPr lang="en-US" altLang="zh-CN" sz="2800" baseline="30000" dirty="0">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a:t>
            </a:r>
          </a:p>
        </p:txBody>
      </p:sp>
      <p:sp>
        <p:nvSpPr>
          <p:cNvPr id="26629" name="Text Box 5"/>
          <p:cNvSpPr txBox="1">
            <a:spLocks noChangeArrowheads="1"/>
          </p:cNvSpPr>
          <p:nvPr/>
        </p:nvSpPr>
        <p:spPr bwMode="auto">
          <a:xfrm>
            <a:off x="1280259" y="4648200"/>
            <a:ext cx="32624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F50903"/>
                </a:solidFill>
                <a:latin typeface="Tahoma" pitchFamily="34" charset="0"/>
                <a:ea typeface="宋体" charset="-122"/>
              </a:rPr>
              <a:t>有没有更快的方法呢？</a:t>
            </a:r>
            <a:endParaRPr lang="en-US" altLang="zh-CN" sz="2400" b="1" dirty="0">
              <a:solidFill>
                <a:srgbClr val="F50903"/>
              </a:solidFill>
              <a:latin typeface="Tahoma" pitchFamily="34" charset="0"/>
              <a:ea typeface="宋体" charset="-122"/>
            </a:endParaRPr>
          </a:p>
        </p:txBody>
      </p:sp>
      <p:sp>
        <p:nvSpPr>
          <p:cNvPr id="26630" name="Text Box 6"/>
          <p:cNvSpPr txBox="1">
            <a:spLocks noChangeArrowheads="1"/>
          </p:cNvSpPr>
          <p:nvPr/>
        </p:nvSpPr>
        <p:spPr bwMode="auto">
          <a:xfrm>
            <a:off x="4162733" y="5334000"/>
            <a:ext cx="33505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B0F0"/>
                </a:solidFill>
                <a:latin typeface="Tahoma" pitchFamily="34" charset="0"/>
                <a:ea typeface="宋体" charset="-122"/>
              </a:rPr>
              <a:t>当然有!用</a:t>
            </a:r>
            <a:r>
              <a:rPr lang="en-US" altLang="zh-CN" sz="2400" b="1" dirty="0" err="1">
                <a:solidFill>
                  <a:srgbClr val="00B0F0"/>
                </a:solidFill>
                <a:latin typeface="Tahoma" pitchFamily="34" charset="0"/>
                <a:ea typeface="宋体" charset="-122"/>
              </a:rPr>
              <a:t>Voronoi</a:t>
            </a:r>
            <a:r>
              <a:rPr lang="zh-CN" altLang="en-US" sz="2400" b="1" dirty="0">
                <a:solidFill>
                  <a:srgbClr val="00B0F0"/>
                </a:solidFill>
                <a:latin typeface="Tahoma" pitchFamily="34" charset="0"/>
                <a:ea typeface="宋体" charset="-122"/>
              </a:rPr>
              <a:t>图。</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155</a:t>
            </a:fld>
            <a:endParaRPr lang="en-US" altLang="zh-TW" dirty="0"/>
          </a:p>
        </p:txBody>
      </p:sp>
    </p:spTree>
    <p:custDataLst>
      <p:tags r:id="rId1"/>
    </p:custDataLst>
    <p:extLst>
      <p:ext uri="{BB962C8B-B14F-4D97-AF65-F5344CB8AC3E}">
        <p14:creationId xmlns:p14="http://schemas.microsoft.com/office/powerpoint/2010/main" val="166124595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randombar(horizontal)">
                                      <p:cBhvr>
                                        <p:cTn id="12" dur="500"/>
                                        <p:tgtEl>
                                          <p:spTgt spid="26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 calcmode="lin" valueType="num">
                                      <p:cBhvr>
                                        <p:cTn id="17" dur="1000" fill="hold"/>
                                        <p:tgtEl>
                                          <p:spTgt spid="26630"/>
                                        </p:tgtEl>
                                        <p:attrNameLst>
                                          <p:attrName>ppt_w</p:attrName>
                                        </p:attrNameLst>
                                      </p:cBhvr>
                                      <p:tavLst>
                                        <p:tav tm="0">
                                          <p:val>
                                            <p:fltVal val="0"/>
                                          </p:val>
                                        </p:tav>
                                        <p:tav tm="100000">
                                          <p:val>
                                            <p:strVal val="#ppt_w"/>
                                          </p:val>
                                        </p:tav>
                                      </p:tavLst>
                                    </p:anim>
                                    <p:anim calcmode="lin" valueType="num">
                                      <p:cBhvr>
                                        <p:cTn id="18" dur="1000" fill="hold"/>
                                        <p:tgtEl>
                                          <p:spTgt spid="26630"/>
                                        </p:tgtEl>
                                        <p:attrNameLst>
                                          <p:attrName>ppt_h</p:attrName>
                                        </p:attrNameLst>
                                      </p:cBhvr>
                                      <p:tavLst>
                                        <p:tav tm="0">
                                          <p:val>
                                            <p:fltVal val="0"/>
                                          </p:val>
                                        </p:tav>
                                        <p:tav tm="100000">
                                          <p:val>
                                            <p:strVal val="#ppt_h"/>
                                          </p:val>
                                        </p:tav>
                                      </p:tavLst>
                                    </p:anim>
                                    <p:anim calcmode="lin" valueType="num">
                                      <p:cBhvr>
                                        <p:cTn id="19" dur="1000" fill="hold"/>
                                        <p:tgtEl>
                                          <p:spTgt spid="2663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663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P spid="26629" grpId="0" autoUpdateAnimBg="0"/>
      <p:bldP spid="26630"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304800"/>
            <a:ext cx="7772400" cy="891952"/>
          </a:xfrm>
        </p:spPr>
        <p:txBody>
          <a:bodyPr/>
          <a:lstStyle/>
          <a:p>
            <a:r>
              <a:rPr lang="en-US" altLang="zh-CN" dirty="0" err="1"/>
              <a:t>Voronoi</a:t>
            </a:r>
            <a:r>
              <a:rPr lang="zh-CN" altLang="en-US" dirty="0"/>
              <a:t>图与平面</a:t>
            </a:r>
            <a:r>
              <a:rPr lang="en-US" altLang="zh-CN" dirty="0"/>
              <a:t>MST</a:t>
            </a:r>
            <a:r>
              <a:rPr lang="zh-CN" altLang="en-US" dirty="0"/>
              <a:t>问题</a:t>
            </a:r>
          </a:p>
        </p:txBody>
      </p:sp>
      <p:sp>
        <p:nvSpPr>
          <p:cNvPr id="27651" name="Rectangle 3" descr="Rectangle: Click to edit Master text styles&#10;Second level&#10;Third level&#10;Fourth level&#10;Fifth level"/>
          <p:cNvSpPr>
            <a:spLocks noGrp="1" noChangeArrowheads="1"/>
          </p:cNvSpPr>
          <p:nvPr>
            <p:ph type="body" sz="half" idx="1"/>
          </p:nvPr>
        </p:nvSpPr>
        <p:spPr>
          <a:xfrm>
            <a:off x="219075" y="1550876"/>
            <a:ext cx="8382000" cy="1524000"/>
          </a:xfrm>
        </p:spPr>
        <p:txBody>
          <a:bodyPr/>
          <a:lstStyle/>
          <a:p>
            <a:pPr>
              <a:buFont typeface="Wingdings" pitchFamily="2" charset="2"/>
              <a:buNone/>
            </a:pP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实际上</a:t>
            </a:r>
            <a:r>
              <a:rPr lang="en-US" altLang="zh-CN" sz="2400" dirty="0" err="1" smtClean="0">
                <a:latin typeface="微软雅黑" panose="020B0503020204020204" pitchFamily="34" charset="-122"/>
                <a:ea typeface="微软雅黑" panose="020B0503020204020204" pitchFamily="34" charset="-122"/>
              </a:rPr>
              <a:t>Voronoi</a:t>
            </a:r>
            <a:r>
              <a:rPr lang="zh-CN" altLang="en-US" sz="2400" dirty="0">
                <a:latin typeface="微软雅黑" panose="020B0503020204020204" pitchFamily="34" charset="-122"/>
                <a:ea typeface="微软雅黑" panose="020B0503020204020204" pitchFamily="34" charset="-122"/>
              </a:rPr>
              <a:t>图的对偶图是点集的角最优三角剖分，我们把这个三角剖分中的边组成的集合叫做</a:t>
            </a:r>
            <a:r>
              <a:rPr lang="en-US" altLang="zh-CN" sz="2400" dirty="0">
                <a:latin typeface="微软雅黑" panose="020B0503020204020204" pitchFamily="34" charset="-122"/>
                <a:ea typeface="微软雅黑" panose="020B0503020204020204" pitchFamily="34" charset="-122"/>
              </a:rPr>
              <a:t>DT(S).</a:t>
            </a:r>
          </a:p>
          <a:p>
            <a:pPr>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那么</a:t>
            </a:r>
            <a:r>
              <a:rPr lang="zh-CN" altLang="en-US" sz="2400" dirty="0" smtClean="0">
                <a:latin typeface="微软雅黑" panose="020B0503020204020204" pitchFamily="34" charset="-122"/>
                <a:ea typeface="微软雅黑" panose="020B0503020204020204" pitchFamily="34" charset="-122"/>
              </a:rPr>
              <a:t>，有这样</a:t>
            </a:r>
            <a:r>
              <a:rPr lang="zh-CN" altLang="en-US" sz="2400" dirty="0">
                <a:latin typeface="微软雅黑" panose="020B0503020204020204" pitchFamily="34" charset="-122"/>
                <a:ea typeface="微软雅黑" panose="020B0503020204020204" pitchFamily="34" charset="-122"/>
              </a:rPr>
              <a:t>一个定理：</a:t>
            </a:r>
          </a:p>
        </p:txBody>
      </p:sp>
      <p:sp>
        <p:nvSpPr>
          <p:cNvPr id="27653" name="Text Box 5"/>
          <p:cNvSpPr txBox="1">
            <a:spLocks noChangeArrowheads="1"/>
          </p:cNvSpPr>
          <p:nvPr/>
        </p:nvSpPr>
        <p:spPr bwMode="auto">
          <a:xfrm>
            <a:off x="328080" y="3169443"/>
            <a:ext cx="8820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B050"/>
                </a:solidFill>
                <a:ea typeface="宋体" charset="-122"/>
              </a:rPr>
              <a:t>最小生成树</a:t>
            </a:r>
            <a:r>
              <a:rPr lang="en-US" altLang="zh-CN" sz="2400" b="1" dirty="0">
                <a:solidFill>
                  <a:srgbClr val="00B050"/>
                </a:solidFill>
                <a:latin typeface="Tahoma" pitchFamily="34" charset="0"/>
                <a:ea typeface="宋体" charset="-122"/>
              </a:rPr>
              <a:t>MST</a:t>
            </a:r>
            <a:r>
              <a:rPr lang="zh-CN" altLang="en-US" sz="2400" b="1" dirty="0">
                <a:solidFill>
                  <a:srgbClr val="00B050"/>
                </a:solidFill>
                <a:ea typeface="宋体" charset="-122"/>
              </a:rPr>
              <a:t>是</a:t>
            </a:r>
            <a:r>
              <a:rPr lang="zh-CN" altLang="en-US" sz="2400" b="1" dirty="0">
                <a:solidFill>
                  <a:srgbClr val="00B050"/>
                </a:solidFill>
                <a:latin typeface="Tahoma" pitchFamily="34" charset="0"/>
                <a:ea typeface="宋体" charset="-122"/>
              </a:rPr>
              <a:t>角最优</a:t>
            </a:r>
            <a:r>
              <a:rPr lang="zh-CN" altLang="en-US" sz="2400" b="1" dirty="0">
                <a:solidFill>
                  <a:srgbClr val="00B050"/>
                </a:solidFill>
                <a:ea typeface="宋体" charset="-122"/>
              </a:rPr>
              <a:t>三角剖分</a:t>
            </a:r>
            <a:r>
              <a:rPr lang="en-US" altLang="zh-CN" sz="2400" b="1" dirty="0">
                <a:solidFill>
                  <a:srgbClr val="00B050"/>
                </a:solidFill>
                <a:latin typeface="Tahoma" pitchFamily="34" charset="0"/>
                <a:ea typeface="宋体" charset="-122"/>
              </a:rPr>
              <a:t>DT(S)</a:t>
            </a:r>
            <a:r>
              <a:rPr lang="zh-CN" altLang="en-US" sz="2400" b="1" dirty="0">
                <a:solidFill>
                  <a:srgbClr val="00B050"/>
                </a:solidFill>
                <a:ea typeface="宋体" charset="-122"/>
              </a:rPr>
              <a:t>的一个子集</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156</a:t>
            </a:fld>
            <a:endParaRPr lang="en-US" altLang="zh-TW" dirty="0"/>
          </a:p>
        </p:txBody>
      </p:sp>
      <p:sp>
        <p:nvSpPr>
          <p:cNvPr id="3" name="矩形 2"/>
          <p:cNvSpPr/>
          <p:nvPr/>
        </p:nvSpPr>
        <p:spPr>
          <a:xfrm>
            <a:off x="3491880" y="4598233"/>
            <a:ext cx="3496470" cy="461665"/>
          </a:xfrm>
          <a:prstGeom prst="rect">
            <a:avLst/>
          </a:prstGeom>
        </p:spPr>
        <p:txBody>
          <a:bodyPr wrap="none">
            <a:spAutoFit/>
          </a:bodyPr>
          <a:lstStyle/>
          <a:p>
            <a:r>
              <a:rPr lang="zh-CN" altLang="en-US" sz="2400" dirty="0">
                <a:solidFill>
                  <a:srgbClr val="FF0000"/>
                </a:solidFill>
              </a:rPr>
              <a:t>时间复杂度是</a:t>
            </a:r>
            <a:r>
              <a:rPr lang="en-US" altLang="zh-CN" sz="2400" dirty="0">
                <a:solidFill>
                  <a:srgbClr val="FF0000"/>
                </a:solidFill>
              </a:rPr>
              <a:t>O(n log n</a:t>
            </a:r>
            <a:r>
              <a:rPr lang="en-US" altLang="zh-CN" sz="2400" dirty="0" smtClean="0">
                <a:solidFill>
                  <a:srgbClr val="FF0000"/>
                </a:solidFill>
              </a:rPr>
              <a:t>)</a:t>
            </a:r>
            <a:r>
              <a:rPr lang="en-US" altLang="zh-CN" sz="2400" dirty="0" smtClean="0">
                <a:solidFill>
                  <a:srgbClr val="FF0000"/>
                </a:solidFill>
                <a:latin typeface="Tahoma" pitchFamily="34" charset="0"/>
              </a:rPr>
              <a:t> </a:t>
            </a:r>
            <a:endParaRPr lang="zh-CN" altLang="en-US" sz="2400" dirty="0">
              <a:solidFill>
                <a:srgbClr val="FF0000"/>
              </a:solidFill>
            </a:endParaRPr>
          </a:p>
        </p:txBody>
      </p:sp>
    </p:spTree>
    <p:extLst>
      <p:ext uri="{BB962C8B-B14F-4D97-AF65-F5344CB8AC3E}">
        <p14:creationId xmlns:p14="http://schemas.microsoft.com/office/powerpoint/2010/main" val="346342243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dissolve">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dissolve">
                                      <p:cBhvr>
                                        <p:cTn id="12" dur="500"/>
                                        <p:tgtEl>
                                          <p:spTgt spid="27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 calcmode="lin" valueType="num">
                                      <p:cBhvr>
                                        <p:cTn id="17" dur="1000" fill="hold"/>
                                        <p:tgtEl>
                                          <p:spTgt spid="27653"/>
                                        </p:tgtEl>
                                        <p:attrNameLst>
                                          <p:attrName>ppt_w</p:attrName>
                                        </p:attrNameLst>
                                      </p:cBhvr>
                                      <p:tavLst>
                                        <p:tav tm="0">
                                          <p:val>
                                            <p:fltVal val="0"/>
                                          </p:val>
                                        </p:tav>
                                        <p:tav tm="100000">
                                          <p:val>
                                            <p:strVal val="#ppt_w"/>
                                          </p:val>
                                        </p:tav>
                                      </p:tavLst>
                                    </p:anim>
                                    <p:anim calcmode="lin" valueType="num">
                                      <p:cBhvr>
                                        <p:cTn id="18" dur="1000" fill="hold"/>
                                        <p:tgtEl>
                                          <p:spTgt spid="27653"/>
                                        </p:tgtEl>
                                        <p:attrNameLst>
                                          <p:attrName>ppt_h</p:attrName>
                                        </p:attrNameLst>
                                      </p:cBhvr>
                                      <p:tavLst>
                                        <p:tav tm="0">
                                          <p:val>
                                            <p:fltVal val="0"/>
                                          </p:val>
                                        </p:tav>
                                        <p:tav tm="100000">
                                          <p:val>
                                            <p:strVal val="#ppt_h"/>
                                          </p:val>
                                        </p:tav>
                                      </p:tavLst>
                                    </p:anim>
                                    <p:anim calcmode="lin" valueType="num">
                                      <p:cBhvr>
                                        <p:cTn id="19" dur="1000" fill="hold"/>
                                        <p:tgtEl>
                                          <p:spTgt spid="2765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76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P spid="27653" grpId="0" autoUpdateAnimBg="0"/>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2" name="Line 32"/>
          <p:cNvSpPr>
            <a:spLocks noChangeShapeType="1"/>
          </p:cNvSpPr>
          <p:nvPr/>
        </p:nvSpPr>
        <p:spPr bwMode="auto">
          <a:xfrm flipV="1">
            <a:off x="2819400" y="4741168"/>
            <a:ext cx="2743200" cy="762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118" name="Line 38"/>
          <p:cNvSpPr>
            <a:spLocks noChangeShapeType="1"/>
          </p:cNvSpPr>
          <p:nvPr/>
        </p:nvSpPr>
        <p:spPr bwMode="auto">
          <a:xfrm flipV="1">
            <a:off x="2819400" y="4741168"/>
            <a:ext cx="2743200" cy="76200"/>
          </a:xfrm>
          <a:prstGeom prst="line">
            <a:avLst/>
          </a:prstGeom>
          <a:noFill/>
          <a:ln w="635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082" name="Rectangle 2"/>
          <p:cNvSpPr>
            <a:spLocks noGrp="1" noChangeArrowheads="1"/>
          </p:cNvSpPr>
          <p:nvPr>
            <p:ph type="title"/>
          </p:nvPr>
        </p:nvSpPr>
        <p:spPr/>
        <p:txBody>
          <a:bodyPr/>
          <a:lstStyle/>
          <a:p>
            <a:r>
              <a:rPr lang="zh-CN" altLang="en-US"/>
              <a:t>关于定理的证明</a:t>
            </a:r>
          </a:p>
        </p:txBody>
      </p:sp>
      <p:sp>
        <p:nvSpPr>
          <p:cNvPr id="46101" name="Rectangle 21"/>
          <p:cNvSpPr>
            <a:spLocks noChangeArrowheads="1"/>
          </p:cNvSpPr>
          <p:nvPr/>
        </p:nvSpPr>
        <p:spPr bwMode="auto">
          <a:xfrm>
            <a:off x="609600" y="1524000"/>
            <a:ext cx="8153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ea typeface="宋体" charset="-122"/>
              </a:rPr>
              <a:t>        也就是说，具有直径</a:t>
            </a:r>
            <a:r>
              <a:rPr lang="en-US" altLang="zh-CN" dirty="0">
                <a:ea typeface="宋体" charset="-122"/>
              </a:rPr>
              <a:t>ab</a:t>
            </a:r>
            <a:r>
              <a:rPr lang="zh-CN" altLang="en-US" dirty="0">
                <a:ea typeface="宋体" charset="-122"/>
              </a:rPr>
              <a:t>的圆周上或圆内必有</a:t>
            </a:r>
            <a:r>
              <a:rPr lang="en-US" altLang="zh-CN" dirty="0">
                <a:ea typeface="宋体" charset="-122"/>
              </a:rPr>
              <a:t>S</a:t>
            </a:r>
            <a:r>
              <a:rPr lang="zh-CN" altLang="en-US" dirty="0">
                <a:ea typeface="宋体" charset="-122"/>
              </a:rPr>
              <a:t>中的点，假设</a:t>
            </a:r>
            <a:r>
              <a:rPr lang="en-US" altLang="zh-CN" dirty="0">
                <a:ea typeface="宋体" charset="-122"/>
              </a:rPr>
              <a:t>c</a:t>
            </a:r>
            <a:r>
              <a:rPr lang="zh-CN" altLang="en-US" dirty="0">
                <a:ea typeface="宋体" charset="-122"/>
              </a:rPr>
              <a:t>在该圆周上或者圆内，那么|</a:t>
            </a:r>
            <a:r>
              <a:rPr lang="en-US" altLang="zh-CN" dirty="0">
                <a:ea typeface="宋体" charset="-122"/>
              </a:rPr>
              <a:t>ac|&lt;|ab|，</a:t>
            </a:r>
            <a:r>
              <a:rPr lang="zh-CN" altLang="en-US" dirty="0">
                <a:ea typeface="宋体" charset="-122"/>
              </a:rPr>
              <a:t>并且|</a:t>
            </a:r>
            <a:r>
              <a:rPr lang="en-US" altLang="zh-CN" dirty="0" err="1">
                <a:ea typeface="宋体" charset="-122"/>
              </a:rPr>
              <a:t>bc</a:t>
            </a:r>
            <a:r>
              <a:rPr lang="en-US" altLang="zh-CN" dirty="0">
                <a:ea typeface="宋体" charset="-122"/>
              </a:rPr>
              <a:t>|&lt;|ab|。</a:t>
            </a:r>
            <a:r>
              <a:rPr lang="zh-CN" altLang="en-US" dirty="0">
                <a:ea typeface="宋体" charset="-122"/>
              </a:rPr>
              <a:t>那么，我们删除</a:t>
            </a:r>
            <a:r>
              <a:rPr lang="en-US" altLang="zh-CN" dirty="0">
                <a:ea typeface="宋体" charset="-122"/>
              </a:rPr>
              <a:t>ab，</a:t>
            </a:r>
            <a:r>
              <a:rPr lang="zh-CN" altLang="en-US" dirty="0">
                <a:ea typeface="宋体" charset="-122"/>
              </a:rPr>
              <a:t>把树</a:t>
            </a:r>
            <a:r>
              <a:rPr lang="en-US" altLang="zh-CN" dirty="0">
                <a:ea typeface="宋体" charset="-122"/>
              </a:rPr>
              <a:t>T</a:t>
            </a:r>
            <a:r>
              <a:rPr lang="zh-CN" altLang="en-US" dirty="0">
                <a:ea typeface="宋体" charset="-122"/>
              </a:rPr>
              <a:t>分成</a:t>
            </a:r>
            <a:r>
              <a:rPr lang="en-US" altLang="zh-CN" dirty="0">
                <a:ea typeface="宋体" charset="-122"/>
              </a:rPr>
              <a:t>T</a:t>
            </a:r>
            <a:r>
              <a:rPr lang="en-US" altLang="zh-CN" baseline="-25000" dirty="0">
                <a:ea typeface="宋体" charset="-122"/>
              </a:rPr>
              <a:t>a</a:t>
            </a:r>
            <a:r>
              <a:rPr lang="zh-CN" altLang="en-US" dirty="0">
                <a:ea typeface="宋体" charset="-122"/>
              </a:rPr>
              <a:t>和</a:t>
            </a:r>
            <a:r>
              <a:rPr lang="en-US" altLang="zh-CN" dirty="0">
                <a:ea typeface="宋体" charset="-122"/>
              </a:rPr>
              <a:t>T</a:t>
            </a:r>
            <a:r>
              <a:rPr lang="en-US" altLang="zh-CN" baseline="-25000" dirty="0">
                <a:ea typeface="宋体" charset="-122"/>
              </a:rPr>
              <a:t>b</a:t>
            </a:r>
            <a:r>
              <a:rPr lang="zh-CN" altLang="en-US" dirty="0">
                <a:ea typeface="宋体" charset="-122"/>
              </a:rPr>
              <a:t>两部分，不妨假设</a:t>
            </a:r>
            <a:r>
              <a:rPr lang="en-US" altLang="zh-CN" dirty="0" err="1">
                <a:ea typeface="宋体" charset="-122"/>
              </a:rPr>
              <a:t>c∈T</a:t>
            </a:r>
            <a:r>
              <a:rPr lang="en-US" altLang="zh-CN" baseline="-25000" dirty="0" err="1">
                <a:ea typeface="宋体" charset="-122"/>
              </a:rPr>
              <a:t>a</a:t>
            </a:r>
            <a:r>
              <a:rPr lang="en-US" altLang="zh-CN" dirty="0">
                <a:ea typeface="宋体" charset="-122"/>
              </a:rPr>
              <a:t>，</a:t>
            </a:r>
            <a:r>
              <a:rPr lang="zh-CN" altLang="en-US" dirty="0">
                <a:ea typeface="宋体" charset="-122"/>
              </a:rPr>
              <a:t>那么我们添加边</a:t>
            </a:r>
            <a:r>
              <a:rPr lang="en-US" altLang="zh-CN" dirty="0" err="1">
                <a:ea typeface="宋体" charset="-122"/>
              </a:rPr>
              <a:t>cb</a:t>
            </a:r>
            <a:r>
              <a:rPr lang="en-US" altLang="zh-CN" dirty="0">
                <a:ea typeface="宋体" charset="-122"/>
              </a:rPr>
              <a:t>，</a:t>
            </a:r>
            <a:r>
              <a:rPr lang="zh-CN" altLang="en-US" dirty="0">
                <a:ea typeface="宋体" charset="-122"/>
              </a:rPr>
              <a:t>可以合并成新的树，</a:t>
            </a:r>
            <a:r>
              <a:rPr lang="zh-CN" altLang="en-US" dirty="0" smtClean="0">
                <a:ea typeface="宋体" charset="-122"/>
              </a:rPr>
              <a:t>并且树的</a:t>
            </a:r>
            <a:r>
              <a:rPr lang="zh-CN" altLang="en-US" dirty="0">
                <a:ea typeface="宋体" charset="-122"/>
              </a:rPr>
              <a:t>总长度小于</a:t>
            </a:r>
            <a:r>
              <a:rPr lang="en-US" altLang="zh-CN" dirty="0">
                <a:ea typeface="宋体" charset="-122"/>
              </a:rPr>
              <a:t>T，</a:t>
            </a:r>
            <a:r>
              <a:rPr lang="zh-CN" altLang="en-US" dirty="0">
                <a:ea typeface="宋体" charset="-122"/>
              </a:rPr>
              <a:t>因此包含</a:t>
            </a:r>
            <a:r>
              <a:rPr lang="en-US" altLang="zh-CN" dirty="0">
                <a:ea typeface="宋体" charset="-122"/>
              </a:rPr>
              <a:t>ab</a:t>
            </a:r>
            <a:r>
              <a:rPr lang="zh-CN" altLang="en-US" dirty="0">
                <a:ea typeface="宋体" charset="-122"/>
              </a:rPr>
              <a:t>的树长度不可能是最小的。所以必然</a:t>
            </a:r>
            <a:r>
              <a:rPr lang="en-US" altLang="zh-CN" dirty="0">
                <a:ea typeface="宋体" charset="-122"/>
              </a:rPr>
              <a:t>MST∈DT(S)</a:t>
            </a:r>
          </a:p>
        </p:txBody>
      </p:sp>
      <p:sp>
        <p:nvSpPr>
          <p:cNvPr id="46102" name="Rectangle 22"/>
          <p:cNvSpPr>
            <a:spLocks noChangeArrowheads="1"/>
          </p:cNvSpPr>
          <p:nvPr/>
        </p:nvSpPr>
        <p:spPr bwMode="auto">
          <a:xfrm>
            <a:off x="624408" y="1571625"/>
            <a:ext cx="8077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宋体" charset="-122"/>
              </a:rPr>
              <a:t> 证明：</a:t>
            </a:r>
          </a:p>
          <a:p>
            <a:r>
              <a:rPr lang="zh-CN" altLang="en-US" dirty="0">
                <a:ea typeface="宋体" charset="-122"/>
              </a:rPr>
              <a:t>         假设存在一条边</a:t>
            </a:r>
            <a:r>
              <a:rPr lang="en-US" altLang="zh-CN" dirty="0" err="1">
                <a:ea typeface="宋体" charset="-122"/>
              </a:rPr>
              <a:t>ab∈DT</a:t>
            </a:r>
            <a:r>
              <a:rPr lang="en-US" altLang="zh-CN" dirty="0">
                <a:ea typeface="宋体" charset="-122"/>
              </a:rPr>
              <a:t>(S)，</a:t>
            </a:r>
            <a:r>
              <a:rPr lang="zh-CN" altLang="en-US" dirty="0">
                <a:ea typeface="宋体" charset="-122"/>
              </a:rPr>
              <a:t>则由三角剖分的定理可以知道过</a:t>
            </a:r>
            <a:r>
              <a:rPr lang="en-US" altLang="zh-CN" dirty="0" err="1">
                <a:ea typeface="宋体" charset="-122"/>
              </a:rPr>
              <a:t>a,b</a:t>
            </a:r>
            <a:r>
              <a:rPr lang="zh-CN" altLang="en-US" dirty="0">
                <a:ea typeface="宋体" charset="-122"/>
              </a:rPr>
              <a:t>有一个空圆。因此如果</a:t>
            </a:r>
            <a:r>
              <a:rPr lang="en-US" altLang="zh-CN" dirty="0">
                <a:ea typeface="宋体" charset="-122"/>
              </a:rPr>
              <a:t>ab</a:t>
            </a:r>
            <a:r>
              <a:rPr lang="zh-CN" altLang="en-US" dirty="0">
                <a:ea typeface="宋体" charset="-122"/>
              </a:rPr>
              <a:t>不属于</a:t>
            </a:r>
            <a:r>
              <a:rPr lang="en-US" altLang="zh-CN" dirty="0">
                <a:ea typeface="宋体" charset="-122"/>
              </a:rPr>
              <a:t>DT(S)，</a:t>
            </a:r>
            <a:r>
              <a:rPr lang="zh-CN" altLang="en-US" dirty="0">
                <a:ea typeface="宋体" charset="-122"/>
              </a:rPr>
              <a:t>那么过</a:t>
            </a:r>
            <a:r>
              <a:rPr lang="en-US" altLang="zh-CN" dirty="0" err="1">
                <a:ea typeface="宋体" charset="-122"/>
              </a:rPr>
              <a:t>a,b</a:t>
            </a:r>
            <a:r>
              <a:rPr lang="zh-CN" altLang="en-US" dirty="0">
                <a:ea typeface="宋体" charset="-122"/>
              </a:rPr>
              <a:t>的圆不可能是空的。</a:t>
            </a:r>
          </a:p>
        </p:txBody>
      </p:sp>
      <p:sp>
        <p:nvSpPr>
          <p:cNvPr id="46103" name="Oval 23"/>
          <p:cNvSpPr>
            <a:spLocks noChangeArrowheads="1"/>
          </p:cNvSpPr>
          <p:nvPr/>
        </p:nvSpPr>
        <p:spPr bwMode="auto">
          <a:xfrm>
            <a:off x="3581400" y="413156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104" name="Oval 24"/>
          <p:cNvSpPr>
            <a:spLocks noChangeArrowheads="1"/>
          </p:cNvSpPr>
          <p:nvPr/>
        </p:nvSpPr>
        <p:spPr bwMode="auto">
          <a:xfrm>
            <a:off x="2743200" y="474116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105" name="Oval 25"/>
          <p:cNvSpPr>
            <a:spLocks noChangeArrowheads="1"/>
          </p:cNvSpPr>
          <p:nvPr/>
        </p:nvSpPr>
        <p:spPr bwMode="auto">
          <a:xfrm>
            <a:off x="5486400" y="4664968"/>
            <a:ext cx="152400" cy="152400"/>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106" name="Text Box 26"/>
          <p:cNvSpPr txBox="1">
            <a:spLocks noChangeArrowheads="1"/>
          </p:cNvSpPr>
          <p:nvPr/>
        </p:nvSpPr>
        <p:spPr bwMode="auto">
          <a:xfrm>
            <a:off x="2743200" y="4733231"/>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ahoma" pitchFamily="34" charset="0"/>
                <a:ea typeface="宋体" charset="-122"/>
              </a:rPr>
              <a:t>a</a:t>
            </a:r>
          </a:p>
        </p:txBody>
      </p:sp>
      <p:sp>
        <p:nvSpPr>
          <p:cNvPr id="46107" name="Text Box 27"/>
          <p:cNvSpPr txBox="1">
            <a:spLocks noChangeArrowheads="1"/>
          </p:cNvSpPr>
          <p:nvPr/>
        </p:nvSpPr>
        <p:spPr bwMode="auto">
          <a:xfrm>
            <a:off x="5486400" y="4664968"/>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ahoma" pitchFamily="34" charset="0"/>
                <a:ea typeface="宋体" charset="-122"/>
              </a:rPr>
              <a:t>b</a:t>
            </a:r>
          </a:p>
        </p:txBody>
      </p:sp>
      <p:sp>
        <p:nvSpPr>
          <p:cNvPr id="46108" name="Text Box 28"/>
          <p:cNvSpPr txBox="1">
            <a:spLocks noChangeArrowheads="1"/>
          </p:cNvSpPr>
          <p:nvPr/>
        </p:nvSpPr>
        <p:spPr bwMode="auto">
          <a:xfrm>
            <a:off x="3581400" y="4131568"/>
            <a:ext cx="32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ahoma" pitchFamily="34" charset="0"/>
                <a:ea typeface="宋体" charset="-122"/>
              </a:rPr>
              <a:t>c</a:t>
            </a:r>
          </a:p>
        </p:txBody>
      </p:sp>
      <p:sp>
        <p:nvSpPr>
          <p:cNvPr id="46109" name="Oval 29"/>
          <p:cNvSpPr>
            <a:spLocks noChangeArrowheads="1"/>
          </p:cNvSpPr>
          <p:nvPr/>
        </p:nvSpPr>
        <p:spPr bwMode="auto">
          <a:xfrm>
            <a:off x="2819400" y="3445768"/>
            <a:ext cx="2743200" cy="2667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110" name="Line 30"/>
          <p:cNvSpPr>
            <a:spLocks noChangeShapeType="1"/>
          </p:cNvSpPr>
          <p:nvPr/>
        </p:nvSpPr>
        <p:spPr bwMode="auto">
          <a:xfrm flipV="1">
            <a:off x="2817813" y="4206181"/>
            <a:ext cx="838200" cy="6096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111" name="Line 31"/>
          <p:cNvSpPr>
            <a:spLocks noChangeShapeType="1"/>
          </p:cNvSpPr>
          <p:nvPr/>
        </p:nvSpPr>
        <p:spPr bwMode="auto">
          <a:xfrm>
            <a:off x="3657600" y="4207768"/>
            <a:ext cx="1905000" cy="5334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113" name="Arc 33"/>
          <p:cNvSpPr>
            <a:spLocks/>
          </p:cNvSpPr>
          <p:nvPr/>
        </p:nvSpPr>
        <p:spPr bwMode="auto">
          <a:xfrm flipH="1" flipV="1">
            <a:off x="2360613" y="3140968"/>
            <a:ext cx="1295400" cy="1066800"/>
          </a:xfrm>
          <a:custGeom>
            <a:avLst/>
            <a:gdLst>
              <a:gd name="G0" fmla="+- 0 0 0"/>
              <a:gd name="G1" fmla="+- 21599 0 0"/>
              <a:gd name="G2" fmla="+- 21600 0 0"/>
              <a:gd name="T0" fmla="*/ 231 w 21600"/>
              <a:gd name="T1" fmla="*/ 0 h 21600"/>
              <a:gd name="T2" fmla="*/ 21600 w 21600"/>
              <a:gd name="T3" fmla="*/ 21600 h 21600"/>
              <a:gd name="T4" fmla="*/ 0 w 21600"/>
              <a:gd name="T5" fmla="*/ 21599 h 21600"/>
            </a:gdLst>
            <a:ahLst/>
            <a:cxnLst>
              <a:cxn ang="0">
                <a:pos x="T0" y="T1"/>
              </a:cxn>
              <a:cxn ang="0">
                <a:pos x="T2" y="T3"/>
              </a:cxn>
              <a:cxn ang="0">
                <a:pos x="T4" y="T5"/>
              </a:cxn>
            </a:cxnLst>
            <a:rect l="0" t="0" r="r" b="b"/>
            <a:pathLst>
              <a:path w="21600" h="21600" fill="none" extrusionOk="0">
                <a:moveTo>
                  <a:pt x="230" y="0"/>
                </a:moveTo>
                <a:cubicBezTo>
                  <a:pt x="12069" y="126"/>
                  <a:pt x="21600" y="9759"/>
                  <a:pt x="21600" y="21599"/>
                </a:cubicBezTo>
                <a:cubicBezTo>
                  <a:pt x="21600" y="21599"/>
                  <a:pt x="21599" y="21599"/>
                  <a:pt x="21599" y="21599"/>
                </a:cubicBezTo>
              </a:path>
              <a:path w="21600" h="21600" stroke="0" extrusionOk="0">
                <a:moveTo>
                  <a:pt x="230" y="0"/>
                </a:moveTo>
                <a:cubicBezTo>
                  <a:pt x="12069" y="126"/>
                  <a:pt x="21600" y="9759"/>
                  <a:pt x="21600" y="21599"/>
                </a:cubicBezTo>
                <a:cubicBezTo>
                  <a:pt x="21600" y="21599"/>
                  <a:pt x="21599" y="21599"/>
                  <a:pt x="21599" y="21599"/>
                </a:cubicBezTo>
                <a:lnTo>
                  <a:pt x="0" y="21599"/>
                </a:lnTo>
                <a:close/>
              </a:path>
            </a:pathLst>
          </a:custGeom>
          <a:noFill/>
          <a:ln w="38100">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6114" name="Arc 34"/>
          <p:cNvSpPr>
            <a:spLocks/>
          </p:cNvSpPr>
          <p:nvPr/>
        </p:nvSpPr>
        <p:spPr bwMode="auto">
          <a:xfrm flipH="1">
            <a:off x="914400" y="4817368"/>
            <a:ext cx="1905000" cy="45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6115" name="Arc 35"/>
          <p:cNvSpPr>
            <a:spLocks/>
          </p:cNvSpPr>
          <p:nvPr/>
        </p:nvSpPr>
        <p:spPr bwMode="auto">
          <a:xfrm flipV="1">
            <a:off x="5562600" y="3979168"/>
            <a:ext cx="2895600" cy="762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6116" name="Text Box 36"/>
          <p:cNvSpPr txBox="1">
            <a:spLocks noChangeArrowheads="1"/>
          </p:cNvSpPr>
          <p:nvPr/>
        </p:nvSpPr>
        <p:spPr bwMode="auto">
          <a:xfrm>
            <a:off x="2193925" y="3944243"/>
            <a:ext cx="46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T</a:t>
            </a:r>
            <a:r>
              <a:rPr lang="en-US" altLang="zh-CN" baseline="-25000">
                <a:ea typeface="宋体" charset="-122"/>
              </a:rPr>
              <a:t>a</a:t>
            </a:r>
          </a:p>
        </p:txBody>
      </p:sp>
      <p:sp>
        <p:nvSpPr>
          <p:cNvPr id="46117" name="Text Box 37"/>
          <p:cNvSpPr txBox="1">
            <a:spLocks noChangeArrowheads="1"/>
          </p:cNvSpPr>
          <p:nvPr/>
        </p:nvSpPr>
        <p:spPr bwMode="auto">
          <a:xfrm>
            <a:off x="6553200" y="3979168"/>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T</a:t>
            </a:r>
            <a:r>
              <a:rPr lang="en-US" altLang="zh-CN" baseline="-25000">
                <a:ea typeface="宋体" charset="-122"/>
              </a:rPr>
              <a:t>b</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157</a:t>
            </a:fld>
            <a:endParaRPr lang="en-US" altLang="zh-TW" dirty="0"/>
          </a:p>
        </p:txBody>
      </p:sp>
    </p:spTree>
    <p:custDataLst>
      <p:tags r:id="rId1"/>
    </p:custDataLst>
    <p:extLst>
      <p:ext uri="{BB962C8B-B14F-4D97-AF65-F5344CB8AC3E}">
        <p14:creationId xmlns:p14="http://schemas.microsoft.com/office/powerpoint/2010/main" val="95315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103"/>
                                        </p:tgtEl>
                                        <p:attrNameLst>
                                          <p:attrName>style.visibility</p:attrName>
                                        </p:attrNameLst>
                                      </p:cBhvr>
                                      <p:to>
                                        <p:strVal val="visible"/>
                                      </p:to>
                                    </p:set>
                                    <p:animEffect transition="in" filter="dissolve">
                                      <p:cBhvr>
                                        <p:cTn id="7" dur="500"/>
                                        <p:tgtEl>
                                          <p:spTgt spid="4610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6104"/>
                                        </p:tgtEl>
                                        <p:attrNameLst>
                                          <p:attrName>style.visibility</p:attrName>
                                        </p:attrNameLst>
                                      </p:cBhvr>
                                      <p:to>
                                        <p:strVal val="visible"/>
                                      </p:to>
                                    </p:set>
                                    <p:animEffect transition="in" filter="dissolve">
                                      <p:cBhvr>
                                        <p:cTn id="11" dur="500"/>
                                        <p:tgtEl>
                                          <p:spTgt spid="46104"/>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6105"/>
                                        </p:tgtEl>
                                        <p:attrNameLst>
                                          <p:attrName>style.visibility</p:attrName>
                                        </p:attrNameLst>
                                      </p:cBhvr>
                                      <p:to>
                                        <p:strVal val="visible"/>
                                      </p:to>
                                    </p:set>
                                    <p:animEffect transition="in" filter="dissolve">
                                      <p:cBhvr>
                                        <p:cTn id="15" dur="500"/>
                                        <p:tgtEl>
                                          <p:spTgt spid="46105"/>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6106"/>
                                        </p:tgtEl>
                                        <p:attrNameLst>
                                          <p:attrName>style.visibility</p:attrName>
                                        </p:attrNameLst>
                                      </p:cBhvr>
                                      <p:to>
                                        <p:strVal val="visible"/>
                                      </p:to>
                                    </p:set>
                                    <p:animEffect transition="in" filter="dissolve">
                                      <p:cBhvr>
                                        <p:cTn id="19" dur="500"/>
                                        <p:tgtEl>
                                          <p:spTgt spid="46106"/>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6107"/>
                                        </p:tgtEl>
                                        <p:attrNameLst>
                                          <p:attrName>style.visibility</p:attrName>
                                        </p:attrNameLst>
                                      </p:cBhvr>
                                      <p:to>
                                        <p:strVal val="visible"/>
                                      </p:to>
                                    </p:set>
                                    <p:animEffect transition="in" filter="dissolve">
                                      <p:cBhvr>
                                        <p:cTn id="23" dur="500"/>
                                        <p:tgtEl>
                                          <p:spTgt spid="46107"/>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46108"/>
                                        </p:tgtEl>
                                        <p:attrNameLst>
                                          <p:attrName>style.visibility</p:attrName>
                                        </p:attrNameLst>
                                      </p:cBhvr>
                                      <p:to>
                                        <p:strVal val="visible"/>
                                      </p:to>
                                    </p:set>
                                    <p:animEffect transition="in" filter="dissolve">
                                      <p:cBhvr>
                                        <p:cTn id="27" dur="500"/>
                                        <p:tgtEl>
                                          <p:spTgt spid="46108"/>
                                        </p:tgtEl>
                                      </p:cBhvr>
                                    </p:animEffect>
                                  </p:childTnLst>
                                </p:cTn>
                              </p:par>
                            </p:childTnLst>
                          </p:cTn>
                        </p:par>
                        <p:par>
                          <p:cTn id="28" fill="hold" nodeType="afterGroup">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46113"/>
                                        </p:tgtEl>
                                        <p:attrNameLst>
                                          <p:attrName>style.visibility</p:attrName>
                                        </p:attrNameLst>
                                      </p:cBhvr>
                                      <p:to>
                                        <p:strVal val="visible"/>
                                      </p:to>
                                    </p:set>
                                  </p:childTnLst>
                                </p:cTn>
                              </p:par>
                            </p:childTnLst>
                          </p:cTn>
                        </p:par>
                        <p:par>
                          <p:cTn id="31" fill="hold" nodeType="afterGroup">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46114"/>
                                        </p:tgtEl>
                                        <p:attrNameLst>
                                          <p:attrName>style.visibility</p:attrName>
                                        </p:attrNameLst>
                                      </p:cBhvr>
                                      <p:to>
                                        <p:strVal val="visible"/>
                                      </p:to>
                                    </p:set>
                                  </p:childTnLst>
                                </p:cTn>
                              </p:par>
                            </p:childTnLst>
                          </p:cTn>
                        </p:par>
                        <p:par>
                          <p:cTn id="34" fill="hold" nodeType="afterGroup">
                            <p:stCondLst>
                              <p:cond delay="4000"/>
                            </p:stCondLst>
                            <p:childTnLst>
                              <p:par>
                                <p:cTn id="35" presetID="1" presetClass="entr" presetSubtype="0" fill="hold" grpId="0" nodeType="afterEffect">
                                  <p:stCondLst>
                                    <p:cond delay="0"/>
                                  </p:stCondLst>
                                  <p:childTnLst>
                                    <p:set>
                                      <p:cBhvr>
                                        <p:cTn id="36" dur="1" fill="hold">
                                          <p:stCondLst>
                                            <p:cond delay="499"/>
                                          </p:stCondLst>
                                        </p:cTn>
                                        <p:tgtEl>
                                          <p:spTgt spid="46115"/>
                                        </p:tgtEl>
                                        <p:attrNameLst>
                                          <p:attrName>style.visibility</p:attrName>
                                        </p:attrNameLst>
                                      </p:cBhvr>
                                      <p:to>
                                        <p:strVal val="visible"/>
                                      </p:to>
                                    </p:set>
                                  </p:childTnLst>
                                </p:cTn>
                              </p:par>
                            </p:childTnLst>
                          </p:cTn>
                        </p:par>
                        <p:par>
                          <p:cTn id="37" fill="hold" nodeType="afterGroup">
                            <p:stCondLst>
                              <p:cond delay="4500"/>
                            </p:stCondLst>
                            <p:childTnLst>
                              <p:par>
                                <p:cTn id="38" presetID="16" presetClass="entr" presetSubtype="42" fill="hold" grpId="0" nodeType="afterEffect">
                                  <p:stCondLst>
                                    <p:cond delay="0"/>
                                  </p:stCondLst>
                                  <p:childTnLst>
                                    <p:set>
                                      <p:cBhvr>
                                        <p:cTn id="39" dur="1" fill="hold">
                                          <p:stCondLst>
                                            <p:cond delay="0"/>
                                          </p:stCondLst>
                                        </p:cTn>
                                        <p:tgtEl>
                                          <p:spTgt spid="46110"/>
                                        </p:tgtEl>
                                        <p:attrNameLst>
                                          <p:attrName>style.visibility</p:attrName>
                                        </p:attrNameLst>
                                      </p:cBhvr>
                                      <p:to>
                                        <p:strVal val="visible"/>
                                      </p:to>
                                    </p:set>
                                    <p:animEffect transition="in" filter="barn(outHorizontal)">
                                      <p:cBhvr>
                                        <p:cTn id="40" dur="500"/>
                                        <p:tgtEl>
                                          <p:spTgt spid="46110"/>
                                        </p:tgtEl>
                                      </p:cBhvr>
                                    </p:animEffect>
                                  </p:childTnLst>
                                </p:cTn>
                              </p:par>
                            </p:childTnLst>
                          </p:cTn>
                        </p:par>
                        <p:par>
                          <p:cTn id="41" fill="hold" nodeType="afterGroup">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4611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6102"/>
                                        </p:tgtEl>
                                        <p:attrNameLst>
                                          <p:attrName>style.visibility</p:attrName>
                                        </p:attrNameLst>
                                      </p:cBhvr>
                                      <p:to>
                                        <p:strVal val="visible"/>
                                      </p:to>
                                    </p:set>
                                    <p:animEffect transition="in" filter="blinds(horizontal)">
                                      <p:cBhvr>
                                        <p:cTn id="48" dur="500"/>
                                        <p:tgtEl>
                                          <p:spTgt spid="46102"/>
                                        </p:tgtEl>
                                      </p:cBhvr>
                                    </p:animEffect>
                                  </p:childTnLst>
                                  <p:subTnLst>
                                    <p:set>
                                      <p:cBhvr override="childStyle">
                                        <p:cTn dur="1" fill="hold" display="0" masterRel="nextClick" afterEffect="1"/>
                                        <p:tgtEl>
                                          <p:spTgt spid="46102"/>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6101"/>
                                        </p:tgtEl>
                                        <p:attrNameLst>
                                          <p:attrName>style.visibility</p:attrName>
                                        </p:attrNameLst>
                                      </p:cBhvr>
                                      <p:to>
                                        <p:strVal val="visible"/>
                                      </p:to>
                                    </p:set>
                                    <p:animEffect transition="in" filter="blinds(horizontal)">
                                      <p:cBhvr>
                                        <p:cTn id="53" dur="500"/>
                                        <p:tgtEl>
                                          <p:spTgt spid="4610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46109"/>
                                        </p:tgtEl>
                                        <p:attrNameLst>
                                          <p:attrName>style.visibility</p:attrName>
                                        </p:attrNameLst>
                                      </p:cBhvr>
                                      <p:to>
                                        <p:strVal val="visible"/>
                                      </p:to>
                                    </p:set>
                                    <p:animEffect transition="in" filter="randombar(horizontal)">
                                      <p:cBhvr>
                                        <p:cTn id="58" dur="500"/>
                                        <p:tgtEl>
                                          <p:spTgt spid="461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46118"/>
                                        </p:tgtEl>
                                        <p:attrNameLst>
                                          <p:attrName>style.visibility</p:attrName>
                                        </p:attrNameLst>
                                      </p:cBhvr>
                                      <p:to>
                                        <p:strVal val="visible"/>
                                      </p:to>
                                    </p:set>
                                    <p:animEffect transition="in" filter="dissolve">
                                      <p:cBhvr>
                                        <p:cTn id="63" dur="500"/>
                                        <p:tgtEl>
                                          <p:spTgt spid="46118"/>
                                        </p:tgtEl>
                                      </p:cBhvr>
                                    </p:animEffect>
                                  </p:childTnLst>
                                </p:cTn>
                              </p:par>
                            </p:childTnLst>
                          </p:cTn>
                        </p:par>
                        <p:par>
                          <p:cTn id="64" fill="hold" nodeType="afterGroup">
                            <p:stCondLst>
                              <p:cond delay="500"/>
                            </p:stCondLst>
                            <p:childTnLst>
                              <p:par>
                                <p:cTn id="65" presetID="3" presetClass="entr" presetSubtype="10" fill="hold" grpId="0" nodeType="afterEffect">
                                  <p:stCondLst>
                                    <p:cond delay="0"/>
                                  </p:stCondLst>
                                  <p:childTnLst>
                                    <p:set>
                                      <p:cBhvr>
                                        <p:cTn id="66" dur="1" fill="hold">
                                          <p:stCondLst>
                                            <p:cond delay="0"/>
                                          </p:stCondLst>
                                        </p:cTn>
                                        <p:tgtEl>
                                          <p:spTgt spid="46116"/>
                                        </p:tgtEl>
                                        <p:attrNameLst>
                                          <p:attrName>style.visibility</p:attrName>
                                        </p:attrNameLst>
                                      </p:cBhvr>
                                      <p:to>
                                        <p:strVal val="visible"/>
                                      </p:to>
                                    </p:set>
                                    <p:animEffect transition="in" filter="blinds(horizontal)">
                                      <p:cBhvr>
                                        <p:cTn id="67" dur="500"/>
                                        <p:tgtEl>
                                          <p:spTgt spid="46116"/>
                                        </p:tgtEl>
                                      </p:cBhvr>
                                    </p:animEffect>
                                  </p:childTnLst>
                                </p:cTn>
                              </p:par>
                            </p:childTnLst>
                          </p:cTn>
                        </p:par>
                        <p:par>
                          <p:cTn id="68" fill="hold" nodeType="afterGroup">
                            <p:stCondLst>
                              <p:cond delay="1000"/>
                            </p:stCondLst>
                            <p:childTnLst>
                              <p:par>
                                <p:cTn id="69" presetID="3" presetClass="entr" presetSubtype="10" fill="hold" grpId="0" nodeType="afterEffect">
                                  <p:stCondLst>
                                    <p:cond delay="0"/>
                                  </p:stCondLst>
                                  <p:childTnLst>
                                    <p:set>
                                      <p:cBhvr>
                                        <p:cTn id="70" dur="1" fill="hold">
                                          <p:stCondLst>
                                            <p:cond delay="0"/>
                                          </p:stCondLst>
                                        </p:cTn>
                                        <p:tgtEl>
                                          <p:spTgt spid="46117"/>
                                        </p:tgtEl>
                                        <p:attrNameLst>
                                          <p:attrName>style.visibility</p:attrName>
                                        </p:attrNameLst>
                                      </p:cBhvr>
                                      <p:to>
                                        <p:strVal val="visible"/>
                                      </p:to>
                                    </p:set>
                                    <p:animEffect transition="in" filter="blinds(horizontal)">
                                      <p:cBhvr>
                                        <p:cTn id="71" dur="500"/>
                                        <p:tgtEl>
                                          <p:spTgt spid="4611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42" fill="hold" grpId="0" nodeType="clickEffect">
                                  <p:stCondLst>
                                    <p:cond delay="0"/>
                                  </p:stCondLst>
                                  <p:childTnLst>
                                    <p:set>
                                      <p:cBhvr>
                                        <p:cTn id="75" dur="1" fill="hold">
                                          <p:stCondLst>
                                            <p:cond delay="0"/>
                                          </p:stCondLst>
                                        </p:cTn>
                                        <p:tgtEl>
                                          <p:spTgt spid="46111"/>
                                        </p:tgtEl>
                                        <p:attrNameLst>
                                          <p:attrName>style.visibility</p:attrName>
                                        </p:attrNameLst>
                                      </p:cBhvr>
                                      <p:to>
                                        <p:strVal val="visible"/>
                                      </p:to>
                                    </p:set>
                                    <p:animEffect transition="in" filter="barn(outHorizontal)">
                                      <p:cBhvr>
                                        <p:cTn id="76" dur="500"/>
                                        <p:tgtEl>
                                          <p:spTgt spid="4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2" grpId="0" animBg="1"/>
      <p:bldP spid="46118" grpId="0" animBg="1"/>
      <p:bldP spid="46101" grpId="0" autoUpdateAnimBg="0"/>
      <p:bldP spid="46102" grpId="0" autoUpdateAnimBg="0"/>
      <p:bldP spid="46103" grpId="0" animBg="1"/>
      <p:bldP spid="46104" grpId="0" animBg="1"/>
      <p:bldP spid="46105" grpId="0" animBg="1"/>
      <p:bldP spid="46106" grpId="0" autoUpdateAnimBg="0"/>
      <p:bldP spid="46107" grpId="0" autoUpdateAnimBg="0"/>
      <p:bldP spid="46108" grpId="0" autoUpdateAnimBg="0"/>
      <p:bldP spid="46109" grpId="0" animBg="1"/>
      <p:bldP spid="46110" grpId="0" animBg="1"/>
      <p:bldP spid="46111" grpId="0" animBg="1"/>
      <p:bldP spid="46113" grpId="0" animBg="1"/>
      <p:bldP spid="46114" grpId="0" animBg="1"/>
      <p:bldP spid="46115" grpId="0" animBg="1"/>
      <p:bldP spid="46116" grpId="0" autoUpdateAnimBg="0"/>
      <p:bldP spid="46117"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a:t>Voronoi</a:t>
            </a:r>
            <a:r>
              <a:rPr lang="zh-CN" altLang="en-US"/>
              <a:t>图与平面</a:t>
            </a:r>
            <a:r>
              <a:rPr lang="en-US" altLang="zh-CN"/>
              <a:t>MST</a:t>
            </a:r>
            <a:r>
              <a:rPr lang="zh-CN" altLang="en-US"/>
              <a:t>问题</a:t>
            </a:r>
          </a:p>
        </p:txBody>
      </p:sp>
      <p:sp>
        <p:nvSpPr>
          <p:cNvPr id="47108" name="Rectangle 4"/>
          <p:cNvSpPr>
            <a:spLocks noChangeArrowheads="1"/>
          </p:cNvSpPr>
          <p:nvPr/>
        </p:nvSpPr>
        <p:spPr bwMode="auto">
          <a:xfrm>
            <a:off x="609600" y="1524000"/>
            <a:ext cx="792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宋体" charset="-122"/>
              </a:rPr>
              <a:t>        根据这个条件</a:t>
            </a:r>
            <a:r>
              <a:rPr lang="zh-CN" altLang="en-US" dirty="0" smtClean="0">
                <a:ea typeface="宋体" charset="-122"/>
              </a:rPr>
              <a:t>，可以</a:t>
            </a:r>
            <a:r>
              <a:rPr lang="zh-CN" altLang="en-US" dirty="0">
                <a:ea typeface="宋体" charset="-122"/>
              </a:rPr>
              <a:t>得到一个新的方案，构造</a:t>
            </a:r>
            <a:r>
              <a:rPr lang="zh-CN" altLang="en-US" dirty="0">
                <a:latin typeface="Tahoma" pitchFamily="34" charset="0"/>
                <a:ea typeface="宋体" charset="-122"/>
              </a:rPr>
              <a:t>角最优</a:t>
            </a:r>
            <a:r>
              <a:rPr lang="zh-CN" altLang="en-US" dirty="0">
                <a:ea typeface="宋体" charset="-122"/>
              </a:rPr>
              <a:t>三角剖分，然后计算最小生成树，总的时间复杂度是</a:t>
            </a:r>
            <a:r>
              <a:rPr lang="en-US" altLang="zh-CN" dirty="0">
                <a:ea typeface="宋体" charset="-122"/>
              </a:rPr>
              <a:t>O(n log n)。</a:t>
            </a:r>
            <a:r>
              <a:rPr lang="en-US" altLang="zh-CN" dirty="0">
                <a:latin typeface="Tahoma" pitchFamily="34" charset="0"/>
                <a:ea typeface="宋体" charset="-122"/>
              </a:rPr>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158</a:t>
            </a:fld>
            <a:endParaRPr lang="en-US" altLang="zh-TW" dirty="0"/>
          </a:p>
        </p:txBody>
      </p:sp>
    </p:spTree>
    <p:custDataLst>
      <p:tags r:id="rId1"/>
    </p:custDataLst>
    <p:extLst>
      <p:ext uri="{BB962C8B-B14F-4D97-AF65-F5344CB8AC3E}">
        <p14:creationId xmlns:p14="http://schemas.microsoft.com/office/powerpoint/2010/main" val="1810770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randombar(horizontal)">
                                      <p:cBhvr>
                                        <p:cTn id="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62000" y="381000"/>
            <a:ext cx="7924800" cy="769938"/>
          </a:xfrm>
        </p:spPr>
        <p:txBody>
          <a:bodyPr/>
          <a:lstStyle/>
          <a:p>
            <a:r>
              <a:rPr lang="en-US" altLang="zh-TW" dirty="0"/>
              <a:t>Definition of </a:t>
            </a:r>
            <a:r>
              <a:rPr lang="en-US" altLang="zh-TW" dirty="0" err="1"/>
              <a:t>Voronoi</a:t>
            </a:r>
            <a:r>
              <a:rPr lang="en-US" altLang="zh-TW" dirty="0"/>
              <a:t> diagrams</a:t>
            </a:r>
          </a:p>
        </p:txBody>
      </p:sp>
      <p:sp>
        <p:nvSpPr>
          <p:cNvPr id="34819" name="Rectangle 3"/>
          <p:cNvSpPr>
            <a:spLocks noGrp="1" noChangeArrowheads="1"/>
          </p:cNvSpPr>
          <p:nvPr>
            <p:ph type="body" idx="1"/>
          </p:nvPr>
        </p:nvSpPr>
        <p:spPr>
          <a:xfrm>
            <a:off x="857224" y="1142984"/>
            <a:ext cx="7772400" cy="4114800"/>
          </a:xfrm>
        </p:spPr>
        <p:txBody>
          <a:bodyPr/>
          <a:lstStyle/>
          <a:p>
            <a:pPr algn="just"/>
            <a:r>
              <a:rPr lang="en-US" altLang="zh-TW" sz="2400" b="1" u="sng" dirty="0"/>
              <a:t>Def</a:t>
            </a:r>
            <a:r>
              <a:rPr lang="en-US" altLang="zh-TW" sz="2400" b="1" dirty="0"/>
              <a:t> </a:t>
            </a:r>
            <a:r>
              <a:rPr lang="en-US" altLang="zh-TW" sz="2400" dirty="0"/>
              <a:t>: Given two points P</a:t>
            </a:r>
            <a:r>
              <a:rPr lang="en-US" altLang="zh-TW" sz="2400" baseline="-30000" dirty="0"/>
              <a:t>i</a:t>
            </a:r>
            <a:r>
              <a:rPr lang="en-US" altLang="zh-TW" sz="2400" dirty="0"/>
              <a:t>, </a:t>
            </a:r>
            <a:r>
              <a:rPr lang="en-US" altLang="zh-TW" sz="2400" dirty="0" err="1"/>
              <a:t>P</a:t>
            </a:r>
            <a:r>
              <a:rPr lang="en-US" altLang="zh-TW" sz="2400" baseline="-30000" dirty="0" err="1"/>
              <a:t>j</a:t>
            </a:r>
            <a:r>
              <a:rPr lang="en-US" altLang="zh-TW" sz="2400" dirty="0"/>
              <a:t> </a:t>
            </a:r>
            <a:r>
              <a:rPr lang="en-US" altLang="zh-TW" sz="2400" dirty="0">
                <a:latin typeface="Times New Roman" pitchFamily="18" charset="0"/>
                <a:sym typeface="Symbol" pitchFamily="18" charset="2"/>
              </a:rPr>
              <a:t></a:t>
            </a:r>
            <a:r>
              <a:rPr lang="en-US" altLang="zh-TW" sz="2400" dirty="0"/>
              <a:t> S, let H(</a:t>
            </a:r>
            <a:r>
              <a:rPr lang="en-US" altLang="zh-TW" sz="2400" dirty="0" err="1"/>
              <a:t>P</a:t>
            </a:r>
            <a:r>
              <a:rPr lang="en-US" altLang="zh-TW" sz="2400" baseline="-30000" dirty="0" err="1"/>
              <a:t>i</a:t>
            </a:r>
            <a:r>
              <a:rPr lang="en-US" altLang="zh-TW" sz="2400" dirty="0" err="1"/>
              <a:t>,P</a:t>
            </a:r>
            <a:r>
              <a:rPr lang="en-US" altLang="zh-TW" sz="2400" baseline="-30000" dirty="0" err="1"/>
              <a:t>j</a:t>
            </a:r>
            <a:r>
              <a:rPr lang="en-US" altLang="zh-TW" sz="2400" dirty="0"/>
              <a:t>) denote the half plane containing P</a:t>
            </a:r>
            <a:r>
              <a:rPr lang="en-US" altLang="zh-TW" sz="2400" baseline="-30000" dirty="0"/>
              <a:t>i</a:t>
            </a:r>
            <a:r>
              <a:rPr lang="en-US" altLang="zh-TW" sz="2400" dirty="0"/>
              <a:t>. The </a:t>
            </a:r>
            <a:r>
              <a:rPr lang="en-US" altLang="zh-TW" sz="2400" u="sng" dirty="0" err="1">
                <a:solidFill>
                  <a:schemeClr val="hlink"/>
                </a:solidFill>
              </a:rPr>
              <a:t>Voronoi</a:t>
            </a:r>
            <a:r>
              <a:rPr lang="en-US" altLang="zh-TW" sz="2400" u="sng" dirty="0">
                <a:solidFill>
                  <a:schemeClr val="hlink"/>
                </a:solidFill>
              </a:rPr>
              <a:t> polygon</a:t>
            </a:r>
            <a:r>
              <a:rPr lang="en-US" altLang="zh-TW" sz="2400" dirty="0"/>
              <a:t> associated with P</a:t>
            </a:r>
            <a:r>
              <a:rPr lang="en-US" altLang="zh-TW" sz="2400" baseline="-30000" dirty="0"/>
              <a:t>i</a:t>
            </a:r>
            <a:r>
              <a:rPr lang="en-US" altLang="zh-TW" sz="2400" dirty="0"/>
              <a:t> is defined as</a:t>
            </a:r>
          </a:p>
        </p:txBody>
      </p:sp>
      <p:graphicFrame>
        <p:nvGraphicFramePr>
          <p:cNvPr id="34821" name="Object 5"/>
          <p:cNvGraphicFramePr>
            <a:graphicFrameLocks noChangeAspect="1"/>
          </p:cNvGraphicFramePr>
          <p:nvPr/>
        </p:nvGraphicFramePr>
        <p:xfrm>
          <a:off x="2643174" y="2500306"/>
          <a:ext cx="3048000" cy="960438"/>
        </p:xfrm>
        <a:graphic>
          <a:graphicData uri="http://schemas.openxmlformats.org/presentationml/2006/ole">
            <mc:AlternateContent xmlns:mc="http://schemas.openxmlformats.org/markup-compatibility/2006">
              <mc:Choice xmlns:v="urn:schemas-microsoft-com:vml" Requires="v">
                <p:oleObj spid="_x0000_s6211" name="Equation" r:id="rId4" imgW="1168200" imgH="368280" progId="Equation.3">
                  <p:embed/>
                </p:oleObj>
              </mc:Choice>
              <mc:Fallback>
                <p:oleObj name="Equation" r:id="rId4" imgW="1168200" imgH="3682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174" y="2500306"/>
                        <a:ext cx="304800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22" name="Picture 6"/>
          <p:cNvPicPr>
            <a:picLocks noChangeAspect="1" noChangeArrowheads="1"/>
          </p:cNvPicPr>
          <p:nvPr/>
        </p:nvPicPr>
        <p:blipFill>
          <a:blip r:embed="rId6" cstate="print"/>
          <a:srcRect/>
          <a:stretch>
            <a:fillRect/>
          </a:stretch>
        </p:blipFill>
        <p:spPr bwMode="auto">
          <a:xfrm>
            <a:off x="2928926" y="3500438"/>
            <a:ext cx="2971800" cy="2565400"/>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159</a:t>
            </a:fld>
            <a:endParaRPr lang="en-US" altLang="zh-TW"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685800" y="457200"/>
            <a:ext cx="7772400" cy="5943600"/>
          </a:xfrm>
        </p:spPr>
        <p:txBody>
          <a:bodyPr/>
          <a:lstStyle/>
          <a:p>
            <a:pPr algn="just">
              <a:buFont typeface="Wingdings" pitchFamily="2" charset="2"/>
              <a:buNone/>
            </a:pPr>
            <a:r>
              <a:rPr lang="en-US" altLang="zh-TW" u="sng" dirty="0"/>
              <a:t>The algorithm:</a:t>
            </a:r>
            <a:endParaRPr lang="en-US" altLang="zh-TW" sz="2800" u="sng" dirty="0"/>
          </a:p>
          <a:p>
            <a:pPr algn="just"/>
            <a:r>
              <a:rPr lang="en-US" altLang="zh-TW" sz="2800" u="sng" dirty="0">
                <a:solidFill>
                  <a:schemeClr val="hlink"/>
                </a:solidFill>
              </a:rPr>
              <a:t>Input:</a:t>
            </a:r>
            <a:r>
              <a:rPr lang="en-US" altLang="zh-TW" sz="2800" dirty="0"/>
              <a:t> A set S of n planar points.</a:t>
            </a:r>
          </a:p>
          <a:p>
            <a:pPr algn="just"/>
            <a:r>
              <a:rPr lang="en-US" altLang="zh-TW" sz="2800" u="sng" dirty="0">
                <a:solidFill>
                  <a:schemeClr val="hlink"/>
                </a:solidFill>
              </a:rPr>
              <a:t>Output:</a:t>
            </a:r>
            <a:r>
              <a:rPr lang="en-US" altLang="zh-TW" sz="2800" dirty="0"/>
              <a:t> The maximal points of S.</a:t>
            </a:r>
            <a:endParaRPr lang="en-US" altLang="zh-TW" sz="2800" u="sng" dirty="0">
              <a:solidFill>
                <a:schemeClr val="hlink"/>
              </a:solidFill>
            </a:endParaRPr>
          </a:p>
          <a:p>
            <a:pPr>
              <a:buFont typeface="Wingdings" pitchFamily="2" charset="2"/>
              <a:buNone/>
            </a:pPr>
            <a:r>
              <a:rPr lang="en-US" altLang="zh-TW" sz="2800" u="sng" dirty="0">
                <a:solidFill>
                  <a:schemeClr val="hlink"/>
                </a:solidFill>
              </a:rPr>
              <a:t>Step 1:</a:t>
            </a:r>
            <a:r>
              <a:rPr lang="en-US" altLang="zh-TW" sz="2800" dirty="0"/>
              <a:t> If S contains only one point, return it as the maximum.  Otherwise, find a line L perpendicular to the X-axis which </a:t>
            </a:r>
            <a:r>
              <a:rPr lang="en-US" altLang="zh-TW" sz="2800" u="sng" dirty="0">
                <a:solidFill>
                  <a:schemeClr val="hlink"/>
                </a:solidFill>
              </a:rPr>
              <a:t>separates</a:t>
            </a:r>
            <a:r>
              <a:rPr lang="en-US" altLang="zh-TW" sz="2800" dirty="0"/>
              <a:t> S into </a:t>
            </a:r>
            <a:r>
              <a:rPr lang="en-US" altLang="zh-TW" sz="2800" dirty="0" err="1"/>
              <a:t>S</a:t>
            </a:r>
            <a:r>
              <a:rPr lang="en-US" altLang="zh-TW" sz="2800" baseline="-30000" dirty="0" err="1">
                <a:latin typeface="Arial" charset="0"/>
              </a:rPr>
              <a:t>L</a:t>
            </a:r>
            <a:r>
              <a:rPr lang="en-US" altLang="zh-TW" sz="2800" dirty="0" err="1"/>
              <a:t>and</a:t>
            </a:r>
            <a:r>
              <a:rPr lang="en-US" altLang="zh-TW" sz="2800" dirty="0"/>
              <a:t> S</a:t>
            </a:r>
            <a:r>
              <a:rPr lang="en-US" altLang="zh-TW" sz="2800" baseline="-30000" dirty="0">
                <a:latin typeface="Arial" charset="0"/>
                <a:cs typeface="Arial" charset="0"/>
              </a:rPr>
              <a:t>R</a:t>
            </a:r>
            <a:r>
              <a:rPr lang="en-US" altLang="zh-TW" sz="2800" dirty="0"/>
              <a:t>, with equal sizes.</a:t>
            </a:r>
            <a:endParaRPr lang="en-US" altLang="zh-TW" sz="2800" u="sng" dirty="0"/>
          </a:p>
          <a:p>
            <a:pPr>
              <a:buFont typeface="Wingdings" pitchFamily="2" charset="2"/>
              <a:buNone/>
            </a:pPr>
            <a:r>
              <a:rPr lang="en-US" altLang="zh-TW" sz="2800" u="sng" dirty="0">
                <a:solidFill>
                  <a:schemeClr val="hlink"/>
                </a:solidFill>
              </a:rPr>
              <a:t>Step 2:</a:t>
            </a:r>
            <a:r>
              <a:rPr lang="en-US" altLang="zh-TW" sz="2800" dirty="0">
                <a:solidFill>
                  <a:schemeClr val="hlink"/>
                </a:solidFill>
              </a:rPr>
              <a:t> </a:t>
            </a:r>
            <a:r>
              <a:rPr lang="en-US" altLang="zh-TW" sz="2800" dirty="0"/>
              <a:t> </a:t>
            </a:r>
            <a:r>
              <a:rPr lang="en-US" altLang="zh-TW" sz="2800" u="sng" dirty="0">
                <a:solidFill>
                  <a:schemeClr val="hlink"/>
                </a:solidFill>
              </a:rPr>
              <a:t>Recursively</a:t>
            </a:r>
            <a:r>
              <a:rPr lang="en-US" altLang="zh-TW" sz="2800" dirty="0"/>
              <a:t> find the maximal points of S</a:t>
            </a:r>
            <a:r>
              <a:rPr lang="en-US" altLang="zh-TW" sz="2800" baseline="-30000" dirty="0">
                <a:latin typeface="Arial" charset="0"/>
                <a:cs typeface="Arial" charset="0"/>
              </a:rPr>
              <a:t>L</a:t>
            </a:r>
            <a:r>
              <a:rPr lang="en-US" altLang="zh-TW" sz="2800" dirty="0"/>
              <a:t> and S</a:t>
            </a:r>
            <a:r>
              <a:rPr lang="en-US" altLang="zh-TW" sz="2800" baseline="-30000" dirty="0">
                <a:latin typeface="Arial" charset="0"/>
              </a:rPr>
              <a:t>R</a:t>
            </a:r>
            <a:r>
              <a:rPr lang="en-US" altLang="zh-TW" sz="2800" baseline="-30000" dirty="0">
                <a:latin typeface="Arial" charset="0"/>
                <a:cs typeface="Arial" charset="0"/>
              </a:rPr>
              <a:t> </a:t>
            </a:r>
            <a:r>
              <a:rPr lang="en-US" altLang="zh-TW" sz="2800" dirty="0"/>
              <a:t>.</a:t>
            </a:r>
            <a:endParaRPr lang="en-US" altLang="zh-TW" sz="2800" u="sng" dirty="0">
              <a:solidFill>
                <a:schemeClr val="hlink"/>
              </a:solidFill>
            </a:endParaRPr>
          </a:p>
          <a:p>
            <a:pPr>
              <a:buFont typeface="Wingdings" pitchFamily="2" charset="2"/>
              <a:buNone/>
            </a:pPr>
            <a:r>
              <a:rPr lang="en-US" altLang="zh-TW" sz="2800" u="sng" dirty="0">
                <a:solidFill>
                  <a:schemeClr val="hlink"/>
                </a:solidFill>
              </a:rPr>
              <a:t>Step 3:</a:t>
            </a:r>
            <a:r>
              <a:rPr lang="en-US" altLang="zh-TW" sz="2800" dirty="0"/>
              <a:t> Find the largest y-value of S</a:t>
            </a:r>
            <a:r>
              <a:rPr lang="en-US" altLang="zh-TW" sz="2800" baseline="-30000" dirty="0"/>
              <a:t>R</a:t>
            </a:r>
            <a:r>
              <a:rPr lang="en-US" altLang="zh-TW" sz="2800" dirty="0"/>
              <a:t>, denoted as </a:t>
            </a:r>
            <a:r>
              <a:rPr lang="en-US" altLang="zh-TW" sz="2800" dirty="0" err="1"/>
              <a:t>y</a:t>
            </a:r>
            <a:r>
              <a:rPr lang="en-US" altLang="zh-TW" sz="2800" baseline="-25000" dirty="0" err="1"/>
              <a:t>R</a:t>
            </a:r>
            <a:r>
              <a:rPr lang="en-US" altLang="zh-TW" sz="2800" dirty="0" err="1"/>
              <a:t>.</a:t>
            </a:r>
            <a:r>
              <a:rPr lang="en-US" altLang="zh-TW" sz="2800" dirty="0"/>
              <a:t> Discard each of the maximal points of S</a:t>
            </a:r>
            <a:r>
              <a:rPr lang="en-US" altLang="zh-TW" sz="2800" baseline="-30000" dirty="0">
                <a:latin typeface="Arial" charset="0"/>
                <a:cs typeface="Arial" charset="0"/>
              </a:rPr>
              <a:t>L</a:t>
            </a:r>
            <a:r>
              <a:rPr lang="en-US" altLang="zh-TW" sz="2800" dirty="0"/>
              <a:t> if its y-value is less than </a:t>
            </a:r>
            <a:r>
              <a:rPr lang="en-US" altLang="zh-TW" sz="2800" dirty="0" err="1"/>
              <a:t>y</a:t>
            </a:r>
            <a:r>
              <a:rPr lang="en-US" altLang="zh-TW" sz="2800" baseline="-25000" dirty="0" err="1"/>
              <a:t>R</a:t>
            </a:r>
            <a:r>
              <a:rPr lang="en-US" altLang="zh-TW" sz="2800" dirty="0" err="1"/>
              <a:t>.</a:t>
            </a:r>
            <a:endParaRPr lang="en-US" altLang="zh-TW" sz="2800" dirty="0"/>
          </a:p>
          <a:p>
            <a:endParaRPr lang="en-US" altLang="zh-TW" sz="2400" dirty="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a:t>
            </a:fld>
            <a:endParaRPr lang="en-US" altLang="zh-TW"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838200" y="1000108"/>
            <a:ext cx="7772400" cy="3571892"/>
          </a:xfrm>
        </p:spPr>
        <p:txBody>
          <a:bodyPr/>
          <a:lstStyle/>
          <a:p>
            <a:pPr>
              <a:lnSpc>
                <a:spcPct val="90000"/>
              </a:lnSpc>
            </a:pPr>
            <a:r>
              <a:rPr lang="en-US" altLang="zh-TW" sz="2000" dirty="0"/>
              <a:t>Given a set of n points, the </a:t>
            </a:r>
            <a:r>
              <a:rPr lang="en-US" altLang="zh-TW" sz="2000" u="sng" dirty="0" err="1">
                <a:solidFill>
                  <a:schemeClr val="hlink"/>
                </a:solidFill>
              </a:rPr>
              <a:t>Voronoi</a:t>
            </a:r>
            <a:r>
              <a:rPr lang="en-US" altLang="zh-TW" sz="2000" u="sng" dirty="0">
                <a:solidFill>
                  <a:schemeClr val="hlink"/>
                </a:solidFill>
              </a:rPr>
              <a:t> diagram</a:t>
            </a:r>
            <a:r>
              <a:rPr lang="en-US" altLang="zh-TW" sz="2000" dirty="0"/>
              <a:t> consists of all the </a:t>
            </a:r>
            <a:r>
              <a:rPr lang="en-US" altLang="zh-TW" sz="2000" dirty="0" err="1"/>
              <a:t>Voronoi</a:t>
            </a:r>
            <a:r>
              <a:rPr lang="en-US" altLang="zh-TW" sz="2000" dirty="0"/>
              <a:t> polygons of these points.</a:t>
            </a:r>
          </a:p>
          <a:p>
            <a:pPr>
              <a:lnSpc>
                <a:spcPct val="90000"/>
              </a:lnSpc>
            </a:pPr>
            <a:endParaRPr lang="en-US" altLang="zh-TW" sz="2000" dirty="0"/>
          </a:p>
          <a:p>
            <a:pPr>
              <a:lnSpc>
                <a:spcPct val="90000"/>
              </a:lnSpc>
            </a:pPr>
            <a:endParaRPr lang="en-US" altLang="zh-TW" sz="2000" dirty="0"/>
          </a:p>
          <a:p>
            <a:pPr>
              <a:lnSpc>
                <a:spcPct val="90000"/>
              </a:lnSpc>
            </a:pPr>
            <a:endParaRPr lang="en-US" altLang="zh-TW" sz="2000" dirty="0"/>
          </a:p>
          <a:p>
            <a:pPr>
              <a:lnSpc>
                <a:spcPct val="90000"/>
              </a:lnSpc>
            </a:pPr>
            <a:endParaRPr lang="en-US" altLang="zh-TW" sz="2000" dirty="0"/>
          </a:p>
          <a:p>
            <a:pPr>
              <a:lnSpc>
                <a:spcPct val="90000"/>
              </a:lnSpc>
            </a:pPr>
            <a:endParaRPr lang="en-US" altLang="zh-TW" sz="2000" dirty="0"/>
          </a:p>
          <a:p>
            <a:pPr>
              <a:lnSpc>
                <a:spcPct val="90000"/>
              </a:lnSpc>
            </a:pPr>
            <a:endParaRPr lang="en-US" altLang="zh-TW" sz="2000" dirty="0" smtClean="0"/>
          </a:p>
          <a:p>
            <a:pPr>
              <a:lnSpc>
                <a:spcPct val="90000"/>
              </a:lnSpc>
            </a:pPr>
            <a:endParaRPr lang="en-US" altLang="zh-TW" sz="2000" dirty="0" smtClean="0"/>
          </a:p>
          <a:p>
            <a:pPr>
              <a:lnSpc>
                <a:spcPct val="90000"/>
              </a:lnSpc>
            </a:pPr>
            <a:endParaRPr lang="en-US" altLang="zh-TW" sz="2000" dirty="0" smtClean="0"/>
          </a:p>
          <a:p>
            <a:pPr>
              <a:lnSpc>
                <a:spcPct val="90000"/>
              </a:lnSpc>
            </a:pPr>
            <a:endParaRPr lang="en-US" altLang="zh-TW" sz="2000" dirty="0" smtClean="0"/>
          </a:p>
          <a:p>
            <a:pPr>
              <a:lnSpc>
                <a:spcPct val="90000"/>
              </a:lnSpc>
            </a:pPr>
            <a:endParaRPr lang="en-US" altLang="zh-TW" sz="2000" dirty="0"/>
          </a:p>
          <a:p>
            <a:pPr>
              <a:lnSpc>
                <a:spcPct val="90000"/>
              </a:lnSpc>
            </a:pPr>
            <a:endParaRPr lang="en-US" altLang="zh-TW" sz="2000" dirty="0"/>
          </a:p>
          <a:p>
            <a:pPr>
              <a:lnSpc>
                <a:spcPct val="90000"/>
              </a:lnSpc>
            </a:pPr>
            <a:r>
              <a:rPr lang="en-US" altLang="zh-TW" sz="2000" dirty="0"/>
              <a:t>The vertices of the </a:t>
            </a:r>
            <a:r>
              <a:rPr lang="en-US" altLang="zh-TW" sz="2000" dirty="0" err="1"/>
              <a:t>Voronoi</a:t>
            </a:r>
            <a:r>
              <a:rPr lang="en-US" altLang="zh-TW" sz="2000" dirty="0"/>
              <a:t> diagram are called </a:t>
            </a:r>
            <a:r>
              <a:rPr lang="en-US" altLang="zh-TW" sz="2000" u="sng" dirty="0" err="1">
                <a:solidFill>
                  <a:schemeClr val="hlink"/>
                </a:solidFill>
              </a:rPr>
              <a:t>Voronoi</a:t>
            </a:r>
            <a:r>
              <a:rPr lang="en-US" altLang="zh-TW" sz="2000" u="sng" dirty="0">
                <a:solidFill>
                  <a:schemeClr val="hlink"/>
                </a:solidFill>
              </a:rPr>
              <a:t> points</a:t>
            </a:r>
            <a:r>
              <a:rPr lang="en-US" altLang="zh-TW" sz="2000" dirty="0"/>
              <a:t> and its segments are called </a:t>
            </a:r>
            <a:r>
              <a:rPr lang="en-US" altLang="zh-TW" sz="2000" u="sng" dirty="0" err="1">
                <a:solidFill>
                  <a:schemeClr val="hlink"/>
                </a:solidFill>
              </a:rPr>
              <a:t>Voronoi</a:t>
            </a:r>
            <a:r>
              <a:rPr lang="en-US" altLang="zh-TW" sz="2000" u="sng" dirty="0">
                <a:solidFill>
                  <a:schemeClr val="hlink"/>
                </a:solidFill>
              </a:rPr>
              <a:t> edges</a:t>
            </a:r>
            <a:r>
              <a:rPr lang="en-US" altLang="zh-TW" sz="2000" dirty="0"/>
              <a:t>. </a:t>
            </a:r>
          </a:p>
        </p:txBody>
      </p:sp>
      <p:sp>
        <p:nvSpPr>
          <p:cNvPr id="36869" name="Rectangle 5"/>
          <p:cNvSpPr>
            <a:spLocks noChangeArrowheads="1"/>
          </p:cNvSpPr>
          <p:nvPr/>
        </p:nvSpPr>
        <p:spPr bwMode="auto">
          <a:xfrm>
            <a:off x="3048000" y="2038350"/>
            <a:ext cx="9144000" cy="0"/>
          </a:xfrm>
          <a:prstGeom prst="rect">
            <a:avLst/>
          </a:prstGeom>
          <a:noFill/>
          <a:ln w="9525">
            <a:noFill/>
            <a:miter lim="800000"/>
            <a:headEnd/>
            <a:tailEnd/>
          </a:ln>
          <a:effectLst/>
        </p:spPr>
        <p:txBody>
          <a:bodyPr>
            <a:spAutoFit/>
          </a:bodyPr>
          <a:lstStyle/>
          <a:p>
            <a:endParaRPr lang="zh-CN" altLang="en-US"/>
          </a:p>
        </p:txBody>
      </p:sp>
      <p:pic>
        <p:nvPicPr>
          <p:cNvPr id="36868" name="Picture 4"/>
          <p:cNvPicPr>
            <a:picLocks noChangeAspect="1" noChangeArrowheads="1"/>
          </p:cNvPicPr>
          <p:nvPr/>
        </p:nvPicPr>
        <p:blipFill>
          <a:blip r:embed="rId3" cstate="print"/>
          <a:srcRect/>
          <a:stretch>
            <a:fillRect/>
          </a:stretch>
        </p:blipFill>
        <p:spPr bwMode="auto">
          <a:xfrm>
            <a:off x="2590800" y="1600200"/>
            <a:ext cx="3733800" cy="3405188"/>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160</a:t>
            </a:fld>
            <a:endParaRPr lang="en-US" altLang="zh-TW" dirty="0"/>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TW"/>
              <a:t>Delaunay triangulation </a:t>
            </a:r>
          </a:p>
        </p:txBody>
      </p:sp>
      <p:sp>
        <p:nvSpPr>
          <p:cNvPr id="37891" name="Rectangle 3"/>
          <p:cNvSpPr>
            <a:spLocks noGrp="1" noChangeArrowheads="1"/>
          </p:cNvSpPr>
          <p:nvPr>
            <p:ph type="body" idx="1"/>
          </p:nvPr>
        </p:nvSpPr>
        <p:spPr/>
        <p:txBody>
          <a:bodyPr/>
          <a:lstStyle/>
          <a:p>
            <a:pPr algn="just"/>
            <a:endParaRPr lang="en-US" altLang="zh-TW"/>
          </a:p>
          <a:p>
            <a:endParaRPr lang="en-US" altLang="zh-TW"/>
          </a:p>
        </p:txBody>
      </p:sp>
      <p:sp>
        <p:nvSpPr>
          <p:cNvPr id="37893" name="Rectangle 5"/>
          <p:cNvSpPr>
            <a:spLocks noChangeArrowheads="1"/>
          </p:cNvSpPr>
          <p:nvPr/>
        </p:nvSpPr>
        <p:spPr bwMode="auto">
          <a:xfrm>
            <a:off x="3048000" y="2038350"/>
            <a:ext cx="9144000" cy="0"/>
          </a:xfrm>
          <a:prstGeom prst="rect">
            <a:avLst/>
          </a:prstGeom>
          <a:noFill/>
          <a:ln w="9525">
            <a:noFill/>
            <a:miter lim="800000"/>
            <a:headEnd/>
            <a:tailEnd/>
          </a:ln>
          <a:effectLst/>
        </p:spPr>
        <p:txBody>
          <a:bodyPr>
            <a:spAutoFit/>
          </a:bodyPr>
          <a:lstStyle/>
          <a:p>
            <a:endParaRPr lang="zh-CN" altLang="en-US"/>
          </a:p>
        </p:txBody>
      </p:sp>
      <p:pic>
        <p:nvPicPr>
          <p:cNvPr id="37892" name="Picture 4"/>
          <p:cNvPicPr>
            <a:picLocks noChangeAspect="1" noChangeArrowheads="1"/>
          </p:cNvPicPr>
          <p:nvPr/>
        </p:nvPicPr>
        <p:blipFill>
          <a:blip r:embed="rId3" cstate="print"/>
          <a:srcRect/>
          <a:stretch>
            <a:fillRect/>
          </a:stretch>
        </p:blipFill>
        <p:spPr bwMode="auto">
          <a:xfrm>
            <a:off x="2133600" y="1600200"/>
            <a:ext cx="4419600" cy="4032250"/>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161</a:t>
            </a:fld>
            <a:endParaRPr lang="en-US" altLang="zh-TW" dirty="0"/>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TW" sz="2800" dirty="0"/>
              <a:t>Example for constructing </a:t>
            </a:r>
            <a:r>
              <a:rPr lang="en-US" altLang="zh-TW" sz="2800" dirty="0" err="1"/>
              <a:t>Voronoi</a:t>
            </a:r>
            <a:r>
              <a:rPr lang="en-US" altLang="zh-TW" sz="2800" dirty="0"/>
              <a:t> diagrams </a:t>
            </a:r>
          </a:p>
        </p:txBody>
      </p:sp>
      <p:sp>
        <p:nvSpPr>
          <p:cNvPr id="40963" name="Rectangle 3"/>
          <p:cNvSpPr>
            <a:spLocks noGrp="1" noChangeArrowheads="1"/>
          </p:cNvSpPr>
          <p:nvPr>
            <p:ph type="body" idx="1"/>
          </p:nvPr>
        </p:nvSpPr>
        <p:spPr>
          <a:xfrm>
            <a:off x="642910" y="1142984"/>
            <a:ext cx="7772400" cy="4114800"/>
          </a:xfrm>
        </p:spPr>
        <p:txBody>
          <a:bodyPr/>
          <a:lstStyle/>
          <a:p>
            <a:r>
              <a:rPr lang="en-US" altLang="zh-TW" sz="2800" dirty="0"/>
              <a:t>Divide the points into two parts.</a:t>
            </a:r>
          </a:p>
        </p:txBody>
      </p:sp>
      <p:sp>
        <p:nvSpPr>
          <p:cNvPr id="40965" name="Rectangle 5"/>
          <p:cNvSpPr>
            <a:spLocks noChangeArrowheads="1"/>
          </p:cNvSpPr>
          <p:nvPr/>
        </p:nvSpPr>
        <p:spPr bwMode="auto">
          <a:xfrm>
            <a:off x="1938338" y="1262063"/>
            <a:ext cx="9144000" cy="0"/>
          </a:xfrm>
          <a:prstGeom prst="rect">
            <a:avLst/>
          </a:prstGeom>
          <a:noFill/>
          <a:ln w="9525">
            <a:noFill/>
            <a:miter lim="800000"/>
            <a:headEnd/>
            <a:tailEnd/>
          </a:ln>
          <a:effectLst/>
        </p:spPr>
        <p:txBody>
          <a:bodyPr>
            <a:spAutoFit/>
          </a:bodyPr>
          <a:lstStyle/>
          <a:p>
            <a:endParaRPr lang="zh-CN" altLang="en-US"/>
          </a:p>
        </p:txBody>
      </p:sp>
      <p:pic>
        <p:nvPicPr>
          <p:cNvPr id="40964" name="Picture 4"/>
          <p:cNvPicPr>
            <a:picLocks noChangeAspect="1" noChangeArrowheads="1"/>
          </p:cNvPicPr>
          <p:nvPr/>
        </p:nvPicPr>
        <p:blipFill>
          <a:blip r:embed="rId3" cstate="print"/>
          <a:srcRect/>
          <a:stretch>
            <a:fillRect/>
          </a:stretch>
        </p:blipFill>
        <p:spPr bwMode="auto">
          <a:xfrm>
            <a:off x="1428728" y="1571612"/>
            <a:ext cx="6357982" cy="4451739"/>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162</a:t>
            </a:fld>
            <a:endParaRPr lang="en-US" altLang="zh-TW" dirty="0"/>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33400" y="228600"/>
            <a:ext cx="8001000" cy="769938"/>
          </a:xfrm>
        </p:spPr>
        <p:txBody>
          <a:bodyPr/>
          <a:lstStyle/>
          <a:p>
            <a:r>
              <a:rPr lang="en-US" altLang="zh-TW"/>
              <a:t>Merging two Voronoi diagrams</a:t>
            </a:r>
          </a:p>
        </p:txBody>
      </p:sp>
      <p:sp>
        <p:nvSpPr>
          <p:cNvPr id="41987" name="Rectangle 3"/>
          <p:cNvSpPr>
            <a:spLocks noGrp="1" noChangeArrowheads="1"/>
          </p:cNvSpPr>
          <p:nvPr>
            <p:ph type="body" idx="1"/>
          </p:nvPr>
        </p:nvSpPr>
        <p:spPr>
          <a:xfrm>
            <a:off x="533400" y="1066800"/>
            <a:ext cx="8001000" cy="4114800"/>
          </a:xfrm>
        </p:spPr>
        <p:txBody>
          <a:bodyPr/>
          <a:lstStyle/>
          <a:p>
            <a:r>
              <a:rPr lang="en-US" altLang="zh-TW" sz="2800"/>
              <a:t>Merging along the </a:t>
            </a:r>
            <a:r>
              <a:rPr lang="en-US" altLang="zh-TW" sz="2800" u="sng">
                <a:solidFill>
                  <a:schemeClr val="hlink"/>
                </a:solidFill>
              </a:rPr>
              <a:t>piecewise linear hyperplane</a:t>
            </a:r>
          </a:p>
        </p:txBody>
      </p:sp>
      <p:sp>
        <p:nvSpPr>
          <p:cNvPr id="41989" name="Rectangle 5"/>
          <p:cNvSpPr>
            <a:spLocks noChangeArrowheads="1"/>
          </p:cNvSpPr>
          <p:nvPr/>
        </p:nvSpPr>
        <p:spPr bwMode="auto">
          <a:xfrm>
            <a:off x="1933575" y="1366838"/>
            <a:ext cx="9144000" cy="0"/>
          </a:xfrm>
          <a:prstGeom prst="rect">
            <a:avLst/>
          </a:prstGeom>
          <a:noFill/>
          <a:ln w="9525">
            <a:noFill/>
            <a:miter lim="800000"/>
            <a:headEnd/>
            <a:tailEnd/>
          </a:ln>
          <a:effectLst/>
        </p:spPr>
        <p:txBody>
          <a:bodyPr>
            <a:spAutoFit/>
          </a:bodyPr>
          <a:lstStyle/>
          <a:p>
            <a:endParaRPr lang="zh-CN" altLang="en-US"/>
          </a:p>
        </p:txBody>
      </p:sp>
      <p:pic>
        <p:nvPicPr>
          <p:cNvPr id="41988" name="Picture 4"/>
          <p:cNvPicPr>
            <a:picLocks noChangeAspect="1" noChangeArrowheads="1"/>
          </p:cNvPicPr>
          <p:nvPr/>
        </p:nvPicPr>
        <p:blipFill>
          <a:blip r:embed="rId3" cstate="print"/>
          <a:srcRect/>
          <a:stretch>
            <a:fillRect/>
          </a:stretch>
        </p:blipFill>
        <p:spPr bwMode="auto">
          <a:xfrm>
            <a:off x="1785918" y="1643050"/>
            <a:ext cx="5572140" cy="4356066"/>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163</a:t>
            </a:fld>
            <a:endParaRPr lang="en-US" altLang="zh-TW" dirty="0"/>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642910" y="1142984"/>
            <a:ext cx="7772400" cy="4114800"/>
          </a:xfrm>
        </p:spPr>
        <p:txBody>
          <a:bodyPr/>
          <a:lstStyle/>
          <a:p>
            <a:r>
              <a:rPr lang="en-US" altLang="zh-TW" dirty="0"/>
              <a:t>After merging</a:t>
            </a:r>
          </a:p>
        </p:txBody>
      </p:sp>
      <p:sp>
        <p:nvSpPr>
          <p:cNvPr id="43016" name="Rectangle 8"/>
          <p:cNvSpPr>
            <a:spLocks noChangeArrowheads="1"/>
          </p:cNvSpPr>
          <p:nvPr/>
        </p:nvSpPr>
        <p:spPr bwMode="auto">
          <a:xfrm>
            <a:off x="1938338" y="1352550"/>
            <a:ext cx="9144000" cy="0"/>
          </a:xfrm>
          <a:prstGeom prst="rect">
            <a:avLst/>
          </a:prstGeom>
          <a:noFill/>
          <a:ln w="9525">
            <a:noFill/>
            <a:miter lim="800000"/>
            <a:headEnd/>
            <a:tailEnd/>
          </a:ln>
          <a:effectLst/>
        </p:spPr>
        <p:txBody>
          <a:bodyPr>
            <a:spAutoFit/>
          </a:bodyPr>
          <a:lstStyle/>
          <a:p>
            <a:endParaRPr lang="zh-CN" altLang="en-US"/>
          </a:p>
        </p:txBody>
      </p:sp>
      <p:pic>
        <p:nvPicPr>
          <p:cNvPr id="43015" name="Picture 7"/>
          <p:cNvPicPr>
            <a:picLocks noChangeAspect="1" noChangeArrowheads="1"/>
          </p:cNvPicPr>
          <p:nvPr/>
        </p:nvPicPr>
        <p:blipFill>
          <a:blip r:embed="rId3" cstate="print"/>
          <a:srcRect/>
          <a:stretch>
            <a:fillRect/>
          </a:stretch>
        </p:blipFill>
        <p:spPr bwMode="auto">
          <a:xfrm>
            <a:off x="1219200" y="1866901"/>
            <a:ext cx="6781824" cy="4062429"/>
          </a:xfrm>
          <a:prstGeom prst="rect">
            <a:avLst/>
          </a:prstGeom>
          <a:noFill/>
        </p:spPr>
      </p:pic>
      <p:sp>
        <p:nvSpPr>
          <p:cNvPr id="43017" name="Text Box 9"/>
          <p:cNvSpPr txBox="1">
            <a:spLocks noGrp="1" noChangeArrowheads="1"/>
          </p:cNvSpPr>
          <p:nvPr>
            <p:ph type="title"/>
          </p:nvPr>
        </p:nvSpPr>
        <p:spPr>
          <a:xfrm>
            <a:off x="762000" y="381000"/>
            <a:ext cx="7793038" cy="693738"/>
          </a:xfrm>
          <a:noFill/>
          <a:ln/>
        </p:spPr>
        <p:txBody>
          <a:bodyPr/>
          <a:lstStyle/>
          <a:p>
            <a:pPr>
              <a:spcBef>
                <a:spcPct val="50000"/>
              </a:spcBef>
            </a:pPr>
            <a:r>
              <a:rPr lang="en-US" altLang="zh-TW">
                <a:solidFill>
                  <a:schemeClr val="folHlink"/>
                </a:solidFill>
              </a:rPr>
              <a:t>The final Voronoi diagram</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164</a:t>
            </a:fld>
            <a:endParaRPr lang="en-US" altLang="zh-TW" dirty="0"/>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42844" y="520685"/>
            <a:ext cx="7620000" cy="765175"/>
          </a:xfrm>
        </p:spPr>
        <p:txBody>
          <a:bodyPr/>
          <a:lstStyle/>
          <a:p>
            <a:r>
              <a:rPr lang="en-US" altLang="zh-TW" sz="4000" dirty="0">
                <a:latin typeface="Arial" charset="0"/>
                <a:cs typeface="Arial" charset="0"/>
              </a:rPr>
              <a:t>Divide-and-conquer for </a:t>
            </a:r>
            <a:r>
              <a:rPr lang="en-US" altLang="zh-TW" sz="4000" dirty="0" err="1">
                <a:latin typeface="Arial" charset="0"/>
                <a:cs typeface="Arial" charset="0"/>
              </a:rPr>
              <a:t>Voronoi</a:t>
            </a:r>
            <a:r>
              <a:rPr lang="en-US" altLang="zh-TW" sz="4000" dirty="0">
                <a:latin typeface="Arial" charset="0"/>
                <a:cs typeface="Arial" charset="0"/>
              </a:rPr>
              <a:t> diagram</a:t>
            </a:r>
            <a:r>
              <a:rPr lang="en-US" altLang="zh-TW" sz="3800" dirty="0"/>
              <a:t> </a:t>
            </a:r>
          </a:p>
        </p:txBody>
      </p:sp>
      <p:sp>
        <p:nvSpPr>
          <p:cNvPr id="38916" name="Rectangle 4"/>
          <p:cNvSpPr>
            <a:spLocks noGrp="1" noChangeArrowheads="1"/>
          </p:cNvSpPr>
          <p:nvPr>
            <p:ph type="body" idx="1"/>
          </p:nvPr>
        </p:nvSpPr>
        <p:spPr/>
        <p:txBody>
          <a:bodyPr/>
          <a:lstStyle/>
          <a:p>
            <a:r>
              <a:rPr lang="en-US" altLang="zh-TW" sz="2800" u="sng">
                <a:solidFill>
                  <a:schemeClr val="hlink"/>
                </a:solidFill>
              </a:rPr>
              <a:t>Input:</a:t>
            </a:r>
            <a:r>
              <a:rPr lang="en-US" altLang="zh-TW" sz="2800"/>
              <a:t> A set S of n planar points.</a:t>
            </a:r>
            <a:endParaRPr lang="en-US" altLang="zh-TW" sz="2800" u="sng">
              <a:solidFill>
                <a:schemeClr val="hlink"/>
              </a:solidFill>
            </a:endParaRPr>
          </a:p>
          <a:p>
            <a:r>
              <a:rPr lang="en-US" altLang="zh-TW" sz="2800" u="sng">
                <a:solidFill>
                  <a:schemeClr val="hlink"/>
                </a:solidFill>
              </a:rPr>
              <a:t>Output:</a:t>
            </a:r>
            <a:r>
              <a:rPr lang="en-US" altLang="zh-TW" sz="2800"/>
              <a:t> The Voronoi diagram of S.</a:t>
            </a:r>
            <a:endParaRPr lang="en-US" altLang="zh-TW" sz="2800" u="sng">
              <a:solidFill>
                <a:schemeClr val="hlink"/>
              </a:solidFill>
            </a:endParaRPr>
          </a:p>
          <a:p>
            <a:pPr>
              <a:buFont typeface="Wingdings" pitchFamily="2" charset="2"/>
              <a:buNone/>
            </a:pPr>
            <a:r>
              <a:rPr lang="en-US" altLang="zh-TW" sz="2800" u="sng">
                <a:solidFill>
                  <a:schemeClr val="hlink"/>
                </a:solidFill>
              </a:rPr>
              <a:t>Step 1:</a:t>
            </a:r>
            <a:r>
              <a:rPr lang="en-US" altLang="zh-TW" sz="2800"/>
              <a:t> If S contains only one point, return.</a:t>
            </a:r>
            <a:endParaRPr lang="en-US" altLang="zh-TW" sz="2800" u="sng">
              <a:solidFill>
                <a:schemeClr val="hlink"/>
              </a:solidFill>
            </a:endParaRPr>
          </a:p>
          <a:p>
            <a:pPr>
              <a:buFont typeface="Wingdings" pitchFamily="2" charset="2"/>
              <a:buNone/>
            </a:pPr>
            <a:r>
              <a:rPr lang="en-US" altLang="zh-TW" sz="2800" u="sng">
                <a:solidFill>
                  <a:schemeClr val="hlink"/>
                </a:solidFill>
              </a:rPr>
              <a:t>Step 2:</a:t>
            </a:r>
            <a:r>
              <a:rPr lang="en-US" altLang="zh-TW" sz="2800"/>
              <a:t> Find a median line L perpendicular to the X-axis which </a:t>
            </a:r>
            <a:r>
              <a:rPr lang="en-US" altLang="zh-TW" sz="2800" u="sng">
                <a:solidFill>
                  <a:schemeClr val="hlink"/>
                </a:solidFill>
              </a:rPr>
              <a:t>divides</a:t>
            </a:r>
            <a:r>
              <a:rPr lang="en-US" altLang="zh-TW" sz="2800"/>
              <a:t> S into S</a:t>
            </a:r>
            <a:r>
              <a:rPr lang="en-US" altLang="zh-TW" sz="2800" baseline="-30000">
                <a:latin typeface="Arial" charset="0"/>
                <a:cs typeface="Arial" charset="0"/>
              </a:rPr>
              <a:t>L</a:t>
            </a:r>
            <a:r>
              <a:rPr lang="en-US" altLang="zh-TW" sz="2800"/>
              <a:t>  and S</a:t>
            </a:r>
            <a:r>
              <a:rPr lang="en-US" altLang="zh-TW" sz="2800" baseline="-30000">
                <a:latin typeface="Arial" charset="0"/>
                <a:cs typeface="Arial" charset="0"/>
              </a:rPr>
              <a:t>R</a:t>
            </a:r>
            <a:r>
              <a:rPr lang="en-US" altLang="zh-TW" sz="2800"/>
              <a:t>, with equal sizes.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165</a:t>
            </a:fld>
            <a:endParaRPr lang="en-US" altLang="zh-TW" dirty="0"/>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685800" y="990600"/>
            <a:ext cx="7772400" cy="4724400"/>
          </a:xfrm>
        </p:spPr>
        <p:txBody>
          <a:bodyPr/>
          <a:lstStyle/>
          <a:p>
            <a:pPr>
              <a:lnSpc>
                <a:spcPct val="90000"/>
              </a:lnSpc>
              <a:buFont typeface="Wingdings" pitchFamily="2" charset="2"/>
              <a:buNone/>
            </a:pPr>
            <a:r>
              <a:rPr lang="en-US" altLang="zh-TW" sz="2800" u="sng">
                <a:solidFill>
                  <a:schemeClr val="hlink"/>
                </a:solidFill>
              </a:rPr>
              <a:t>Step 3:</a:t>
            </a:r>
            <a:r>
              <a:rPr lang="en-US" altLang="zh-TW" sz="2800"/>
              <a:t> Construct Voronoi diagrams of S</a:t>
            </a:r>
            <a:r>
              <a:rPr lang="en-US" altLang="zh-TW" sz="2800" baseline="-30000">
                <a:latin typeface="Arial" charset="0"/>
                <a:cs typeface="Arial" charset="0"/>
              </a:rPr>
              <a:t>L</a:t>
            </a:r>
            <a:r>
              <a:rPr lang="en-US" altLang="zh-TW" sz="2800"/>
              <a:t> and S</a:t>
            </a:r>
            <a:r>
              <a:rPr lang="en-US" altLang="zh-TW" sz="2800" baseline="-25000"/>
              <a:t>R</a:t>
            </a:r>
            <a:r>
              <a:rPr lang="en-US" altLang="zh-TW" sz="2800"/>
              <a:t> </a:t>
            </a:r>
            <a:r>
              <a:rPr lang="en-US" altLang="zh-TW" sz="2800" u="sng">
                <a:solidFill>
                  <a:schemeClr val="hlink"/>
                </a:solidFill>
              </a:rPr>
              <a:t>recursively</a:t>
            </a:r>
            <a:r>
              <a:rPr lang="en-US" altLang="zh-TW" sz="2800"/>
              <a:t>. Denote these Voronoi diagrams by VD(S</a:t>
            </a:r>
            <a:r>
              <a:rPr lang="en-US" altLang="zh-TW" sz="2800" baseline="-30000">
                <a:latin typeface="Arial" charset="0"/>
                <a:cs typeface="Arial" charset="0"/>
              </a:rPr>
              <a:t>L</a:t>
            </a:r>
            <a:r>
              <a:rPr lang="en-US" altLang="zh-TW" sz="2800"/>
              <a:t>) and VD(S</a:t>
            </a:r>
            <a:r>
              <a:rPr lang="en-US" altLang="zh-TW" sz="2800" baseline="-30000">
                <a:latin typeface="Arial" charset="0"/>
                <a:cs typeface="Arial" charset="0"/>
              </a:rPr>
              <a:t>R</a:t>
            </a:r>
            <a:r>
              <a:rPr lang="en-US" altLang="zh-TW" sz="2800"/>
              <a:t>).</a:t>
            </a:r>
            <a:endParaRPr lang="en-US" altLang="zh-TW" sz="2800" u="sng">
              <a:solidFill>
                <a:schemeClr val="hlink"/>
              </a:solidFill>
            </a:endParaRPr>
          </a:p>
          <a:p>
            <a:pPr>
              <a:lnSpc>
                <a:spcPct val="90000"/>
              </a:lnSpc>
              <a:buFont typeface="Wingdings" pitchFamily="2" charset="2"/>
              <a:buNone/>
            </a:pPr>
            <a:r>
              <a:rPr lang="en-US" altLang="zh-TW" sz="2800" u="sng">
                <a:solidFill>
                  <a:schemeClr val="hlink"/>
                </a:solidFill>
              </a:rPr>
              <a:t>Step 4:</a:t>
            </a:r>
            <a:r>
              <a:rPr lang="en-US" altLang="zh-TW" sz="2800"/>
              <a:t> Construct a dividing </a:t>
            </a:r>
            <a:r>
              <a:rPr lang="en-US" altLang="zh-TW" sz="2800" u="sng">
                <a:solidFill>
                  <a:schemeClr val="hlink"/>
                </a:solidFill>
              </a:rPr>
              <a:t>piece-wise linear hyperplane</a:t>
            </a:r>
            <a:r>
              <a:rPr lang="en-US" altLang="zh-TW" sz="2800"/>
              <a:t> HP which is the locus of points simultaneously closest to a point in S</a:t>
            </a:r>
            <a:r>
              <a:rPr lang="en-US" altLang="zh-TW" sz="2800" baseline="-30000">
                <a:latin typeface="Arial" charset="0"/>
                <a:cs typeface="Arial" charset="0"/>
              </a:rPr>
              <a:t>L</a:t>
            </a:r>
            <a:r>
              <a:rPr lang="en-US" altLang="zh-TW" sz="2800"/>
              <a:t> and a point in S</a:t>
            </a:r>
            <a:r>
              <a:rPr lang="en-US" altLang="zh-TW" sz="2800" baseline="-30000">
                <a:latin typeface="Arial" charset="0"/>
                <a:cs typeface="Arial" charset="0"/>
              </a:rPr>
              <a:t>R</a:t>
            </a:r>
            <a:r>
              <a:rPr lang="en-US" altLang="zh-TW" sz="2800"/>
              <a:t>.  Discard all segments of VD(S</a:t>
            </a:r>
            <a:r>
              <a:rPr lang="en-US" altLang="zh-TW" sz="2800" baseline="-30000">
                <a:latin typeface="Arial" charset="0"/>
                <a:cs typeface="Arial" charset="0"/>
              </a:rPr>
              <a:t>L</a:t>
            </a:r>
            <a:r>
              <a:rPr lang="en-US" altLang="zh-TW" sz="2800"/>
              <a:t>) which lie to the right of HP and all segments of VD(S</a:t>
            </a:r>
            <a:r>
              <a:rPr lang="en-US" altLang="zh-TW" sz="2800" baseline="-30000">
                <a:latin typeface="Arial" charset="0"/>
                <a:cs typeface="Arial" charset="0"/>
              </a:rPr>
              <a:t>R</a:t>
            </a:r>
            <a:r>
              <a:rPr lang="en-US" altLang="zh-TW" sz="2800"/>
              <a:t>) that lie to the left of HP.  The resulting graph is the Voronoi diagram of S.</a:t>
            </a:r>
          </a:p>
          <a:p>
            <a:pPr>
              <a:lnSpc>
                <a:spcPct val="90000"/>
              </a:lnSpc>
              <a:buFont typeface="Wingdings" pitchFamily="2" charset="2"/>
              <a:buNone/>
            </a:pPr>
            <a:r>
              <a:rPr lang="en-US" altLang="zh-TW" sz="2800"/>
              <a:t>     </a:t>
            </a:r>
          </a:p>
          <a:p>
            <a:pPr>
              <a:lnSpc>
                <a:spcPct val="90000"/>
              </a:lnSpc>
              <a:buFont typeface="Wingdings" pitchFamily="2" charset="2"/>
              <a:buNone/>
            </a:pPr>
            <a:r>
              <a:rPr lang="en-US" altLang="zh-TW" sz="2800"/>
              <a:t>         </a:t>
            </a:r>
            <a:r>
              <a:rPr lang="en-US" altLang="zh-TW" sz="2400">
                <a:solidFill>
                  <a:srgbClr val="00CC00"/>
                </a:solidFill>
              </a:rPr>
              <a:t>(See details on the next page.)</a:t>
            </a:r>
          </a:p>
          <a:p>
            <a:pPr>
              <a:lnSpc>
                <a:spcPct val="90000"/>
              </a:lnSpc>
              <a:buFont typeface="Wingdings" pitchFamily="2" charset="2"/>
              <a:buNone/>
            </a:pPr>
            <a:endParaRPr lang="en-US" altLang="zh-TW" sz="280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166</a:t>
            </a:fld>
            <a:endParaRPr lang="en-US" altLang="zh-TW" dirty="0"/>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85720" y="546085"/>
            <a:ext cx="7620000" cy="668337"/>
          </a:xfrm>
        </p:spPr>
        <p:txBody>
          <a:bodyPr/>
          <a:lstStyle/>
          <a:p>
            <a:r>
              <a:rPr lang="en-US" altLang="zh-TW" sz="3800" dirty="0" err="1">
                <a:latin typeface="Arial" charset="0"/>
                <a:cs typeface="Arial" charset="0"/>
              </a:rPr>
              <a:t>Mergeing</a:t>
            </a:r>
            <a:r>
              <a:rPr lang="en-US" altLang="zh-TW" sz="3800" dirty="0">
                <a:latin typeface="Arial" charset="0"/>
                <a:cs typeface="Arial" charset="0"/>
              </a:rPr>
              <a:t> Two </a:t>
            </a:r>
            <a:r>
              <a:rPr lang="en-US" altLang="zh-TW" sz="3800" dirty="0" err="1">
                <a:latin typeface="Arial" charset="0"/>
                <a:cs typeface="Arial" charset="0"/>
              </a:rPr>
              <a:t>Voronoi</a:t>
            </a:r>
            <a:r>
              <a:rPr lang="en-US" altLang="zh-TW" sz="3800" dirty="0">
                <a:latin typeface="Arial" charset="0"/>
                <a:cs typeface="Arial" charset="0"/>
              </a:rPr>
              <a:t> Diagrams into One </a:t>
            </a:r>
            <a:r>
              <a:rPr lang="en-US" altLang="zh-TW" sz="3800" dirty="0" err="1">
                <a:latin typeface="Arial" charset="0"/>
                <a:cs typeface="Arial" charset="0"/>
              </a:rPr>
              <a:t>Voronoi</a:t>
            </a:r>
            <a:r>
              <a:rPr lang="en-US" altLang="zh-TW" sz="3800" dirty="0">
                <a:latin typeface="Arial" charset="0"/>
                <a:cs typeface="Arial" charset="0"/>
              </a:rPr>
              <a:t> Diagram</a:t>
            </a:r>
            <a:endParaRPr lang="en-US" altLang="zh-TW" sz="3800" dirty="0"/>
          </a:p>
        </p:txBody>
      </p:sp>
      <p:sp>
        <p:nvSpPr>
          <p:cNvPr id="46083" name="Rectangle 3"/>
          <p:cNvSpPr>
            <a:spLocks noGrp="1" noChangeArrowheads="1"/>
          </p:cNvSpPr>
          <p:nvPr>
            <p:ph type="body" idx="1"/>
          </p:nvPr>
        </p:nvSpPr>
        <p:spPr/>
        <p:txBody>
          <a:bodyPr/>
          <a:lstStyle/>
          <a:p>
            <a:r>
              <a:rPr lang="en-US" altLang="zh-TW" sz="2800" u="sng" dirty="0">
                <a:solidFill>
                  <a:schemeClr val="hlink"/>
                </a:solidFill>
              </a:rPr>
              <a:t>Input:</a:t>
            </a:r>
            <a:r>
              <a:rPr lang="en-US" altLang="zh-TW" sz="2800" dirty="0"/>
              <a:t> (a) S</a:t>
            </a:r>
            <a:r>
              <a:rPr lang="en-US" altLang="zh-TW" sz="2800" baseline="-30000" dirty="0">
                <a:latin typeface="Arial" charset="0"/>
                <a:cs typeface="Arial" charset="0"/>
              </a:rPr>
              <a:t>L</a:t>
            </a:r>
            <a:r>
              <a:rPr lang="en-US" altLang="zh-TW" sz="2800" dirty="0"/>
              <a:t>  and S</a:t>
            </a:r>
            <a:r>
              <a:rPr lang="en-US" altLang="zh-TW" sz="2800" baseline="-30000" dirty="0">
                <a:latin typeface="Arial" charset="0"/>
                <a:cs typeface="Arial" charset="0"/>
              </a:rPr>
              <a:t>R</a:t>
            </a:r>
            <a:r>
              <a:rPr lang="en-US" altLang="zh-TW" sz="2800" dirty="0"/>
              <a:t>  where S</a:t>
            </a:r>
            <a:r>
              <a:rPr lang="en-US" altLang="zh-TW" sz="2800" baseline="-30000" dirty="0">
                <a:latin typeface="Arial" charset="0"/>
                <a:cs typeface="Arial" charset="0"/>
              </a:rPr>
              <a:t>L</a:t>
            </a:r>
            <a:r>
              <a:rPr lang="en-US" altLang="zh-TW" sz="2800" dirty="0"/>
              <a:t>  and S</a:t>
            </a:r>
            <a:r>
              <a:rPr lang="en-US" altLang="zh-TW" sz="2800" baseline="-30000" dirty="0">
                <a:latin typeface="Arial" charset="0"/>
                <a:cs typeface="Arial" charset="0"/>
              </a:rPr>
              <a:t>R</a:t>
            </a:r>
            <a:r>
              <a:rPr lang="en-US" altLang="zh-TW" sz="2800" dirty="0"/>
              <a:t>  are 		divided by a perpendicular line L.</a:t>
            </a:r>
          </a:p>
          <a:p>
            <a:pPr>
              <a:buFont typeface="Wingdings" pitchFamily="2" charset="2"/>
              <a:buNone/>
            </a:pPr>
            <a:r>
              <a:rPr lang="en-US" altLang="zh-TW" sz="2800" dirty="0"/>
              <a:t>		     (b) VD(S</a:t>
            </a:r>
            <a:r>
              <a:rPr lang="en-US" altLang="zh-TW" sz="2800" baseline="-30000" dirty="0">
                <a:latin typeface="Arial" charset="0"/>
                <a:cs typeface="Arial" charset="0"/>
              </a:rPr>
              <a:t>L</a:t>
            </a:r>
            <a:r>
              <a:rPr lang="en-US" altLang="zh-TW" sz="2800" dirty="0"/>
              <a:t> ) and VD(S</a:t>
            </a:r>
            <a:r>
              <a:rPr lang="en-US" altLang="zh-TW" sz="2800" baseline="-30000" dirty="0">
                <a:latin typeface="Arial" charset="0"/>
                <a:cs typeface="Arial" charset="0"/>
              </a:rPr>
              <a:t>R</a:t>
            </a:r>
            <a:r>
              <a:rPr lang="en-US" altLang="zh-TW" sz="2800" dirty="0"/>
              <a:t> ).</a:t>
            </a:r>
            <a:endParaRPr lang="en-US" altLang="zh-TW" sz="2800" u="sng" dirty="0">
              <a:solidFill>
                <a:schemeClr val="hlink"/>
              </a:solidFill>
            </a:endParaRPr>
          </a:p>
          <a:p>
            <a:r>
              <a:rPr lang="en-US" altLang="zh-TW" sz="2800" u="sng" dirty="0">
                <a:solidFill>
                  <a:schemeClr val="hlink"/>
                </a:solidFill>
              </a:rPr>
              <a:t>Output:</a:t>
            </a:r>
            <a:r>
              <a:rPr lang="en-US" altLang="zh-TW" sz="2800" dirty="0"/>
              <a:t> VD(S) where S = S</a:t>
            </a:r>
            <a:r>
              <a:rPr lang="en-US" altLang="zh-TW" sz="2800" baseline="-30000" dirty="0">
                <a:latin typeface="Arial" charset="0"/>
                <a:cs typeface="Arial" charset="0"/>
              </a:rPr>
              <a:t>L</a:t>
            </a:r>
            <a:r>
              <a:rPr lang="en-US" altLang="zh-TW" sz="2800" dirty="0"/>
              <a:t> ∩S</a:t>
            </a:r>
            <a:r>
              <a:rPr lang="en-US" altLang="zh-TW" sz="2800" baseline="-30000" dirty="0">
                <a:latin typeface="Arial" charset="0"/>
                <a:cs typeface="Arial" charset="0"/>
              </a:rPr>
              <a:t>R</a:t>
            </a:r>
            <a:r>
              <a:rPr lang="en-US" altLang="zh-TW" sz="2800" dirty="0"/>
              <a:t> </a:t>
            </a:r>
            <a:endParaRPr lang="en-US" altLang="zh-TW" sz="2800" u="sng" dirty="0">
              <a:solidFill>
                <a:schemeClr val="hlink"/>
              </a:solidFill>
            </a:endParaRPr>
          </a:p>
          <a:p>
            <a:pPr>
              <a:buFont typeface="Wingdings" pitchFamily="2" charset="2"/>
              <a:buNone/>
            </a:pPr>
            <a:r>
              <a:rPr lang="en-US" altLang="zh-TW" sz="2800" u="sng" dirty="0">
                <a:solidFill>
                  <a:schemeClr val="hlink"/>
                </a:solidFill>
              </a:rPr>
              <a:t>Step 1:</a:t>
            </a:r>
            <a:r>
              <a:rPr lang="en-US" altLang="zh-TW" sz="2800" dirty="0"/>
              <a:t> Find the </a:t>
            </a:r>
            <a:r>
              <a:rPr lang="en-US" altLang="zh-TW" sz="2800" u="sng" dirty="0">
                <a:solidFill>
                  <a:schemeClr val="hlink"/>
                </a:solidFill>
              </a:rPr>
              <a:t>convex hulls</a:t>
            </a:r>
            <a:r>
              <a:rPr lang="en-US" altLang="zh-TW" sz="2800" dirty="0"/>
              <a:t> of S</a:t>
            </a:r>
            <a:r>
              <a:rPr lang="en-US" altLang="zh-TW" sz="2800" baseline="-30000" dirty="0">
                <a:latin typeface="Arial" charset="0"/>
                <a:cs typeface="Arial" charset="0"/>
              </a:rPr>
              <a:t>L</a:t>
            </a:r>
            <a:r>
              <a:rPr lang="en-US" altLang="zh-TW" sz="2800" dirty="0"/>
              <a:t>  and S</a:t>
            </a:r>
            <a:r>
              <a:rPr lang="en-US" altLang="zh-TW" sz="2800" baseline="-30000" dirty="0">
                <a:latin typeface="Arial" charset="0"/>
                <a:cs typeface="Arial" charset="0"/>
              </a:rPr>
              <a:t>R</a:t>
            </a:r>
            <a:r>
              <a:rPr lang="en-US" altLang="zh-TW" sz="2800" dirty="0"/>
              <a:t>, denoted as Hull(S</a:t>
            </a:r>
            <a:r>
              <a:rPr lang="en-US" altLang="zh-TW" sz="2800" baseline="-30000" dirty="0">
                <a:latin typeface="Arial" charset="0"/>
                <a:cs typeface="Arial" charset="0"/>
              </a:rPr>
              <a:t>L</a:t>
            </a:r>
            <a:r>
              <a:rPr lang="en-US" altLang="zh-TW" sz="2800" dirty="0"/>
              <a:t>) and Hull(S</a:t>
            </a:r>
            <a:r>
              <a:rPr lang="en-US" altLang="zh-TW" sz="2800" baseline="-30000" dirty="0">
                <a:latin typeface="Arial" charset="0"/>
                <a:cs typeface="Arial" charset="0"/>
              </a:rPr>
              <a:t>R</a:t>
            </a:r>
            <a:r>
              <a:rPr lang="en-US" altLang="zh-TW" sz="2800" dirty="0"/>
              <a:t>), respectively. (A </a:t>
            </a:r>
            <a:r>
              <a:rPr lang="en-US" altLang="zh-TW" sz="2800" u="sng" dirty="0">
                <a:solidFill>
                  <a:schemeClr val="hlink"/>
                </a:solidFill>
              </a:rPr>
              <a:t>special algorithm</a:t>
            </a:r>
            <a:r>
              <a:rPr lang="en-US" altLang="zh-TW" sz="2800" dirty="0"/>
              <a:t> for finding a convex hull in this case will by given later.)</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167</a:t>
            </a:fld>
            <a:endParaRPr lang="en-US" altLang="zh-TW" dirty="0"/>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762000" y="1295400"/>
            <a:ext cx="7924800" cy="4114800"/>
          </a:xfrm>
        </p:spPr>
        <p:txBody>
          <a:bodyPr/>
          <a:lstStyle/>
          <a:p>
            <a:pPr>
              <a:buFont typeface="Wingdings" pitchFamily="2" charset="2"/>
              <a:buNone/>
            </a:pPr>
            <a:r>
              <a:rPr lang="en-US" altLang="zh-TW" sz="2800" u="sng" dirty="0">
                <a:solidFill>
                  <a:schemeClr val="hlink"/>
                </a:solidFill>
              </a:rPr>
              <a:t>Step 2:</a:t>
            </a:r>
            <a:r>
              <a:rPr lang="en-US" altLang="zh-TW" sz="2800" dirty="0"/>
              <a:t> Find segments        and       which join HULL(S</a:t>
            </a:r>
            <a:r>
              <a:rPr lang="en-US" altLang="zh-TW" sz="2800" baseline="-30000" dirty="0">
                <a:latin typeface="Arial" charset="0"/>
                <a:cs typeface="Arial" charset="0"/>
              </a:rPr>
              <a:t>L</a:t>
            </a:r>
            <a:r>
              <a:rPr lang="en-US" altLang="zh-TW" sz="2800" dirty="0"/>
              <a:t> ) and HULL(S</a:t>
            </a:r>
            <a:r>
              <a:rPr lang="en-US" altLang="zh-TW" sz="2800" baseline="-30000" dirty="0">
                <a:latin typeface="Arial" charset="0"/>
                <a:cs typeface="Arial" charset="0"/>
              </a:rPr>
              <a:t>R</a:t>
            </a:r>
            <a:r>
              <a:rPr lang="en-US" altLang="zh-TW" sz="2800" dirty="0"/>
              <a:t> ) into a convex hull (P</a:t>
            </a:r>
            <a:r>
              <a:rPr lang="en-US" altLang="zh-TW" sz="2800" baseline="-25000" dirty="0"/>
              <a:t>a</a:t>
            </a:r>
            <a:r>
              <a:rPr lang="en-US" altLang="zh-TW" sz="2800" dirty="0"/>
              <a:t> and P</a:t>
            </a:r>
            <a:r>
              <a:rPr lang="en-US" altLang="zh-TW" sz="2800" baseline="-25000" dirty="0"/>
              <a:t>c</a:t>
            </a:r>
            <a:r>
              <a:rPr lang="en-US" altLang="zh-TW" sz="2800" dirty="0"/>
              <a:t> belong to S</a:t>
            </a:r>
            <a:r>
              <a:rPr lang="en-US" altLang="zh-TW" sz="2800" baseline="-30000" dirty="0">
                <a:latin typeface="Arial" charset="0"/>
                <a:cs typeface="Arial" charset="0"/>
              </a:rPr>
              <a:t>L</a:t>
            </a:r>
            <a:r>
              <a:rPr lang="en-US" altLang="zh-TW" sz="2800" dirty="0"/>
              <a:t>  and </a:t>
            </a:r>
            <a:r>
              <a:rPr lang="en-US" altLang="zh-TW" sz="2800" dirty="0" err="1"/>
              <a:t>P</a:t>
            </a:r>
            <a:r>
              <a:rPr lang="en-US" altLang="zh-TW" sz="2800" baseline="-30000" dirty="0" err="1">
                <a:latin typeface="Arial" charset="0"/>
                <a:cs typeface="Arial" charset="0"/>
              </a:rPr>
              <a:t>b</a:t>
            </a:r>
            <a:r>
              <a:rPr lang="en-US" altLang="zh-TW" sz="2800" dirty="0"/>
              <a:t>  and P</a:t>
            </a:r>
            <a:r>
              <a:rPr lang="en-US" altLang="zh-TW" sz="2800" baseline="-30000" dirty="0">
                <a:latin typeface="Arial" charset="0"/>
                <a:cs typeface="Arial" charset="0"/>
              </a:rPr>
              <a:t>d</a:t>
            </a:r>
            <a:r>
              <a:rPr lang="en-US" altLang="zh-TW" sz="2800" dirty="0"/>
              <a:t>  belong to S</a:t>
            </a:r>
            <a:r>
              <a:rPr lang="en-US" altLang="zh-TW" sz="2800" baseline="-30000" dirty="0">
                <a:latin typeface="Arial" charset="0"/>
                <a:cs typeface="Arial" charset="0"/>
              </a:rPr>
              <a:t>R</a:t>
            </a:r>
            <a:r>
              <a:rPr lang="en-US" altLang="zh-TW" sz="2800" dirty="0"/>
              <a:t>) Assume that        lies above        .   Let x = a, y = b, SG=       and HP = </a:t>
            </a:r>
            <a:r>
              <a:rPr lang="en-US" altLang="zh-TW" sz="2800" dirty="0">
                <a:latin typeface="Arial" charset="0"/>
                <a:sym typeface="Symbol" pitchFamily="18" charset="2"/>
              </a:rPr>
              <a:t></a:t>
            </a:r>
            <a:r>
              <a:rPr lang="en-US" altLang="zh-TW" sz="2800" dirty="0"/>
              <a:t> .</a:t>
            </a:r>
            <a:endParaRPr lang="en-US" altLang="zh-TW" sz="2800" u="sng" dirty="0">
              <a:solidFill>
                <a:schemeClr val="hlink"/>
              </a:solidFill>
            </a:endParaRPr>
          </a:p>
          <a:p>
            <a:pPr>
              <a:buFont typeface="Wingdings" pitchFamily="2" charset="2"/>
              <a:buNone/>
            </a:pPr>
            <a:r>
              <a:rPr lang="en-US" altLang="zh-TW" sz="2800" u="sng" dirty="0">
                <a:solidFill>
                  <a:schemeClr val="hlink"/>
                </a:solidFill>
              </a:rPr>
              <a:t>Step 3:</a:t>
            </a:r>
            <a:r>
              <a:rPr lang="en-US" altLang="zh-TW" sz="2800" dirty="0"/>
              <a:t> Find the perpendicular bisector of SG.  Denote it by BS.  Let HP = HP∪{BS}.  If SG =       , go to Step 5; otherwise, go to Step 4.</a:t>
            </a:r>
          </a:p>
        </p:txBody>
      </p:sp>
      <p:graphicFrame>
        <p:nvGraphicFramePr>
          <p:cNvPr id="47110" name="Object 6"/>
          <p:cNvGraphicFramePr>
            <a:graphicFrameLocks noChangeAspect="1"/>
          </p:cNvGraphicFramePr>
          <p:nvPr/>
        </p:nvGraphicFramePr>
        <p:xfrm>
          <a:off x="5867400" y="1295400"/>
          <a:ext cx="762000" cy="508000"/>
        </p:xfrm>
        <a:graphic>
          <a:graphicData uri="http://schemas.openxmlformats.org/presentationml/2006/ole">
            <mc:AlternateContent xmlns:mc="http://schemas.openxmlformats.org/markup-compatibility/2006">
              <mc:Choice xmlns:v="urn:schemas-microsoft-com:vml" Requires="v">
                <p:oleObj spid="_x0000_s7560" name="Equation" r:id="rId4" imgW="317160" imgH="253800" progId="Equation.3">
                  <p:embed/>
                </p:oleObj>
              </mc:Choice>
              <mc:Fallback>
                <p:oleObj name="Equation" r:id="rId4" imgW="317160" imgH="253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295400"/>
                        <a:ext cx="762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2" name="Rectangle 8"/>
          <p:cNvSpPr>
            <a:spLocks noChangeArrowheads="1"/>
          </p:cNvSpPr>
          <p:nvPr/>
        </p:nvSpPr>
        <p:spPr bwMode="auto">
          <a:xfrm>
            <a:off x="4305300" y="3257550"/>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47113" name="Object 9"/>
          <p:cNvGraphicFramePr>
            <a:graphicFrameLocks noChangeAspect="1"/>
          </p:cNvGraphicFramePr>
          <p:nvPr/>
        </p:nvGraphicFramePr>
        <p:xfrm>
          <a:off x="4419600" y="1295400"/>
          <a:ext cx="762000" cy="533400"/>
        </p:xfrm>
        <a:graphic>
          <a:graphicData uri="http://schemas.openxmlformats.org/presentationml/2006/ole">
            <mc:AlternateContent xmlns:mc="http://schemas.openxmlformats.org/markup-compatibility/2006">
              <mc:Choice xmlns:v="urn:schemas-microsoft-com:vml" Requires="v">
                <p:oleObj spid="_x0000_s7561" name="Equation" r:id="rId6" imgW="317160" imgH="253800" progId="Equation.3">
                  <p:embed/>
                </p:oleObj>
              </mc:Choice>
              <mc:Fallback>
                <p:oleObj name="Equation" r:id="rId6" imgW="317160" imgH="2538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12954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4" name="Object 10"/>
          <p:cNvGraphicFramePr>
            <a:graphicFrameLocks noChangeAspect="1"/>
          </p:cNvGraphicFramePr>
          <p:nvPr/>
        </p:nvGraphicFramePr>
        <p:xfrm>
          <a:off x="5429256" y="2643182"/>
          <a:ext cx="762000" cy="533400"/>
        </p:xfrm>
        <a:graphic>
          <a:graphicData uri="http://schemas.openxmlformats.org/presentationml/2006/ole">
            <mc:AlternateContent xmlns:mc="http://schemas.openxmlformats.org/markup-compatibility/2006">
              <mc:Choice xmlns:v="urn:schemas-microsoft-com:vml" Requires="v">
                <p:oleObj spid="_x0000_s7562" name="Equation" r:id="rId8" imgW="317160" imgH="253800" progId="Equation.3">
                  <p:embed/>
                </p:oleObj>
              </mc:Choice>
              <mc:Fallback>
                <p:oleObj name="Equation" r:id="rId8" imgW="317160" imgH="2538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2643182"/>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5" name="Object 11"/>
          <p:cNvGraphicFramePr>
            <a:graphicFrameLocks noChangeAspect="1"/>
          </p:cNvGraphicFramePr>
          <p:nvPr/>
        </p:nvGraphicFramePr>
        <p:xfrm>
          <a:off x="7786710" y="2643182"/>
          <a:ext cx="762000" cy="508000"/>
        </p:xfrm>
        <a:graphic>
          <a:graphicData uri="http://schemas.openxmlformats.org/presentationml/2006/ole">
            <mc:AlternateContent xmlns:mc="http://schemas.openxmlformats.org/markup-compatibility/2006">
              <mc:Choice xmlns:v="urn:schemas-microsoft-com:vml" Requires="v">
                <p:oleObj spid="_x0000_s7563" name="Equation" r:id="rId9" imgW="317160" imgH="253800" progId="Equation.3">
                  <p:embed/>
                </p:oleObj>
              </mc:Choice>
              <mc:Fallback>
                <p:oleObj name="Equation" r:id="rId9" imgW="317160" imgH="2538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710" y="2643182"/>
                        <a:ext cx="762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6" name="Object 12"/>
          <p:cNvGraphicFramePr>
            <a:graphicFrameLocks noChangeAspect="1"/>
          </p:cNvGraphicFramePr>
          <p:nvPr/>
        </p:nvGraphicFramePr>
        <p:xfrm>
          <a:off x="4786314" y="3071810"/>
          <a:ext cx="685800" cy="561975"/>
        </p:xfrm>
        <a:graphic>
          <a:graphicData uri="http://schemas.openxmlformats.org/presentationml/2006/ole">
            <mc:AlternateContent xmlns:mc="http://schemas.openxmlformats.org/markup-compatibility/2006">
              <mc:Choice xmlns:v="urn:schemas-microsoft-com:vml" Requires="v">
                <p:oleObj spid="_x0000_s7564" name="Equation" r:id="rId10" imgW="317160" imgH="266400" progId="Equation.3">
                  <p:embed/>
                </p:oleObj>
              </mc:Choice>
              <mc:Fallback>
                <p:oleObj name="Equation" r:id="rId10" imgW="317160" imgH="2664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6314" y="3071810"/>
                        <a:ext cx="6858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7" name="Object 13"/>
          <p:cNvGraphicFramePr>
            <a:graphicFrameLocks noChangeAspect="1"/>
          </p:cNvGraphicFramePr>
          <p:nvPr/>
        </p:nvGraphicFramePr>
        <p:xfrm>
          <a:off x="428596" y="4429132"/>
          <a:ext cx="762000" cy="508000"/>
        </p:xfrm>
        <a:graphic>
          <a:graphicData uri="http://schemas.openxmlformats.org/presentationml/2006/ole">
            <mc:AlternateContent xmlns:mc="http://schemas.openxmlformats.org/markup-compatibility/2006">
              <mc:Choice xmlns:v="urn:schemas-microsoft-com:vml" Requires="v">
                <p:oleObj spid="_x0000_s7565" name="Equation" r:id="rId12" imgW="317160" imgH="253800" progId="Equation.3">
                  <p:embed/>
                </p:oleObj>
              </mc:Choice>
              <mc:Fallback>
                <p:oleObj name="Equation" r:id="rId12" imgW="317160" imgH="2538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96" y="4429132"/>
                        <a:ext cx="762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168</a:t>
            </a:fld>
            <a:endParaRPr lang="en-US" altLang="zh-TW" dirty="0"/>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a:xfrm>
            <a:off x="762000" y="1219200"/>
            <a:ext cx="7772400" cy="4114800"/>
          </a:xfrm>
        </p:spPr>
        <p:txBody>
          <a:bodyPr/>
          <a:lstStyle/>
          <a:p>
            <a:pPr>
              <a:lnSpc>
                <a:spcPct val="90000"/>
              </a:lnSpc>
              <a:buFont typeface="Wingdings" pitchFamily="2" charset="2"/>
              <a:buNone/>
            </a:pPr>
            <a:r>
              <a:rPr lang="en-US" altLang="zh-TW" sz="2800" u="sng">
                <a:solidFill>
                  <a:schemeClr val="hlink"/>
                </a:solidFill>
              </a:rPr>
              <a:t>Step 4:</a:t>
            </a:r>
            <a:r>
              <a:rPr lang="en-US" altLang="zh-TW" sz="2800"/>
              <a:t> The ray from VD(S</a:t>
            </a:r>
            <a:r>
              <a:rPr lang="en-US" altLang="zh-TW" sz="2800" baseline="-30000">
                <a:latin typeface="Arial" charset="0"/>
                <a:cs typeface="Arial" charset="0"/>
              </a:rPr>
              <a:t>L</a:t>
            </a:r>
            <a:r>
              <a:rPr lang="en-US" altLang="zh-TW" sz="2800"/>
              <a:t> ) and VD(S</a:t>
            </a:r>
            <a:r>
              <a:rPr lang="en-US" altLang="zh-TW" sz="2800" baseline="-30000">
                <a:latin typeface="Arial" charset="0"/>
                <a:cs typeface="Arial" charset="0"/>
              </a:rPr>
              <a:t>R</a:t>
            </a:r>
            <a:r>
              <a:rPr lang="en-US" altLang="zh-TW" sz="2800"/>
              <a:t>) which BS first intersects with must be a perpendicular bisector of either       or       for some z.  If this ray is the perpendicular bisector of      , then let SG =       ; otherwise, let SG =       .  Go to Step 3.</a:t>
            </a:r>
            <a:endParaRPr lang="en-US" altLang="zh-TW" sz="2800" u="sng">
              <a:solidFill>
                <a:schemeClr val="hlink"/>
              </a:solidFill>
            </a:endParaRPr>
          </a:p>
          <a:p>
            <a:pPr>
              <a:lnSpc>
                <a:spcPct val="90000"/>
              </a:lnSpc>
              <a:buFont typeface="Wingdings" pitchFamily="2" charset="2"/>
              <a:buNone/>
            </a:pPr>
            <a:r>
              <a:rPr lang="en-US" altLang="zh-TW" sz="2800" u="sng">
                <a:solidFill>
                  <a:schemeClr val="hlink"/>
                </a:solidFill>
              </a:rPr>
              <a:t>Step 5:</a:t>
            </a:r>
            <a:r>
              <a:rPr lang="en-US" altLang="zh-TW" sz="2800"/>
              <a:t> Discard the edges of VD(S</a:t>
            </a:r>
            <a:r>
              <a:rPr lang="en-US" altLang="zh-TW" sz="2800" baseline="-30000">
                <a:latin typeface="Arial" charset="0"/>
                <a:cs typeface="Arial" charset="0"/>
              </a:rPr>
              <a:t>L</a:t>
            </a:r>
            <a:r>
              <a:rPr lang="en-US" altLang="zh-TW" sz="2800"/>
              <a:t>) which extend to the right of HP and discard the edges of VD(S</a:t>
            </a:r>
            <a:r>
              <a:rPr lang="en-US" altLang="zh-TW" sz="2800" baseline="-30000">
                <a:latin typeface="Arial" charset="0"/>
                <a:cs typeface="Arial" charset="0"/>
              </a:rPr>
              <a:t>R</a:t>
            </a:r>
            <a:r>
              <a:rPr lang="en-US" altLang="zh-TW" sz="2800"/>
              <a:t>) which extend to the left of HP.  The resulting graph is the Voronoi diagram of S = S</a:t>
            </a:r>
            <a:r>
              <a:rPr lang="en-US" altLang="zh-TW" sz="2800" baseline="-30000">
                <a:latin typeface="Arial" charset="0"/>
                <a:cs typeface="Arial" charset="0"/>
              </a:rPr>
              <a:t>L</a:t>
            </a:r>
            <a:r>
              <a:rPr lang="en-US" altLang="zh-TW" sz="2800"/>
              <a:t>∪S</a:t>
            </a:r>
            <a:r>
              <a:rPr lang="en-US" altLang="zh-TW" sz="2800" baseline="-30000">
                <a:latin typeface="Arial" charset="0"/>
                <a:cs typeface="Arial" charset="0"/>
              </a:rPr>
              <a:t>R</a:t>
            </a:r>
            <a:r>
              <a:rPr lang="en-US" altLang="zh-TW" sz="2800"/>
              <a:t>.</a:t>
            </a:r>
          </a:p>
        </p:txBody>
      </p:sp>
      <p:graphicFrame>
        <p:nvGraphicFramePr>
          <p:cNvPr id="168960" name="Object 0"/>
          <p:cNvGraphicFramePr>
            <a:graphicFrameLocks noChangeAspect="1"/>
          </p:cNvGraphicFramePr>
          <p:nvPr/>
        </p:nvGraphicFramePr>
        <p:xfrm>
          <a:off x="6096000" y="1981200"/>
          <a:ext cx="685800" cy="511175"/>
        </p:xfrm>
        <a:graphic>
          <a:graphicData uri="http://schemas.openxmlformats.org/presentationml/2006/ole">
            <mc:AlternateContent xmlns:mc="http://schemas.openxmlformats.org/markup-compatibility/2006">
              <mc:Choice xmlns:v="urn:schemas-microsoft-com:vml" Requires="v">
                <p:oleObj spid="_x0000_s8519" name="Equation" r:id="rId4" imgW="317160" imgH="253800" progId="Equation.3">
                  <p:embed/>
                </p:oleObj>
              </mc:Choice>
              <mc:Fallback>
                <p:oleObj name="Equation" r:id="rId4" imgW="317160" imgH="253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1200"/>
                        <a:ext cx="6858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4" name="Rectangle 6"/>
          <p:cNvSpPr>
            <a:spLocks noChangeArrowheads="1"/>
          </p:cNvSpPr>
          <p:nvPr/>
        </p:nvSpPr>
        <p:spPr bwMode="auto">
          <a:xfrm>
            <a:off x="4305300" y="3233738"/>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68961" name="Object 1"/>
          <p:cNvGraphicFramePr>
            <a:graphicFrameLocks noChangeAspect="1"/>
          </p:cNvGraphicFramePr>
          <p:nvPr/>
        </p:nvGraphicFramePr>
        <p:xfrm>
          <a:off x="7315200" y="1981200"/>
          <a:ext cx="615950" cy="533400"/>
        </p:xfrm>
        <a:graphic>
          <a:graphicData uri="http://schemas.openxmlformats.org/presentationml/2006/ole">
            <mc:AlternateContent xmlns:mc="http://schemas.openxmlformats.org/markup-compatibility/2006">
              <mc:Choice xmlns:v="urn:schemas-microsoft-com:vml" Requires="v">
                <p:oleObj spid="_x0000_s8520" name="Equation" r:id="rId6" imgW="317160" imgH="266400" progId="Equation.3">
                  <p:embed/>
                </p:oleObj>
              </mc:Choice>
              <mc:Fallback>
                <p:oleObj name="Equation" r:id="rId6" imgW="317160" imgH="2664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1981200"/>
                        <a:ext cx="6159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62" name="Object 2"/>
          <p:cNvGraphicFramePr>
            <a:graphicFrameLocks noChangeAspect="1"/>
          </p:cNvGraphicFramePr>
          <p:nvPr/>
        </p:nvGraphicFramePr>
        <p:xfrm>
          <a:off x="2895600" y="2743200"/>
          <a:ext cx="615950" cy="533400"/>
        </p:xfrm>
        <a:graphic>
          <a:graphicData uri="http://schemas.openxmlformats.org/presentationml/2006/ole">
            <mc:AlternateContent xmlns:mc="http://schemas.openxmlformats.org/markup-compatibility/2006">
              <mc:Choice xmlns:v="urn:schemas-microsoft-com:vml" Requires="v">
                <p:oleObj spid="_x0000_s8521" name="Equation" r:id="rId8" imgW="317160" imgH="266400" progId="Equation.3">
                  <p:embed/>
                </p:oleObj>
              </mc:Choice>
              <mc:Fallback>
                <p:oleObj name="Equation" r:id="rId8" imgW="317160" imgH="2664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2743200"/>
                        <a:ext cx="6159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63" name="Object 3"/>
          <p:cNvGraphicFramePr>
            <a:graphicFrameLocks noChangeAspect="1"/>
          </p:cNvGraphicFramePr>
          <p:nvPr/>
        </p:nvGraphicFramePr>
        <p:xfrm>
          <a:off x="5715008" y="2786058"/>
          <a:ext cx="685800" cy="511175"/>
        </p:xfrm>
        <a:graphic>
          <a:graphicData uri="http://schemas.openxmlformats.org/presentationml/2006/ole">
            <mc:AlternateContent xmlns:mc="http://schemas.openxmlformats.org/markup-compatibility/2006">
              <mc:Choice xmlns:v="urn:schemas-microsoft-com:vml" Requires="v">
                <p:oleObj spid="_x0000_s8522" name="Equation" r:id="rId9" imgW="317160" imgH="253800" progId="Equation.3">
                  <p:embed/>
                </p:oleObj>
              </mc:Choice>
              <mc:Fallback>
                <p:oleObj name="Equation" r:id="rId9" imgW="317160" imgH="2538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8" y="2786058"/>
                        <a:ext cx="6858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64" name="Object 4"/>
          <p:cNvGraphicFramePr>
            <a:graphicFrameLocks noChangeAspect="1"/>
          </p:cNvGraphicFramePr>
          <p:nvPr/>
        </p:nvGraphicFramePr>
        <p:xfrm>
          <a:off x="2590800" y="3200400"/>
          <a:ext cx="609600" cy="533400"/>
        </p:xfrm>
        <a:graphic>
          <a:graphicData uri="http://schemas.openxmlformats.org/presentationml/2006/ole">
            <mc:AlternateContent xmlns:mc="http://schemas.openxmlformats.org/markup-compatibility/2006">
              <mc:Choice xmlns:v="urn:schemas-microsoft-com:vml" Requires="v">
                <p:oleObj spid="_x0000_s8523" name="Equation" r:id="rId10" imgW="317160" imgH="266400" progId="Equation.3">
                  <p:embed/>
                </p:oleObj>
              </mc:Choice>
              <mc:Fallback>
                <p:oleObj name="Equation" r:id="rId10" imgW="317160" imgH="2664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0800" y="3200400"/>
                        <a:ext cx="60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169</a:t>
            </a:fld>
            <a:endParaRPr lang="en-US" altLang="zh-TW"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p:txBody>
          <a:bodyPr/>
          <a:lstStyle/>
          <a:p>
            <a:pPr>
              <a:lnSpc>
                <a:spcPct val="90000"/>
              </a:lnSpc>
            </a:pPr>
            <a:r>
              <a:rPr lang="en-US" altLang="zh-TW" sz="2800" dirty="0"/>
              <a:t>Time complexity: T(n)</a:t>
            </a:r>
          </a:p>
          <a:p>
            <a:pPr>
              <a:lnSpc>
                <a:spcPct val="90000"/>
              </a:lnSpc>
              <a:buFont typeface="Wingdings" pitchFamily="2" charset="2"/>
              <a:buNone/>
            </a:pPr>
            <a:r>
              <a:rPr lang="en-US" altLang="zh-TW" sz="2800" dirty="0"/>
              <a:t>   Step 1: O(n)</a:t>
            </a:r>
          </a:p>
          <a:p>
            <a:pPr>
              <a:lnSpc>
                <a:spcPct val="90000"/>
              </a:lnSpc>
              <a:buFont typeface="Wingdings" pitchFamily="2" charset="2"/>
              <a:buNone/>
            </a:pPr>
            <a:r>
              <a:rPr lang="en-US" altLang="zh-TW" sz="2800" dirty="0"/>
              <a:t>   Step 2: 2T(n/2)</a:t>
            </a:r>
          </a:p>
          <a:p>
            <a:pPr>
              <a:lnSpc>
                <a:spcPct val="90000"/>
              </a:lnSpc>
              <a:buFont typeface="Wingdings" pitchFamily="2" charset="2"/>
              <a:buNone/>
            </a:pPr>
            <a:r>
              <a:rPr lang="en-US" altLang="zh-TW" sz="2800" dirty="0"/>
              <a:t>   Step 3: O(n)</a:t>
            </a:r>
          </a:p>
          <a:p>
            <a:pPr>
              <a:lnSpc>
                <a:spcPct val="90000"/>
              </a:lnSpc>
            </a:pPr>
            <a:endParaRPr lang="en-US" altLang="zh-TW" sz="2800" dirty="0"/>
          </a:p>
          <a:p>
            <a:pPr algn="just">
              <a:lnSpc>
                <a:spcPct val="90000"/>
              </a:lnSpc>
            </a:pPr>
            <a:endParaRPr lang="en-US" altLang="zh-TW" sz="2800" dirty="0"/>
          </a:p>
          <a:p>
            <a:pPr algn="just">
              <a:lnSpc>
                <a:spcPct val="90000"/>
              </a:lnSpc>
            </a:pPr>
            <a:endParaRPr lang="en-US" altLang="zh-TW" sz="2800" dirty="0"/>
          </a:p>
          <a:p>
            <a:pPr algn="just">
              <a:lnSpc>
                <a:spcPct val="90000"/>
              </a:lnSpc>
              <a:buFont typeface="Wingdings" pitchFamily="2" charset="2"/>
              <a:buNone/>
            </a:pPr>
            <a:r>
              <a:rPr lang="en-US" altLang="zh-TW" sz="2800" dirty="0"/>
              <a:t>   Assume n = 2</a:t>
            </a:r>
            <a:r>
              <a:rPr lang="en-US" altLang="zh-TW" sz="2800" baseline="30000" dirty="0"/>
              <a:t>k</a:t>
            </a:r>
            <a:endParaRPr lang="en-US" altLang="zh-TW" sz="2800" dirty="0"/>
          </a:p>
          <a:p>
            <a:pPr algn="just">
              <a:lnSpc>
                <a:spcPct val="90000"/>
              </a:lnSpc>
              <a:buFont typeface="Wingdings" pitchFamily="2" charset="2"/>
              <a:buNone/>
            </a:pPr>
            <a:r>
              <a:rPr lang="en-US" altLang="zh-TW" sz="2800" dirty="0"/>
              <a:t>   	  T(n)  = O(n log n) </a:t>
            </a:r>
          </a:p>
          <a:p>
            <a:pPr>
              <a:lnSpc>
                <a:spcPct val="90000"/>
              </a:lnSpc>
            </a:pPr>
            <a:endParaRPr lang="en-US" altLang="zh-TW" sz="2800" dirty="0"/>
          </a:p>
        </p:txBody>
      </p:sp>
      <p:graphicFrame>
        <p:nvGraphicFramePr>
          <p:cNvPr id="15364" name="Object 4"/>
          <p:cNvGraphicFramePr>
            <a:graphicFrameLocks noChangeAspect="1"/>
          </p:cNvGraphicFramePr>
          <p:nvPr/>
        </p:nvGraphicFramePr>
        <p:xfrm>
          <a:off x="827584" y="3068960"/>
          <a:ext cx="6858000" cy="1143000"/>
        </p:xfrm>
        <a:graphic>
          <a:graphicData uri="http://schemas.openxmlformats.org/presentationml/2006/ole">
            <mc:AlternateContent xmlns:mc="http://schemas.openxmlformats.org/markup-compatibility/2006">
              <mc:Choice xmlns:v="urn:schemas-microsoft-com:vml" Requires="v">
                <p:oleObj spid="_x0000_s3139" name="文件" r:id="rId5" imgW="5532120" imgH="822960" progId="Word.Document.8">
                  <p:embed/>
                </p:oleObj>
              </mc:Choice>
              <mc:Fallback>
                <p:oleObj name="文件" r:id="rId5" imgW="5532120" imgH="82296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068960"/>
                        <a:ext cx="6858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7" end="7"/>
                                            </p:txEl>
                                          </p:spTgt>
                                        </p:tgtEl>
                                        <p:attrNameLst>
                                          <p:attrName>style.visibility</p:attrName>
                                        </p:attrNameLst>
                                      </p:cBhvr>
                                      <p:to>
                                        <p:strVal val="visible"/>
                                      </p:to>
                                    </p:set>
                                    <p:anim calcmode="lin" valueType="num">
                                      <p:cBhvr additive="base">
                                        <p:cTn id="7"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3">
                                            <p:txEl>
                                              <p:pRg st="8" end="8"/>
                                            </p:txEl>
                                          </p:spTgt>
                                        </p:tgtEl>
                                        <p:attrNameLst>
                                          <p:attrName>style.visibility</p:attrName>
                                        </p:attrNameLst>
                                      </p:cBhvr>
                                      <p:to>
                                        <p:strVal val="visible"/>
                                      </p:to>
                                    </p:set>
                                    <p:anim calcmode="lin" valueType="num">
                                      <p:cBhvr additive="base">
                                        <p:cTn id="11" dur="500" fill="hold"/>
                                        <p:tgtEl>
                                          <p:spTgt spid="15363">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TW" sz="3800">
                <a:latin typeface="Arial" charset="0"/>
                <a:cs typeface="Arial" charset="0"/>
              </a:rPr>
              <a:t>Properties of Voronoi Diagrams</a:t>
            </a:r>
          </a:p>
        </p:txBody>
      </p:sp>
      <p:sp>
        <p:nvSpPr>
          <p:cNvPr id="50179" name="Rectangle 3"/>
          <p:cNvSpPr>
            <a:spLocks noGrp="1" noChangeArrowheads="1"/>
          </p:cNvSpPr>
          <p:nvPr>
            <p:ph type="body" idx="1"/>
          </p:nvPr>
        </p:nvSpPr>
        <p:spPr/>
        <p:txBody>
          <a:bodyPr/>
          <a:lstStyle/>
          <a:p>
            <a:r>
              <a:rPr lang="en-US" altLang="zh-TW" sz="2800" b="1" u="sng"/>
              <a:t>Def :</a:t>
            </a:r>
            <a:r>
              <a:rPr lang="en-US" altLang="zh-TW" sz="2800"/>
              <a:t> Given a point P and a set S of points, the </a:t>
            </a:r>
            <a:r>
              <a:rPr lang="en-US" altLang="zh-TW" sz="2800" u="sng">
                <a:solidFill>
                  <a:schemeClr val="hlink"/>
                </a:solidFill>
              </a:rPr>
              <a:t>distance</a:t>
            </a:r>
            <a:r>
              <a:rPr lang="en-US" altLang="zh-TW" sz="2800"/>
              <a:t> between P and S is the </a:t>
            </a:r>
            <a:r>
              <a:rPr lang="en-US" altLang="zh-TW" sz="2800" u="sng">
                <a:solidFill>
                  <a:schemeClr val="hlink"/>
                </a:solidFill>
              </a:rPr>
              <a:t>distance</a:t>
            </a:r>
            <a:r>
              <a:rPr lang="en-US" altLang="zh-TW" sz="2800"/>
              <a:t> between P and P</a:t>
            </a:r>
            <a:r>
              <a:rPr lang="en-US" altLang="zh-TW" sz="2800" baseline="-30000"/>
              <a:t>i</a:t>
            </a:r>
            <a:r>
              <a:rPr lang="en-US" altLang="zh-TW" sz="2800"/>
              <a:t> which is the nearest neighbor of P in S.</a:t>
            </a:r>
          </a:p>
          <a:p>
            <a:r>
              <a:rPr lang="en-US" altLang="zh-TW" sz="2800"/>
              <a:t>The HP obtained from the above algorithm is the locus of points which keep equal distances to S</a:t>
            </a:r>
            <a:r>
              <a:rPr lang="en-US" altLang="zh-TW" sz="2800" baseline="-30000"/>
              <a:t>L</a:t>
            </a:r>
            <a:r>
              <a:rPr lang="en-US" altLang="zh-TW" sz="2800"/>
              <a:t>  and S</a:t>
            </a:r>
            <a:r>
              <a:rPr lang="en-US" altLang="zh-TW" sz="2800" baseline="-30000"/>
              <a:t>R</a:t>
            </a:r>
            <a:r>
              <a:rPr lang="en-US" altLang="zh-TW" sz="2800"/>
              <a:t> .</a:t>
            </a:r>
          </a:p>
          <a:p>
            <a:r>
              <a:rPr lang="en-US" altLang="zh-TW" sz="2800"/>
              <a:t>The HP is </a:t>
            </a:r>
            <a:r>
              <a:rPr lang="en-US" altLang="zh-TW" sz="2800" u="sng">
                <a:solidFill>
                  <a:schemeClr val="hlink"/>
                </a:solidFill>
              </a:rPr>
              <a:t>monotonic</a:t>
            </a:r>
            <a:r>
              <a:rPr lang="en-US" altLang="zh-TW" sz="2800"/>
              <a:t> in y.</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170</a:t>
            </a:fld>
            <a:endParaRPr lang="en-US" altLang="zh-TW" dirty="0"/>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685800" y="1143000"/>
            <a:ext cx="7772400" cy="4114800"/>
          </a:xfrm>
        </p:spPr>
        <p:txBody>
          <a:bodyPr/>
          <a:lstStyle/>
          <a:p>
            <a:pPr marL="660400" indent="-660400"/>
            <a:r>
              <a:rPr lang="en-US" altLang="zh-TW" sz="2800" u="sng" dirty="0">
                <a:solidFill>
                  <a:schemeClr val="hlink"/>
                </a:solidFill>
              </a:rPr>
              <a:t># of edges of a </a:t>
            </a:r>
            <a:r>
              <a:rPr lang="en-US" altLang="zh-TW" sz="2800" u="sng" dirty="0" err="1">
                <a:solidFill>
                  <a:schemeClr val="hlink"/>
                </a:solidFill>
              </a:rPr>
              <a:t>Voronoi</a:t>
            </a:r>
            <a:r>
              <a:rPr lang="en-US" altLang="zh-TW" sz="2800" u="sng" dirty="0">
                <a:solidFill>
                  <a:schemeClr val="hlink"/>
                </a:solidFill>
              </a:rPr>
              <a:t> diagram </a:t>
            </a:r>
            <a:r>
              <a:rPr lang="en-US" altLang="zh-TW" sz="2800" u="sng" dirty="0">
                <a:solidFill>
                  <a:schemeClr val="hlink"/>
                </a:solidFill>
                <a:latin typeface="Times New Roman" pitchFamily="18" charset="0"/>
                <a:sym typeface="Symbol" pitchFamily="18" charset="2"/>
              </a:rPr>
              <a:t></a:t>
            </a:r>
            <a:r>
              <a:rPr lang="en-US" altLang="zh-TW" sz="2800" u="sng" dirty="0">
                <a:solidFill>
                  <a:schemeClr val="hlink"/>
                </a:solidFill>
              </a:rPr>
              <a:t>  3n - 6, where n is # of points.</a:t>
            </a:r>
          </a:p>
          <a:p>
            <a:pPr marL="660400" indent="-660400"/>
            <a:r>
              <a:rPr lang="en-US" altLang="zh-TW" sz="2800" dirty="0"/>
              <a:t>Reasoning:</a:t>
            </a:r>
          </a:p>
          <a:p>
            <a:pPr marL="1035050" lvl="1" indent="-577850">
              <a:buClr>
                <a:schemeClr val="folHlink"/>
              </a:buClr>
              <a:buSzTx/>
              <a:buFont typeface="Wingdings" pitchFamily="2" charset="2"/>
              <a:buAutoNum type="romanLcPeriod"/>
            </a:pPr>
            <a:r>
              <a:rPr lang="en-US" altLang="zh-TW" sz="2400" dirty="0"/>
              <a:t># of edges of a </a:t>
            </a:r>
            <a:r>
              <a:rPr lang="en-US" altLang="zh-TW" sz="2400" u="sng" dirty="0">
                <a:solidFill>
                  <a:schemeClr val="hlink"/>
                </a:solidFill>
              </a:rPr>
              <a:t>planar graph</a:t>
            </a:r>
            <a:r>
              <a:rPr lang="en-US" altLang="zh-TW" sz="2400" dirty="0"/>
              <a:t> with n vertices </a:t>
            </a:r>
            <a:r>
              <a:rPr lang="en-US" altLang="zh-TW" sz="2400" dirty="0">
                <a:latin typeface="Times New Roman" pitchFamily="18" charset="0"/>
                <a:sym typeface="Symbol" pitchFamily="18" charset="2"/>
              </a:rPr>
              <a:t></a:t>
            </a:r>
            <a:r>
              <a:rPr lang="en-US" altLang="zh-TW" sz="2400" dirty="0"/>
              <a:t>  3n - 6.</a:t>
            </a:r>
          </a:p>
          <a:p>
            <a:pPr marL="1035050" lvl="1" indent="-577850">
              <a:buClr>
                <a:schemeClr val="folHlink"/>
              </a:buClr>
              <a:buSzTx/>
              <a:buFont typeface="Wingdings" pitchFamily="2" charset="2"/>
              <a:buAutoNum type="romanLcPeriod"/>
            </a:pPr>
            <a:r>
              <a:rPr lang="en-US" altLang="zh-TW" sz="2400" dirty="0"/>
              <a:t>A Delaunay triangulation is a planar graph.</a:t>
            </a:r>
          </a:p>
          <a:p>
            <a:pPr marL="1035050" lvl="1" indent="-577850">
              <a:buClr>
                <a:schemeClr val="folHlink"/>
              </a:buClr>
              <a:buSzTx/>
              <a:buFont typeface="Wingdings" pitchFamily="2" charset="2"/>
              <a:buAutoNum type="romanLcPeriod"/>
            </a:pPr>
            <a:r>
              <a:rPr lang="en-US" altLang="zh-TW" sz="2400" dirty="0"/>
              <a:t>Edges in Delaunay triangulation </a:t>
            </a:r>
          </a:p>
          <a:p>
            <a:pPr marL="1035050" lvl="1" indent="-577850">
              <a:buClr>
                <a:schemeClr val="folHlink"/>
              </a:buClr>
              <a:buSzTx/>
              <a:buFont typeface="Wingdings" pitchFamily="2" charset="2"/>
              <a:buNone/>
            </a:pPr>
            <a:r>
              <a:rPr lang="en-US" altLang="zh-TW" sz="2400" dirty="0"/>
              <a:t>             edges in </a:t>
            </a:r>
            <a:r>
              <a:rPr lang="en-US" altLang="zh-TW" sz="2400" dirty="0" err="1"/>
              <a:t>Voronoi</a:t>
            </a:r>
            <a:r>
              <a:rPr lang="en-US" altLang="zh-TW" sz="2400" dirty="0"/>
              <a:t> diagram.</a:t>
            </a:r>
          </a:p>
          <a:p>
            <a:pPr marL="1035050" lvl="1" indent="-577850">
              <a:buClr>
                <a:schemeClr val="folHlink"/>
              </a:buClr>
              <a:buSzTx/>
              <a:buFont typeface="Wingdings" pitchFamily="2" charset="2"/>
              <a:buAutoNum type="romanLcPeriod"/>
            </a:pPr>
            <a:endParaRPr lang="en-US" altLang="zh-TW" sz="2400" dirty="0"/>
          </a:p>
        </p:txBody>
      </p:sp>
      <p:sp>
        <p:nvSpPr>
          <p:cNvPr id="51205" name="Rectangle 5"/>
          <p:cNvSpPr>
            <a:spLocks noChangeArrowheads="1"/>
          </p:cNvSpPr>
          <p:nvPr/>
        </p:nvSpPr>
        <p:spPr bwMode="auto">
          <a:xfrm>
            <a:off x="4171950" y="3262313"/>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69984" name="Object 0"/>
          <p:cNvGraphicFramePr>
            <a:graphicFrameLocks noChangeAspect="1"/>
          </p:cNvGraphicFramePr>
          <p:nvPr/>
        </p:nvGraphicFramePr>
        <p:xfrm>
          <a:off x="1500166" y="4286256"/>
          <a:ext cx="800100" cy="333375"/>
        </p:xfrm>
        <a:graphic>
          <a:graphicData uri="http://schemas.openxmlformats.org/presentationml/2006/ole">
            <mc:AlternateContent xmlns:mc="http://schemas.openxmlformats.org/markup-compatibility/2006">
              <mc:Choice xmlns:v="urn:schemas-microsoft-com:vml" Requires="v">
                <p:oleObj spid="_x0000_s9283" r:id="rId4" imgW="799753" imgH="330057" progId="Equation.3">
                  <p:embed/>
                </p:oleObj>
              </mc:Choice>
              <mc:Fallback>
                <p:oleObj r:id="rId4" imgW="799753" imgH="330057"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166" y="4286256"/>
                        <a:ext cx="8001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15" name="Picture 15"/>
          <p:cNvPicPr>
            <a:picLocks noChangeAspect="1" noChangeArrowheads="1"/>
          </p:cNvPicPr>
          <p:nvPr/>
        </p:nvPicPr>
        <p:blipFill>
          <a:blip r:embed="rId6" cstate="print"/>
          <a:srcRect/>
          <a:stretch>
            <a:fillRect/>
          </a:stretch>
        </p:blipFill>
        <p:spPr bwMode="auto">
          <a:xfrm>
            <a:off x="6072198" y="3786190"/>
            <a:ext cx="2819400" cy="2573338"/>
          </a:xfrm>
          <a:prstGeom prst="rect">
            <a:avLst/>
          </a:prstGeom>
          <a:noFill/>
        </p:spPr>
      </p:pic>
      <p:sp>
        <p:nvSpPr>
          <p:cNvPr id="51216" name="Rectangle 16"/>
          <p:cNvSpPr>
            <a:spLocks noGrp="1" noChangeArrowheads="1"/>
          </p:cNvSpPr>
          <p:nvPr>
            <p:ph type="title"/>
          </p:nvPr>
        </p:nvSpPr>
        <p:spPr>
          <a:xfrm>
            <a:off x="762000" y="228600"/>
            <a:ext cx="7620000" cy="769938"/>
          </a:xfrm>
          <a:noFill/>
          <a:ln/>
        </p:spPr>
        <p:txBody>
          <a:bodyPr/>
          <a:lstStyle/>
          <a:p>
            <a:r>
              <a:rPr lang="en-US" altLang="zh-TW">
                <a:latin typeface="Arial" charset="0"/>
                <a:cs typeface="Arial" charset="0"/>
              </a:rPr>
              <a:t># of Voronoi edges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171</a:t>
            </a:fld>
            <a:endParaRPr lang="en-US" altLang="zh-TW" dirty="0"/>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body" sz="half" idx="1"/>
          </p:nvPr>
        </p:nvSpPr>
        <p:spPr>
          <a:xfrm>
            <a:off x="762000" y="1524000"/>
            <a:ext cx="7986713" cy="4497388"/>
          </a:xfrm>
        </p:spPr>
        <p:txBody>
          <a:bodyPr/>
          <a:lstStyle/>
          <a:p>
            <a:pPr marL="577850" indent="-577850"/>
            <a:r>
              <a:rPr lang="en-US" altLang="zh-TW" sz="2400" u="sng">
                <a:solidFill>
                  <a:schemeClr val="hlink"/>
                </a:solidFill>
              </a:rPr>
              <a:t># of Voronoi vertices </a:t>
            </a:r>
            <a:r>
              <a:rPr lang="en-US" altLang="zh-TW" sz="2400" u="sng">
                <a:solidFill>
                  <a:schemeClr val="hlink"/>
                </a:solidFill>
                <a:latin typeface="Times New Roman" pitchFamily="18" charset="0"/>
                <a:sym typeface="Symbol" pitchFamily="18" charset="2"/>
              </a:rPr>
              <a:t></a:t>
            </a:r>
            <a:r>
              <a:rPr lang="en-US" altLang="zh-TW" sz="2400" u="sng">
                <a:solidFill>
                  <a:schemeClr val="hlink"/>
                </a:solidFill>
              </a:rPr>
              <a:t> 2n - 4.</a:t>
            </a:r>
          </a:p>
          <a:p>
            <a:pPr marL="577850" indent="-577850"/>
            <a:r>
              <a:rPr lang="en-US" altLang="zh-TW" sz="2400"/>
              <a:t>Reasoning</a:t>
            </a:r>
            <a:r>
              <a:rPr lang="en-US" altLang="zh-TW" sz="2800"/>
              <a:t>:</a:t>
            </a:r>
          </a:p>
          <a:p>
            <a:pPr marL="952500" lvl="1" indent="-495300">
              <a:buClr>
                <a:schemeClr val="folHlink"/>
              </a:buClr>
              <a:buSzTx/>
              <a:buFont typeface="Wingdings" pitchFamily="2" charset="2"/>
              <a:buAutoNum type="romanLcPeriod"/>
            </a:pPr>
            <a:r>
              <a:rPr lang="en-US" altLang="zh-TW" sz="2400"/>
              <a:t>Let F, E and V denote # of </a:t>
            </a:r>
            <a:r>
              <a:rPr lang="en-US" altLang="zh-TW" sz="2400" u="sng">
                <a:solidFill>
                  <a:schemeClr val="hlink"/>
                </a:solidFill>
              </a:rPr>
              <a:t>face</a:t>
            </a:r>
            <a:r>
              <a:rPr lang="en-US" altLang="zh-TW" sz="2400"/>
              <a:t>, </a:t>
            </a:r>
            <a:r>
              <a:rPr lang="en-US" altLang="zh-TW" sz="2400" u="sng">
                <a:solidFill>
                  <a:schemeClr val="hlink"/>
                </a:solidFill>
              </a:rPr>
              <a:t>edges</a:t>
            </a:r>
            <a:r>
              <a:rPr lang="en-US" altLang="zh-TW" sz="2400"/>
              <a:t> and </a:t>
            </a:r>
            <a:r>
              <a:rPr lang="en-US" altLang="zh-TW" sz="2400" u="sng">
                <a:solidFill>
                  <a:schemeClr val="hlink"/>
                </a:solidFill>
              </a:rPr>
              <a:t>vertices</a:t>
            </a:r>
            <a:r>
              <a:rPr lang="en-US" altLang="zh-TW" sz="2400"/>
              <a:t> in a planar graph.</a:t>
            </a:r>
          </a:p>
          <a:p>
            <a:pPr marL="952500" lvl="1" indent="-495300">
              <a:buClr>
                <a:schemeClr val="folHlink"/>
              </a:buClr>
              <a:buSzTx/>
              <a:buFont typeface="Wingdings" pitchFamily="2" charset="2"/>
              <a:buNone/>
            </a:pPr>
            <a:r>
              <a:rPr lang="en-US" altLang="zh-TW" sz="2400"/>
              <a:t>      Euler</a:t>
            </a:r>
            <a:r>
              <a:rPr lang="en-US" altLang="zh-TW" sz="2400">
                <a:latin typeface="Times New Roman"/>
              </a:rPr>
              <a:t>’</a:t>
            </a:r>
            <a:r>
              <a:rPr lang="en-US" altLang="zh-TW" sz="2400"/>
              <a:t>s relation: F = E - V + 2.</a:t>
            </a:r>
          </a:p>
          <a:p>
            <a:pPr marL="952500" lvl="1" indent="-495300">
              <a:buClr>
                <a:schemeClr val="folHlink"/>
              </a:buClr>
              <a:buSzTx/>
              <a:buFont typeface="Wingdings" pitchFamily="2" charset="2"/>
              <a:buAutoNum type="romanLcPeriod" startAt="2"/>
            </a:pPr>
            <a:r>
              <a:rPr lang="en-US" altLang="zh-TW" sz="2400"/>
              <a:t>In a Delaunay triangulation, </a:t>
            </a:r>
          </a:p>
          <a:p>
            <a:pPr marL="952500" lvl="1" indent="-495300">
              <a:buClr>
                <a:schemeClr val="folHlink"/>
              </a:buClr>
              <a:buSzTx/>
              <a:buFont typeface="Wingdings" pitchFamily="2" charset="2"/>
              <a:buNone/>
            </a:pPr>
            <a:r>
              <a:rPr lang="en-US" altLang="zh-TW" sz="2400"/>
              <a:t>     triangle              Voronoi vertex</a:t>
            </a:r>
          </a:p>
          <a:p>
            <a:pPr marL="952500" lvl="1" indent="-495300">
              <a:buClr>
                <a:schemeClr val="folHlink"/>
              </a:buClr>
              <a:buSzTx/>
              <a:buFont typeface="Wingdings" pitchFamily="2" charset="2"/>
              <a:buNone/>
            </a:pPr>
            <a:r>
              <a:rPr lang="en-US" altLang="zh-TW" sz="2400"/>
              <a:t>	V = n, E </a:t>
            </a:r>
            <a:r>
              <a:rPr lang="en-US" altLang="zh-TW" sz="2400">
                <a:latin typeface="Times New Roman" pitchFamily="18" charset="0"/>
                <a:sym typeface="Symbol" pitchFamily="18" charset="2"/>
              </a:rPr>
              <a:t></a:t>
            </a:r>
            <a:r>
              <a:rPr lang="en-US" altLang="zh-TW" sz="2400"/>
              <a:t>  3n </a:t>
            </a:r>
            <a:r>
              <a:rPr lang="en-US" altLang="zh-TW" sz="2400">
                <a:latin typeface="Times New Roman"/>
              </a:rPr>
              <a:t>–</a:t>
            </a:r>
            <a:r>
              <a:rPr lang="en-US" altLang="zh-TW" sz="2400"/>
              <a:t> 6 </a:t>
            </a:r>
          </a:p>
          <a:p>
            <a:pPr marL="952500" lvl="1" indent="-495300">
              <a:buClr>
                <a:schemeClr val="folHlink"/>
              </a:buClr>
              <a:buSzTx/>
              <a:buFont typeface="Wingdings" pitchFamily="2" charset="2"/>
              <a:buNone/>
            </a:pPr>
            <a:r>
              <a:rPr lang="en-US" altLang="zh-TW" sz="2400">
                <a:latin typeface="Times New Roman" pitchFamily="18" charset="0"/>
                <a:sym typeface="Symbol" pitchFamily="18" charset="2"/>
              </a:rPr>
              <a:t>      </a:t>
            </a:r>
            <a:r>
              <a:rPr lang="en-US" altLang="zh-TW" sz="2400"/>
              <a:t>  F = E - V + 2 </a:t>
            </a:r>
            <a:r>
              <a:rPr lang="en-US" altLang="zh-TW" sz="2400">
                <a:latin typeface="Times New Roman" pitchFamily="18" charset="0"/>
                <a:sym typeface="Symbol" pitchFamily="18" charset="2"/>
              </a:rPr>
              <a:t></a:t>
            </a:r>
            <a:r>
              <a:rPr lang="en-US" altLang="zh-TW" sz="2400"/>
              <a:t> 3n - 6 - n + 2 = 2n - 4.</a:t>
            </a:r>
          </a:p>
        </p:txBody>
      </p:sp>
      <p:sp>
        <p:nvSpPr>
          <p:cNvPr id="52226" name="Rectangle 2"/>
          <p:cNvSpPr>
            <a:spLocks noGrp="1" noChangeArrowheads="1"/>
          </p:cNvSpPr>
          <p:nvPr>
            <p:ph type="title"/>
          </p:nvPr>
        </p:nvSpPr>
        <p:spPr>
          <a:xfrm>
            <a:off x="500034" y="357166"/>
            <a:ext cx="7620000" cy="769938"/>
          </a:xfrm>
        </p:spPr>
        <p:txBody>
          <a:bodyPr/>
          <a:lstStyle/>
          <a:p>
            <a:r>
              <a:rPr lang="en-US" altLang="zh-TW" dirty="0">
                <a:latin typeface="Arial" charset="0"/>
                <a:cs typeface="Arial" charset="0"/>
              </a:rPr>
              <a:t># of </a:t>
            </a:r>
            <a:r>
              <a:rPr lang="en-US" altLang="zh-TW" dirty="0" err="1">
                <a:latin typeface="Arial" charset="0"/>
                <a:cs typeface="Arial" charset="0"/>
              </a:rPr>
              <a:t>Voronoi</a:t>
            </a:r>
            <a:r>
              <a:rPr lang="en-US" altLang="zh-TW" dirty="0">
                <a:latin typeface="Arial" charset="0"/>
                <a:cs typeface="Arial" charset="0"/>
              </a:rPr>
              <a:t> vertices</a:t>
            </a:r>
          </a:p>
        </p:txBody>
      </p:sp>
      <p:sp>
        <p:nvSpPr>
          <p:cNvPr id="52228" name="Line 4"/>
          <p:cNvSpPr>
            <a:spLocks noChangeShapeType="1"/>
          </p:cNvSpPr>
          <p:nvPr/>
        </p:nvSpPr>
        <p:spPr bwMode="auto">
          <a:xfrm flipH="1" flipV="1">
            <a:off x="8153400" y="4038600"/>
            <a:ext cx="609600" cy="76200"/>
          </a:xfrm>
          <a:prstGeom prst="line">
            <a:avLst/>
          </a:prstGeom>
          <a:noFill/>
          <a:ln w="9525">
            <a:solidFill>
              <a:schemeClr val="accent1"/>
            </a:solidFill>
            <a:miter lim="800000"/>
            <a:headEnd/>
            <a:tailEnd/>
          </a:ln>
          <a:effectLst/>
        </p:spPr>
        <p:txBody>
          <a:bodyPr wrap="none"/>
          <a:lstStyle/>
          <a:p>
            <a:endParaRPr lang="zh-CN" altLang="en-US"/>
          </a:p>
        </p:txBody>
      </p:sp>
      <p:sp>
        <p:nvSpPr>
          <p:cNvPr id="52229" name="Line 5"/>
          <p:cNvSpPr>
            <a:spLocks noChangeShapeType="1"/>
          </p:cNvSpPr>
          <p:nvPr/>
        </p:nvSpPr>
        <p:spPr bwMode="auto">
          <a:xfrm>
            <a:off x="8153400" y="4038600"/>
            <a:ext cx="152400" cy="609600"/>
          </a:xfrm>
          <a:prstGeom prst="line">
            <a:avLst/>
          </a:prstGeom>
          <a:noFill/>
          <a:ln w="9525">
            <a:solidFill>
              <a:schemeClr val="accent1"/>
            </a:solidFill>
            <a:miter lim="800000"/>
            <a:headEnd/>
            <a:tailEnd/>
          </a:ln>
          <a:effectLst/>
        </p:spPr>
        <p:txBody>
          <a:bodyPr wrap="none"/>
          <a:lstStyle/>
          <a:p>
            <a:endParaRPr lang="zh-CN" altLang="en-US"/>
          </a:p>
        </p:txBody>
      </p:sp>
      <p:sp>
        <p:nvSpPr>
          <p:cNvPr id="52230" name="Line 6"/>
          <p:cNvSpPr>
            <a:spLocks noChangeShapeType="1"/>
          </p:cNvSpPr>
          <p:nvPr/>
        </p:nvSpPr>
        <p:spPr bwMode="auto">
          <a:xfrm flipH="1">
            <a:off x="8305800" y="4114800"/>
            <a:ext cx="457200" cy="533400"/>
          </a:xfrm>
          <a:prstGeom prst="line">
            <a:avLst/>
          </a:prstGeom>
          <a:noFill/>
          <a:ln w="9525">
            <a:solidFill>
              <a:schemeClr val="accent1"/>
            </a:solidFill>
            <a:miter lim="800000"/>
            <a:headEnd/>
            <a:tailEnd/>
          </a:ln>
          <a:effectLst/>
        </p:spPr>
        <p:txBody>
          <a:bodyPr wrap="none"/>
          <a:lstStyle/>
          <a:p>
            <a:endParaRPr lang="zh-CN" altLang="en-US"/>
          </a:p>
        </p:txBody>
      </p:sp>
      <p:sp>
        <p:nvSpPr>
          <p:cNvPr id="52231" name="Line 7"/>
          <p:cNvSpPr>
            <a:spLocks noChangeShapeType="1"/>
          </p:cNvSpPr>
          <p:nvPr/>
        </p:nvSpPr>
        <p:spPr bwMode="auto">
          <a:xfrm flipH="1">
            <a:off x="7848600" y="4038600"/>
            <a:ext cx="304800" cy="609600"/>
          </a:xfrm>
          <a:prstGeom prst="line">
            <a:avLst/>
          </a:prstGeom>
          <a:noFill/>
          <a:ln w="9525">
            <a:solidFill>
              <a:schemeClr val="accent1"/>
            </a:solidFill>
            <a:miter lim="800000"/>
            <a:headEnd/>
            <a:tailEnd/>
          </a:ln>
          <a:effectLst/>
        </p:spPr>
        <p:txBody>
          <a:bodyPr wrap="none"/>
          <a:lstStyle/>
          <a:p>
            <a:endParaRPr lang="zh-CN" altLang="en-US"/>
          </a:p>
        </p:txBody>
      </p:sp>
      <p:sp>
        <p:nvSpPr>
          <p:cNvPr id="52232" name="Line 8"/>
          <p:cNvSpPr>
            <a:spLocks noChangeShapeType="1"/>
          </p:cNvSpPr>
          <p:nvPr/>
        </p:nvSpPr>
        <p:spPr bwMode="auto">
          <a:xfrm>
            <a:off x="7848600" y="4648200"/>
            <a:ext cx="457200" cy="0"/>
          </a:xfrm>
          <a:prstGeom prst="line">
            <a:avLst/>
          </a:prstGeom>
          <a:noFill/>
          <a:ln w="9525">
            <a:solidFill>
              <a:schemeClr val="accent1"/>
            </a:solidFill>
            <a:miter lim="800000"/>
            <a:headEnd/>
            <a:tailEnd/>
          </a:ln>
          <a:effectLst/>
        </p:spPr>
        <p:txBody>
          <a:bodyPr wrap="none"/>
          <a:lstStyle/>
          <a:p>
            <a:endParaRPr lang="zh-CN" altLang="en-US"/>
          </a:p>
        </p:txBody>
      </p:sp>
      <p:sp>
        <p:nvSpPr>
          <p:cNvPr id="52233" name="Oval 9"/>
          <p:cNvSpPr>
            <a:spLocks noChangeArrowheads="1"/>
          </p:cNvSpPr>
          <p:nvPr/>
        </p:nvSpPr>
        <p:spPr bwMode="auto">
          <a:xfrm>
            <a:off x="8077200" y="4419600"/>
            <a:ext cx="76200" cy="76200"/>
          </a:xfrm>
          <a:prstGeom prst="ellipse">
            <a:avLst/>
          </a:prstGeom>
          <a:solidFill>
            <a:schemeClr val="accent1"/>
          </a:solidFill>
          <a:ln w="9525">
            <a:solidFill>
              <a:schemeClr val="accent1"/>
            </a:solidFill>
            <a:miter lim="800000"/>
            <a:headEnd/>
            <a:tailEnd/>
          </a:ln>
          <a:effectLst/>
        </p:spPr>
        <p:txBody>
          <a:bodyPr wrap="none" anchor="ctr"/>
          <a:lstStyle/>
          <a:p>
            <a:endParaRPr lang="zh-CN" altLang="en-US"/>
          </a:p>
        </p:txBody>
      </p:sp>
      <p:sp>
        <p:nvSpPr>
          <p:cNvPr id="52234" name="Oval 10"/>
          <p:cNvSpPr>
            <a:spLocks noChangeArrowheads="1"/>
          </p:cNvSpPr>
          <p:nvPr/>
        </p:nvSpPr>
        <p:spPr bwMode="auto">
          <a:xfrm>
            <a:off x="8382000" y="4267200"/>
            <a:ext cx="76200" cy="76200"/>
          </a:xfrm>
          <a:prstGeom prst="ellipse">
            <a:avLst/>
          </a:prstGeom>
          <a:solidFill>
            <a:schemeClr val="accent1"/>
          </a:solidFill>
          <a:ln w="9525">
            <a:solidFill>
              <a:schemeClr val="accent1"/>
            </a:solidFill>
            <a:miter lim="800000"/>
            <a:headEnd/>
            <a:tailEnd/>
          </a:ln>
          <a:effectLst/>
        </p:spPr>
        <p:txBody>
          <a:bodyPr wrap="none" anchor="ctr"/>
          <a:lstStyle/>
          <a:p>
            <a:endParaRPr lang="zh-CN" altLang="en-US"/>
          </a:p>
        </p:txBody>
      </p:sp>
      <p:sp>
        <p:nvSpPr>
          <p:cNvPr id="52235" name="Oval 11"/>
          <p:cNvSpPr>
            <a:spLocks noChangeArrowheads="1"/>
          </p:cNvSpPr>
          <p:nvPr/>
        </p:nvSpPr>
        <p:spPr bwMode="auto">
          <a:xfrm>
            <a:off x="7772400" y="4191000"/>
            <a:ext cx="76200" cy="76200"/>
          </a:xfrm>
          <a:prstGeom prst="ellipse">
            <a:avLst/>
          </a:prstGeom>
          <a:solidFill>
            <a:schemeClr val="accent1"/>
          </a:solidFill>
          <a:ln w="9525">
            <a:solidFill>
              <a:schemeClr val="accent1"/>
            </a:solidFill>
            <a:miter lim="800000"/>
            <a:headEnd/>
            <a:tailEnd/>
          </a:ln>
          <a:effectLst/>
        </p:spPr>
        <p:txBody>
          <a:bodyPr wrap="none" anchor="ctr"/>
          <a:lstStyle/>
          <a:p>
            <a:endParaRPr lang="zh-CN" altLang="en-US"/>
          </a:p>
        </p:txBody>
      </p:sp>
      <p:graphicFrame>
        <p:nvGraphicFramePr>
          <p:cNvPr id="171008" name="Object 0"/>
          <p:cNvGraphicFramePr>
            <a:graphicFrameLocks noGrp="1" noChangeAspect="1"/>
          </p:cNvGraphicFramePr>
          <p:nvPr>
            <p:ph sz="half" idx="2"/>
          </p:nvPr>
        </p:nvGraphicFramePr>
        <p:xfrm>
          <a:off x="3059113" y="4221163"/>
          <a:ext cx="800100" cy="330200"/>
        </p:xfrm>
        <a:graphic>
          <a:graphicData uri="http://schemas.openxmlformats.org/presentationml/2006/ole">
            <mc:AlternateContent xmlns:mc="http://schemas.openxmlformats.org/markup-compatibility/2006">
              <mc:Choice xmlns:v="urn:schemas-microsoft-com:vml" Requires="v">
                <p:oleObj spid="_x0000_s10307" r:id="rId4" imgW="799753" imgH="330057" progId="Equation.3">
                  <p:embed/>
                </p:oleObj>
              </mc:Choice>
              <mc:Fallback>
                <p:oleObj r:id="rId4" imgW="799753" imgH="330057"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221163"/>
                        <a:ext cx="8001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172</a:t>
            </a:fld>
            <a:endParaRPr lang="en-US" altLang="zh-TW" dirty="0"/>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62000" y="685800"/>
            <a:ext cx="7620000" cy="769938"/>
          </a:xfrm>
        </p:spPr>
        <p:txBody>
          <a:bodyPr/>
          <a:lstStyle/>
          <a:p>
            <a:r>
              <a:rPr lang="en-US" altLang="zh-TW"/>
              <a:t>Construct a convex hull from a Voronoi diagram</a:t>
            </a:r>
          </a:p>
        </p:txBody>
      </p:sp>
      <p:sp>
        <p:nvSpPr>
          <p:cNvPr id="53251" name="Rectangle 3"/>
          <p:cNvSpPr>
            <a:spLocks noGrp="1" noChangeArrowheads="1"/>
          </p:cNvSpPr>
          <p:nvPr>
            <p:ph type="body" idx="1"/>
          </p:nvPr>
        </p:nvSpPr>
        <p:spPr/>
        <p:txBody>
          <a:bodyPr/>
          <a:lstStyle/>
          <a:p>
            <a:r>
              <a:rPr lang="en-US" altLang="zh-TW" sz="2800"/>
              <a:t>After a </a:t>
            </a:r>
            <a:r>
              <a:rPr lang="en-US" altLang="zh-TW" sz="2800" u="sng">
                <a:solidFill>
                  <a:schemeClr val="hlink"/>
                </a:solidFill>
              </a:rPr>
              <a:t>Voronoi diagram</a:t>
            </a:r>
            <a:r>
              <a:rPr lang="en-US" altLang="zh-TW" sz="2800"/>
              <a:t> is constructed, a </a:t>
            </a:r>
            <a:r>
              <a:rPr lang="en-US" altLang="zh-TW" sz="2800" u="sng">
                <a:solidFill>
                  <a:schemeClr val="hlink"/>
                </a:solidFill>
              </a:rPr>
              <a:t>convex hull</a:t>
            </a:r>
            <a:r>
              <a:rPr lang="en-US" altLang="zh-TW" sz="2800"/>
              <a:t> can by found in O(n) time.</a:t>
            </a:r>
          </a:p>
        </p:txBody>
      </p:sp>
      <p:sp>
        <p:nvSpPr>
          <p:cNvPr id="53253" name="Rectangle 5"/>
          <p:cNvSpPr>
            <a:spLocks noChangeArrowheads="1"/>
          </p:cNvSpPr>
          <p:nvPr/>
        </p:nvSpPr>
        <p:spPr bwMode="auto">
          <a:xfrm>
            <a:off x="1933575" y="1033463"/>
            <a:ext cx="9144000" cy="0"/>
          </a:xfrm>
          <a:prstGeom prst="rect">
            <a:avLst/>
          </a:prstGeom>
          <a:noFill/>
          <a:ln w="9525">
            <a:noFill/>
            <a:miter lim="800000"/>
            <a:headEnd/>
            <a:tailEnd/>
          </a:ln>
          <a:effectLst/>
        </p:spPr>
        <p:txBody>
          <a:bodyPr>
            <a:spAutoFit/>
          </a:bodyPr>
          <a:lstStyle/>
          <a:p>
            <a:endParaRPr lang="zh-CN" altLang="en-US"/>
          </a:p>
        </p:txBody>
      </p:sp>
      <p:pic>
        <p:nvPicPr>
          <p:cNvPr id="53252" name="Picture 4"/>
          <p:cNvPicPr>
            <a:picLocks noChangeAspect="1" noChangeArrowheads="1"/>
          </p:cNvPicPr>
          <p:nvPr/>
        </p:nvPicPr>
        <p:blipFill>
          <a:blip r:embed="rId3" cstate="print"/>
          <a:srcRect/>
          <a:stretch>
            <a:fillRect/>
          </a:stretch>
        </p:blipFill>
        <p:spPr bwMode="auto">
          <a:xfrm>
            <a:off x="2143108" y="2071678"/>
            <a:ext cx="4343400" cy="3943350"/>
          </a:xfrm>
          <a:prstGeom prst="rect">
            <a:avLst/>
          </a:prstGeom>
          <a:noFill/>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173</a:t>
            </a:fld>
            <a:endParaRPr lang="en-US" altLang="zh-TW" dirty="0"/>
          </a:p>
        </p:txBody>
      </p:sp>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79512" y="116632"/>
            <a:ext cx="7620000" cy="769938"/>
          </a:xfrm>
        </p:spPr>
        <p:txBody>
          <a:bodyPr/>
          <a:lstStyle/>
          <a:p>
            <a:r>
              <a:rPr lang="en-US" altLang="zh-TW" dirty="0"/>
              <a:t>Construct a convex hull from a </a:t>
            </a:r>
            <a:r>
              <a:rPr lang="en-US" altLang="zh-TW" dirty="0" err="1"/>
              <a:t>Voronoi</a:t>
            </a:r>
            <a:r>
              <a:rPr lang="en-US" altLang="zh-TW" dirty="0"/>
              <a:t> diagram</a:t>
            </a:r>
          </a:p>
        </p:txBody>
      </p:sp>
      <p:sp>
        <p:nvSpPr>
          <p:cNvPr id="54275" name="Rectangle 3"/>
          <p:cNvSpPr>
            <a:spLocks noGrp="1" noChangeArrowheads="1"/>
          </p:cNvSpPr>
          <p:nvPr>
            <p:ph type="body" idx="1"/>
          </p:nvPr>
        </p:nvSpPr>
        <p:spPr>
          <a:xfrm>
            <a:off x="609600" y="1752600"/>
            <a:ext cx="7772400" cy="4114800"/>
          </a:xfrm>
        </p:spPr>
        <p:txBody>
          <a:bodyPr/>
          <a:lstStyle/>
          <a:p>
            <a:pPr>
              <a:buFont typeface="Wingdings" pitchFamily="2" charset="2"/>
              <a:buNone/>
            </a:pPr>
            <a:r>
              <a:rPr lang="en-US" altLang="zh-TW" sz="2800" u="sng">
                <a:solidFill>
                  <a:schemeClr val="hlink"/>
                </a:solidFill>
              </a:rPr>
              <a:t>Step 1</a:t>
            </a:r>
            <a:r>
              <a:rPr lang="en-US" altLang="zh-TW" sz="2800"/>
              <a:t>: Find an infinite ray by examining all Voronoi edges.</a:t>
            </a:r>
            <a:endParaRPr lang="en-US" altLang="zh-TW" sz="2800" u="sng">
              <a:solidFill>
                <a:schemeClr val="hlink"/>
              </a:solidFill>
            </a:endParaRPr>
          </a:p>
          <a:p>
            <a:pPr>
              <a:buFont typeface="Wingdings" pitchFamily="2" charset="2"/>
              <a:buNone/>
            </a:pPr>
            <a:r>
              <a:rPr lang="en-US" altLang="zh-TW" sz="2800" u="sng">
                <a:solidFill>
                  <a:schemeClr val="hlink"/>
                </a:solidFill>
              </a:rPr>
              <a:t>Step 2</a:t>
            </a:r>
            <a:r>
              <a:rPr lang="en-US" altLang="zh-TW" sz="2800"/>
              <a:t>: Let P</a:t>
            </a:r>
            <a:r>
              <a:rPr lang="en-US" altLang="zh-TW" sz="2800" baseline="-30000"/>
              <a:t>i</a:t>
            </a:r>
            <a:r>
              <a:rPr lang="en-US" altLang="zh-TW" sz="2800"/>
              <a:t>  be the point to the left of the infinite ray.  P</a:t>
            </a:r>
            <a:r>
              <a:rPr lang="en-US" altLang="zh-TW" sz="2800" baseline="-30000"/>
              <a:t>i</a:t>
            </a:r>
            <a:r>
              <a:rPr lang="en-US" altLang="zh-TW" sz="2800"/>
              <a:t>  is a </a:t>
            </a:r>
            <a:r>
              <a:rPr lang="en-US" altLang="zh-TW" sz="2800" u="sng">
                <a:solidFill>
                  <a:schemeClr val="hlink"/>
                </a:solidFill>
              </a:rPr>
              <a:t>convex hull</a:t>
            </a:r>
            <a:r>
              <a:rPr lang="en-US" altLang="zh-TW" sz="2800"/>
              <a:t> vertex.  Examine the Voronoi polygon of P</a:t>
            </a:r>
            <a:r>
              <a:rPr lang="en-US" altLang="zh-TW" sz="2800" baseline="-30000"/>
              <a:t>i</a:t>
            </a:r>
            <a:r>
              <a:rPr lang="en-US" altLang="zh-TW" sz="2800"/>
              <a:t>  to find the next infinite ray.</a:t>
            </a:r>
            <a:endParaRPr lang="en-US" altLang="zh-TW" sz="2800" u="sng">
              <a:solidFill>
                <a:schemeClr val="hlink"/>
              </a:solidFill>
            </a:endParaRPr>
          </a:p>
          <a:p>
            <a:pPr>
              <a:buFont typeface="Wingdings" pitchFamily="2" charset="2"/>
              <a:buNone/>
            </a:pPr>
            <a:r>
              <a:rPr lang="en-US" altLang="zh-TW" sz="2800" u="sng">
                <a:solidFill>
                  <a:schemeClr val="hlink"/>
                </a:solidFill>
              </a:rPr>
              <a:t>Step 3</a:t>
            </a:r>
            <a:r>
              <a:rPr lang="en-US" altLang="zh-TW" sz="2800"/>
              <a:t>: Repeat Step 2 until we return to the starting ray.</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174</a:t>
            </a:fld>
            <a:endParaRPr lang="en-US" altLang="zh-TW" dirty="0"/>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62000" y="304800"/>
            <a:ext cx="7620000" cy="769938"/>
          </a:xfrm>
        </p:spPr>
        <p:txBody>
          <a:bodyPr/>
          <a:lstStyle/>
          <a:p>
            <a:r>
              <a:rPr lang="en-US" altLang="zh-TW">
                <a:latin typeface="Arial" charset="0"/>
                <a:cs typeface="Arial" charset="0"/>
              </a:rPr>
              <a:t>Time complexity</a:t>
            </a:r>
          </a:p>
        </p:txBody>
      </p:sp>
      <p:sp>
        <p:nvSpPr>
          <p:cNvPr id="55299" name="Rectangle 3"/>
          <p:cNvSpPr>
            <a:spLocks noGrp="1" noChangeArrowheads="1"/>
          </p:cNvSpPr>
          <p:nvPr>
            <p:ph type="body" idx="1"/>
          </p:nvPr>
        </p:nvSpPr>
        <p:spPr>
          <a:xfrm>
            <a:off x="685800" y="1295400"/>
            <a:ext cx="7772400" cy="4800600"/>
          </a:xfrm>
        </p:spPr>
        <p:txBody>
          <a:bodyPr/>
          <a:lstStyle/>
          <a:p>
            <a:pPr>
              <a:lnSpc>
                <a:spcPct val="90000"/>
              </a:lnSpc>
            </a:pPr>
            <a:r>
              <a:rPr lang="en-US" altLang="zh-TW" sz="2800"/>
              <a:t>Time complexity for merging 2 Voronoi diagrams:</a:t>
            </a:r>
          </a:p>
          <a:p>
            <a:pPr>
              <a:lnSpc>
                <a:spcPct val="90000"/>
              </a:lnSpc>
              <a:buFont typeface="Wingdings" pitchFamily="2" charset="2"/>
              <a:buNone/>
            </a:pPr>
            <a:r>
              <a:rPr lang="en-US" altLang="zh-TW" sz="2800"/>
              <a:t>    Total: O(n)</a:t>
            </a:r>
          </a:p>
          <a:p>
            <a:pPr lvl="1">
              <a:lnSpc>
                <a:spcPct val="90000"/>
              </a:lnSpc>
            </a:pPr>
            <a:r>
              <a:rPr lang="en-US" altLang="zh-TW"/>
              <a:t>Step 1: O(n)</a:t>
            </a:r>
          </a:p>
          <a:p>
            <a:pPr lvl="1">
              <a:lnSpc>
                <a:spcPct val="90000"/>
              </a:lnSpc>
            </a:pPr>
            <a:r>
              <a:rPr lang="en-US" altLang="zh-TW"/>
              <a:t>Step 2: O(n)</a:t>
            </a:r>
          </a:p>
          <a:p>
            <a:pPr lvl="1">
              <a:lnSpc>
                <a:spcPct val="90000"/>
              </a:lnSpc>
            </a:pPr>
            <a:r>
              <a:rPr lang="en-US" altLang="zh-TW"/>
              <a:t>Step 3 ~ Step 5: O(n)</a:t>
            </a:r>
          </a:p>
          <a:p>
            <a:pPr lvl="1">
              <a:lnSpc>
                <a:spcPct val="90000"/>
              </a:lnSpc>
              <a:buFont typeface="Wingdings" pitchFamily="2" charset="2"/>
              <a:buNone/>
            </a:pPr>
            <a:r>
              <a:rPr lang="en-US" altLang="zh-TW"/>
              <a:t>  (at most 3n - 6 edges in VD(S</a:t>
            </a:r>
            <a:r>
              <a:rPr lang="en-US" altLang="zh-TW" baseline="-30000"/>
              <a:t>L</a:t>
            </a:r>
            <a:r>
              <a:rPr lang="en-US" altLang="zh-TW"/>
              <a:t>) and VD(S</a:t>
            </a:r>
            <a:r>
              <a:rPr lang="en-US" altLang="zh-TW" baseline="-30000"/>
              <a:t>R</a:t>
            </a:r>
            <a:r>
              <a:rPr lang="en-US" altLang="zh-TW"/>
              <a:t>) and at most n segments in HP)</a:t>
            </a:r>
          </a:p>
          <a:p>
            <a:pPr>
              <a:lnSpc>
                <a:spcPct val="90000"/>
              </a:lnSpc>
            </a:pPr>
            <a:r>
              <a:rPr lang="en-US" altLang="zh-TW" sz="2800" u="sng">
                <a:solidFill>
                  <a:schemeClr val="hlink"/>
                </a:solidFill>
              </a:rPr>
              <a:t>Time complexity for constructing a Voronoi diagram</a:t>
            </a:r>
            <a:r>
              <a:rPr lang="en-US" altLang="zh-TW" sz="2800"/>
              <a:t>:  O(n log n)</a:t>
            </a:r>
            <a:endParaRPr lang="en-US" altLang="zh-TW" sz="2800">
              <a:latin typeface="Times New Roman" pitchFamily="18" charset="0"/>
              <a:sym typeface="Symbol" pitchFamily="18" charset="2"/>
            </a:endParaRPr>
          </a:p>
          <a:p>
            <a:pPr lvl="1">
              <a:lnSpc>
                <a:spcPct val="90000"/>
              </a:lnSpc>
              <a:buFont typeface="Wingdings" pitchFamily="2" charset="2"/>
              <a:buNone/>
            </a:pPr>
            <a:r>
              <a:rPr lang="en-US" altLang="zh-TW"/>
              <a:t>because</a:t>
            </a:r>
            <a:r>
              <a:rPr lang="en-US" altLang="zh-TW">
                <a:latin typeface="Times New Roman" pitchFamily="18" charset="0"/>
                <a:sym typeface="Symbol" pitchFamily="18" charset="2"/>
              </a:rPr>
              <a:t>	   </a:t>
            </a:r>
            <a:r>
              <a:rPr lang="en-US" altLang="zh-TW"/>
              <a:t>T(n) = 2T(n/2) + O(n)=O(n log 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175</a:t>
            </a:fld>
            <a:endParaRPr lang="en-US" altLang="zh-TW" dirty="0"/>
          </a:p>
        </p:txBody>
      </p:sp>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TW"/>
              <a:t>Lower bound</a:t>
            </a:r>
          </a:p>
        </p:txBody>
      </p:sp>
      <p:sp>
        <p:nvSpPr>
          <p:cNvPr id="56323" name="Rectangle 3"/>
          <p:cNvSpPr>
            <a:spLocks noGrp="1" noChangeArrowheads="1"/>
          </p:cNvSpPr>
          <p:nvPr>
            <p:ph type="body" idx="1"/>
          </p:nvPr>
        </p:nvSpPr>
        <p:spPr/>
        <p:txBody>
          <a:bodyPr/>
          <a:lstStyle/>
          <a:p>
            <a:r>
              <a:rPr lang="en-US" altLang="zh-TW"/>
              <a:t>The </a:t>
            </a:r>
            <a:r>
              <a:rPr lang="en-US" altLang="zh-TW" u="sng">
                <a:solidFill>
                  <a:schemeClr val="hlink"/>
                </a:solidFill>
              </a:rPr>
              <a:t>lower bound</a:t>
            </a:r>
            <a:r>
              <a:rPr lang="en-US" altLang="zh-TW"/>
              <a:t> of the Voronoi diagram problem is </a:t>
            </a:r>
            <a:r>
              <a:rPr lang="en-US" altLang="zh-TW">
                <a:latin typeface="Times New Roman" pitchFamily="18" charset="0"/>
                <a:sym typeface="Symbol" pitchFamily="18" charset="2"/>
              </a:rPr>
              <a:t></a:t>
            </a:r>
            <a:r>
              <a:rPr lang="en-US" altLang="zh-TW"/>
              <a:t>(n log n).</a:t>
            </a:r>
          </a:p>
          <a:p>
            <a:pPr>
              <a:buFont typeface="Wingdings" pitchFamily="2" charset="2"/>
              <a:buNone/>
            </a:pPr>
            <a:r>
              <a:rPr lang="en-US" altLang="zh-TW"/>
              <a:t>	  sorting </a:t>
            </a:r>
            <a:r>
              <a:rPr lang="en-US" altLang="zh-TW">
                <a:latin typeface="Times New Roman" pitchFamily="18" charset="0"/>
                <a:sym typeface="Symbol" pitchFamily="18" charset="2"/>
              </a:rPr>
              <a:t></a:t>
            </a:r>
            <a:r>
              <a:rPr lang="en-US" altLang="zh-TW"/>
              <a:t> Voronoi diagram problem</a:t>
            </a:r>
          </a:p>
        </p:txBody>
      </p:sp>
      <p:sp>
        <p:nvSpPr>
          <p:cNvPr id="56325" name="Rectangle 5"/>
          <p:cNvSpPr>
            <a:spLocks noChangeArrowheads="1"/>
          </p:cNvSpPr>
          <p:nvPr/>
        </p:nvSpPr>
        <p:spPr bwMode="auto">
          <a:xfrm>
            <a:off x="2105025" y="2719388"/>
            <a:ext cx="9144000" cy="0"/>
          </a:xfrm>
          <a:prstGeom prst="rect">
            <a:avLst/>
          </a:prstGeom>
          <a:noFill/>
          <a:ln w="9525">
            <a:noFill/>
            <a:miter lim="800000"/>
            <a:headEnd/>
            <a:tailEnd/>
          </a:ln>
          <a:effectLst/>
        </p:spPr>
        <p:txBody>
          <a:bodyPr>
            <a:spAutoFit/>
          </a:bodyPr>
          <a:lstStyle/>
          <a:p>
            <a:endParaRPr lang="zh-CN" altLang="en-US"/>
          </a:p>
        </p:txBody>
      </p:sp>
      <p:pic>
        <p:nvPicPr>
          <p:cNvPr id="56324" name="Picture 4"/>
          <p:cNvPicPr>
            <a:picLocks noChangeAspect="1" noChangeArrowheads="1"/>
          </p:cNvPicPr>
          <p:nvPr/>
        </p:nvPicPr>
        <p:blipFill>
          <a:blip r:embed="rId3" cstate="print"/>
          <a:srcRect/>
          <a:stretch>
            <a:fillRect/>
          </a:stretch>
        </p:blipFill>
        <p:spPr bwMode="auto">
          <a:xfrm>
            <a:off x="1928794" y="3429000"/>
            <a:ext cx="4933950" cy="1419225"/>
          </a:xfrm>
          <a:prstGeom prst="rect">
            <a:avLst/>
          </a:prstGeom>
          <a:noFill/>
        </p:spPr>
      </p:pic>
      <p:sp>
        <p:nvSpPr>
          <p:cNvPr id="56327" name="Text Box 7"/>
          <p:cNvSpPr txBox="1">
            <a:spLocks noChangeArrowheads="1"/>
          </p:cNvSpPr>
          <p:nvPr/>
        </p:nvSpPr>
        <p:spPr bwMode="auto">
          <a:xfrm>
            <a:off x="2514600" y="5334000"/>
            <a:ext cx="4419600" cy="822325"/>
          </a:xfrm>
          <a:prstGeom prst="rect">
            <a:avLst/>
          </a:prstGeom>
          <a:noFill/>
          <a:ln w="9525">
            <a:noFill/>
            <a:miter lim="800000"/>
            <a:headEnd/>
            <a:tailEnd/>
          </a:ln>
          <a:effectLst/>
        </p:spPr>
        <p:txBody>
          <a:bodyPr>
            <a:spAutoFit/>
          </a:bodyPr>
          <a:lstStyle/>
          <a:p>
            <a:pPr>
              <a:spcBef>
                <a:spcPct val="50000"/>
              </a:spcBef>
            </a:pPr>
            <a:r>
              <a:rPr lang="en-US" altLang="zh-TW"/>
              <a:t>The Voronoi diagram for a set of points on a straight line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176</a:t>
            </a:fld>
            <a:endParaRPr lang="en-US" altLang="zh-TW" dirty="0"/>
          </a:p>
        </p:txBody>
      </p:sp>
    </p:spTree>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14282" y="357166"/>
            <a:ext cx="7620000" cy="769938"/>
          </a:xfrm>
        </p:spPr>
        <p:txBody>
          <a:bodyPr/>
          <a:lstStyle/>
          <a:p>
            <a:r>
              <a:rPr lang="en-US" altLang="zh-TW" dirty="0"/>
              <a:t>Applications of </a:t>
            </a:r>
            <a:r>
              <a:rPr lang="en-US" altLang="zh-TW" dirty="0" err="1"/>
              <a:t>Voronoi</a:t>
            </a:r>
            <a:r>
              <a:rPr lang="en-US" altLang="zh-TW" dirty="0"/>
              <a:t> diagrams</a:t>
            </a:r>
          </a:p>
        </p:txBody>
      </p:sp>
      <p:sp>
        <p:nvSpPr>
          <p:cNvPr id="57347" name="Rectangle 3"/>
          <p:cNvSpPr>
            <a:spLocks noGrp="1" noChangeArrowheads="1"/>
          </p:cNvSpPr>
          <p:nvPr>
            <p:ph type="body" idx="1"/>
          </p:nvPr>
        </p:nvSpPr>
        <p:spPr>
          <a:xfrm>
            <a:off x="762000" y="2057400"/>
            <a:ext cx="7772400" cy="4114800"/>
          </a:xfrm>
        </p:spPr>
        <p:txBody>
          <a:bodyPr/>
          <a:lstStyle/>
          <a:p>
            <a:r>
              <a:rPr lang="en-US" altLang="zh-TW"/>
              <a:t>The Euclidean nearest neighbor searching problem.</a:t>
            </a:r>
          </a:p>
          <a:p>
            <a:r>
              <a:rPr lang="en-US" altLang="zh-TW"/>
              <a:t>The Euclidean all nearest neighbor problem.</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177</a:t>
            </a:fld>
            <a:endParaRPr lang="en-US" altLang="zh-TW" dirty="0"/>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357189"/>
            <a:ext cx="7572375" cy="623540"/>
          </a:xfrm>
        </p:spPr>
        <p:txBody>
          <a:bodyPr/>
          <a:lstStyle/>
          <a:p>
            <a:r>
              <a:rPr lang="en-US" altLang="zh-CN" b="0" dirty="0">
                <a:ea typeface="宋体" pitchFamily="2" charset="-122"/>
              </a:rPr>
              <a:t>          </a:t>
            </a:r>
            <a:r>
              <a:rPr lang="en-US" altLang="zh-CN" b="0" dirty="0" smtClean="0">
                <a:ea typeface="宋体" pitchFamily="2" charset="-122"/>
              </a:rPr>
              <a:t>4.12 Fast </a:t>
            </a:r>
            <a:r>
              <a:rPr lang="en-US" altLang="zh-CN" b="0" dirty="0">
                <a:ea typeface="宋体" pitchFamily="2" charset="-122"/>
              </a:rPr>
              <a:t>Fourier Transform</a:t>
            </a:r>
          </a:p>
        </p:txBody>
      </p:sp>
      <p:sp>
        <p:nvSpPr>
          <p:cNvPr id="55299" name="Rectangle 3"/>
          <p:cNvSpPr>
            <a:spLocks noGrp="1" noChangeArrowheads="1"/>
          </p:cNvSpPr>
          <p:nvPr>
            <p:ph type="body" idx="1"/>
          </p:nvPr>
        </p:nvSpPr>
        <p:spPr>
          <a:xfrm>
            <a:off x="323850" y="1268413"/>
            <a:ext cx="8362950" cy="4857750"/>
          </a:xfrm>
        </p:spPr>
        <p:txBody>
          <a:bodyPr/>
          <a:lstStyle/>
          <a:p>
            <a:pPr>
              <a:lnSpc>
                <a:spcPct val="90000"/>
              </a:lnSpc>
              <a:buFontTx/>
              <a:buNone/>
            </a:pPr>
            <a:r>
              <a:rPr lang="en-US" altLang="zh-CN" sz="2800" b="1">
                <a:solidFill>
                  <a:srgbClr val="0000FF"/>
                </a:solidFill>
                <a:ea typeface="宋体" pitchFamily="2" charset="-122"/>
              </a:rPr>
              <a:t>Applications:</a:t>
            </a:r>
          </a:p>
          <a:p>
            <a:pPr>
              <a:lnSpc>
                <a:spcPct val="90000"/>
              </a:lnSpc>
            </a:pPr>
            <a:r>
              <a:rPr lang="en-US" altLang="zh-CN" sz="2800">
                <a:ea typeface="宋体" pitchFamily="2" charset="-122"/>
              </a:rPr>
              <a:t>Optics, acoustics, quantum physics, telecommunications, radar, control systems, signal processing, speech recognition, data compression, image processing, seismology, mass spectrometry…</a:t>
            </a:r>
          </a:p>
          <a:p>
            <a:pPr>
              <a:lnSpc>
                <a:spcPct val="90000"/>
              </a:lnSpc>
            </a:pPr>
            <a:r>
              <a:rPr lang="en-US" altLang="zh-CN" sz="2800">
                <a:ea typeface="宋体" pitchFamily="2" charset="-122"/>
              </a:rPr>
              <a:t>Digital media. [DVD, JPEG, MP3, H.264]</a:t>
            </a:r>
          </a:p>
          <a:p>
            <a:pPr>
              <a:lnSpc>
                <a:spcPct val="90000"/>
              </a:lnSpc>
            </a:pPr>
            <a:r>
              <a:rPr lang="en-US" altLang="zh-CN" sz="2800">
                <a:ea typeface="宋体" pitchFamily="2" charset="-122"/>
              </a:rPr>
              <a:t>Medical diagnostics. [MRI, CT, PET scans, ultrasound]</a:t>
            </a:r>
          </a:p>
          <a:p>
            <a:pPr>
              <a:lnSpc>
                <a:spcPct val="90000"/>
              </a:lnSpc>
            </a:pPr>
            <a:r>
              <a:rPr lang="en-US" altLang="zh-CN" sz="2800">
                <a:ea typeface="宋体" pitchFamily="2" charset="-122"/>
              </a:rPr>
              <a:t>Numerical solutions to Poisson's equation.</a:t>
            </a:r>
          </a:p>
          <a:p>
            <a:pPr>
              <a:lnSpc>
                <a:spcPct val="90000"/>
              </a:lnSpc>
            </a:pPr>
            <a:r>
              <a:rPr lang="en-US" altLang="zh-CN" sz="2800">
                <a:ea typeface="宋体" pitchFamily="2" charset="-122"/>
              </a:rPr>
              <a:t>Shor's quantum factoring algorithm</a:t>
            </a:r>
          </a:p>
          <a:p>
            <a:pPr>
              <a:lnSpc>
                <a:spcPct val="90000"/>
              </a:lnSpc>
            </a:pPr>
            <a:endParaRPr lang="en-US" altLang="zh-CN" sz="280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178</a:t>
            </a:fld>
            <a:endParaRPr lang="en-US" altLang="zh-TW" dirty="0"/>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endParaRPr lang="zh-CN" altLang="zh-CN"/>
          </a:p>
        </p:txBody>
      </p:sp>
      <p:sp>
        <p:nvSpPr>
          <p:cNvPr id="56323" name="Rectangle 3"/>
          <p:cNvSpPr>
            <a:spLocks noGrp="1" noChangeArrowheads="1"/>
          </p:cNvSpPr>
          <p:nvPr>
            <p:ph type="body" idx="1"/>
          </p:nvPr>
        </p:nvSpPr>
        <p:spPr/>
        <p:txBody>
          <a:bodyPr/>
          <a:lstStyle/>
          <a:p>
            <a:pPr>
              <a:lnSpc>
                <a:spcPct val="90000"/>
              </a:lnSpc>
            </a:pPr>
            <a:r>
              <a:rPr lang="en-US" altLang="zh-CN">
                <a:ea typeface="宋体" pitchFamily="2" charset="-122"/>
              </a:rPr>
              <a:t>The FFT is one of the truly great computational developments of [the 20th] century. It has changed the face of science and engineering so much that it is not an exaggeration to say that life as we know it would be very different without the FFT. </a:t>
            </a:r>
          </a:p>
          <a:p>
            <a:pPr>
              <a:lnSpc>
                <a:spcPct val="90000"/>
              </a:lnSpc>
            </a:pPr>
            <a:endParaRPr lang="en-US" altLang="zh-CN">
              <a:ea typeface="宋体" pitchFamily="2" charset="-122"/>
            </a:endParaRPr>
          </a:p>
          <a:p>
            <a:pPr>
              <a:lnSpc>
                <a:spcPct val="90000"/>
              </a:lnSpc>
              <a:buFontTx/>
              <a:buNone/>
            </a:pPr>
            <a:r>
              <a:rPr lang="en-US" altLang="zh-CN">
                <a:ea typeface="宋体" pitchFamily="2" charset="-122"/>
              </a:rPr>
              <a:t>-- Charles van Loan</a:t>
            </a:r>
          </a:p>
          <a:p>
            <a:pPr>
              <a:lnSpc>
                <a:spcPct val="90000"/>
              </a:lnSpc>
              <a:buFontTx/>
              <a:buNone/>
            </a:pPr>
            <a:endParaRPr lang="en-US" altLang="zh-CN">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179</a:t>
            </a:fld>
            <a:endParaRPr lang="en-US" altLang="zh-TW"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TW" dirty="0" smtClean="0"/>
              <a:t>4.4 The </a:t>
            </a:r>
            <a:r>
              <a:rPr lang="en-US" altLang="zh-TW" dirty="0"/>
              <a:t>closest pair problem</a:t>
            </a:r>
          </a:p>
        </p:txBody>
      </p:sp>
      <p:sp>
        <p:nvSpPr>
          <p:cNvPr id="18435" name="Rectangle 3"/>
          <p:cNvSpPr>
            <a:spLocks noGrp="1" noChangeArrowheads="1"/>
          </p:cNvSpPr>
          <p:nvPr>
            <p:ph type="body" idx="1"/>
          </p:nvPr>
        </p:nvSpPr>
        <p:spPr/>
        <p:txBody>
          <a:bodyPr/>
          <a:lstStyle/>
          <a:p>
            <a:r>
              <a:rPr lang="en-US" altLang="zh-TW" sz="2800" dirty="0"/>
              <a:t>Given a set S of n points, find a pair of points which are </a:t>
            </a:r>
            <a:r>
              <a:rPr lang="en-US" altLang="zh-TW" sz="2800" u="sng" dirty="0">
                <a:solidFill>
                  <a:schemeClr val="hlink"/>
                </a:solidFill>
              </a:rPr>
              <a:t>closest</a:t>
            </a:r>
            <a:r>
              <a:rPr lang="en-US" altLang="zh-TW" sz="2800" dirty="0"/>
              <a:t> together.</a:t>
            </a:r>
            <a:endParaRPr lang="en-US" altLang="zh-TW" sz="2800" u="sng" dirty="0">
              <a:solidFill>
                <a:schemeClr val="hlink"/>
              </a:solidFill>
            </a:endParaRPr>
          </a:p>
          <a:p>
            <a:r>
              <a:rPr lang="en-US" altLang="zh-TW" sz="2800" u="sng" dirty="0">
                <a:solidFill>
                  <a:schemeClr val="hlink"/>
                </a:solidFill>
              </a:rPr>
              <a:t>1-D version</a:t>
            </a:r>
            <a:r>
              <a:rPr lang="en-US" altLang="zh-TW" sz="2800" dirty="0"/>
              <a:t> :</a:t>
            </a:r>
          </a:p>
          <a:p>
            <a:pPr>
              <a:buFont typeface="Wingdings" pitchFamily="2" charset="2"/>
              <a:buNone/>
            </a:pPr>
            <a:r>
              <a:rPr lang="en-US" altLang="zh-TW" sz="2800" dirty="0"/>
              <a:t>	Solved by </a:t>
            </a:r>
            <a:r>
              <a:rPr lang="en-US" altLang="zh-TW" sz="2800" u="sng" dirty="0">
                <a:solidFill>
                  <a:schemeClr val="hlink"/>
                </a:solidFill>
              </a:rPr>
              <a:t>sorting</a:t>
            </a:r>
          </a:p>
          <a:p>
            <a:pPr>
              <a:buFont typeface="Wingdings" pitchFamily="2" charset="2"/>
              <a:buNone/>
            </a:pPr>
            <a:r>
              <a:rPr lang="en-US" altLang="zh-TW" sz="2800" dirty="0"/>
              <a:t>	Time complexity : </a:t>
            </a:r>
          </a:p>
          <a:p>
            <a:pPr>
              <a:buFont typeface="Wingdings" pitchFamily="2" charset="2"/>
              <a:buNone/>
            </a:pPr>
            <a:r>
              <a:rPr lang="en-US" altLang="zh-TW" sz="2800" dirty="0"/>
              <a:t>       O(n log n)</a:t>
            </a:r>
          </a:p>
        </p:txBody>
      </p:sp>
      <p:pic>
        <p:nvPicPr>
          <p:cNvPr id="18436" name="Picture 4"/>
          <p:cNvPicPr>
            <a:picLocks noChangeAspect="1" noChangeArrowheads="1"/>
          </p:cNvPicPr>
          <p:nvPr/>
        </p:nvPicPr>
        <p:blipFill>
          <a:blip r:embed="rId3" cstate="print"/>
          <a:srcRect/>
          <a:stretch>
            <a:fillRect/>
          </a:stretch>
        </p:blipFill>
        <p:spPr bwMode="auto">
          <a:xfrm>
            <a:off x="3962400" y="2895600"/>
            <a:ext cx="4876800" cy="3352800"/>
          </a:xfrm>
          <a:prstGeom prst="rect">
            <a:avLst/>
          </a:prstGeom>
          <a:noFill/>
        </p:spPr>
      </p:pic>
      <p:sp>
        <p:nvSpPr>
          <p:cNvPr id="18439" name="Text Box 7"/>
          <p:cNvSpPr txBox="1">
            <a:spLocks noChangeArrowheads="1"/>
          </p:cNvSpPr>
          <p:nvPr/>
        </p:nvSpPr>
        <p:spPr bwMode="auto">
          <a:xfrm>
            <a:off x="4572000" y="2514600"/>
            <a:ext cx="2438400" cy="519113"/>
          </a:xfrm>
          <a:prstGeom prst="rect">
            <a:avLst/>
          </a:prstGeom>
          <a:noFill/>
          <a:ln w="9525">
            <a:noFill/>
            <a:miter lim="800000"/>
            <a:headEnd/>
            <a:tailEnd/>
          </a:ln>
          <a:effectLst/>
        </p:spPr>
        <p:txBody>
          <a:bodyPr>
            <a:spAutoFit/>
          </a:bodyPr>
          <a:lstStyle/>
          <a:p>
            <a:pPr>
              <a:spcBef>
                <a:spcPct val="50000"/>
              </a:spcBef>
            </a:pPr>
            <a:r>
              <a:rPr lang="en-US" altLang="zh-TW" dirty="0">
                <a:solidFill>
                  <a:schemeClr val="folHlink"/>
                </a:solidFill>
                <a:sym typeface="Webdings" pitchFamily="18" charset="2"/>
              </a:rPr>
              <a:t></a:t>
            </a:r>
            <a:r>
              <a:rPr lang="en-US" altLang="zh-TW" dirty="0"/>
              <a:t> </a:t>
            </a:r>
            <a:r>
              <a:rPr lang="en-US" altLang="zh-TW" sz="2800" u="sng" dirty="0">
                <a:solidFill>
                  <a:schemeClr val="hlink"/>
                </a:solidFill>
              </a:rPr>
              <a:t>2-D version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anim calcmode="lin" valueType="num">
                                      <p:cBhvr additive="base">
                                        <p:cTn id="7"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5">
                                            <p:txEl>
                                              <p:pRg st="3" end="3"/>
                                            </p:txEl>
                                          </p:spTgt>
                                        </p:tgtEl>
                                        <p:attrNameLst>
                                          <p:attrName>style.visibility</p:attrName>
                                        </p:attrNameLst>
                                      </p:cBhvr>
                                      <p:to>
                                        <p:strVal val="visible"/>
                                      </p:to>
                                    </p:set>
                                    <p:anim calcmode="lin" valueType="num">
                                      <p:cBhvr additive="base">
                                        <p:cTn id="11"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43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 calcmode="lin" valueType="num">
                                      <p:cBhvr additive="base">
                                        <p:cTn id="15"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439"/>
                                        </p:tgtEl>
                                        <p:attrNameLst>
                                          <p:attrName>style.visibility</p:attrName>
                                        </p:attrNameLst>
                                      </p:cBhvr>
                                      <p:to>
                                        <p:strVal val="visible"/>
                                      </p:to>
                                    </p:set>
                                    <p:anim calcmode="lin" valueType="num">
                                      <p:cBhvr additive="base">
                                        <p:cTn id="21" dur="500" fill="hold"/>
                                        <p:tgtEl>
                                          <p:spTgt spid="18439"/>
                                        </p:tgtEl>
                                        <p:attrNameLst>
                                          <p:attrName>ppt_x</p:attrName>
                                        </p:attrNameLst>
                                      </p:cBhvr>
                                      <p:tavLst>
                                        <p:tav tm="0">
                                          <p:val>
                                            <p:strVal val="#ppt_x"/>
                                          </p:val>
                                        </p:tav>
                                        <p:tav tm="100000">
                                          <p:val>
                                            <p:strVal val="#ppt_x"/>
                                          </p:val>
                                        </p:tav>
                                      </p:tavLst>
                                    </p:anim>
                                    <p:anim calcmode="lin" valueType="num">
                                      <p:cBhvr additive="base">
                                        <p:cTn id="22" dur="500" fill="hold"/>
                                        <p:tgtEl>
                                          <p:spTgt spid="184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436"/>
                                        </p:tgtEl>
                                        <p:attrNameLst>
                                          <p:attrName>style.visibility</p:attrName>
                                        </p:attrNameLst>
                                      </p:cBhvr>
                                      <p:to>
                                        <p:strVal val="visible"/>
                                      </p:to>
                                    </p:set>
                                    <p:anim calcmode="lin" valueType="num">
                                      <p:cBhvr additive="base">
                                        <p:cTn id="25" dur="500" fill="hold"/>
                                        <p:tgtEl>
                                          <p:spTgt spid="18436"/>
                                        </p:tgtEl>
                                        <p:attrNameLst>
                                          <p:attrName>ppt_x</p:attrName>
                                        </p:attrNameLst>
                                      </p:cBhvr>
                                      <p:tavLst>
                                        <p:tav tm="0">
                                          <p:val>
                                            <p:strVal val="#ppt_x"/>
                                          </p:val>
                                        </p:tav>
                                        <p:tav tm="100000">
                                          <p:val>
                                            <p:strVal val="#ppt_x"/>
                                          </p:val>
                                        </p:tav>
                                      </p:tavLst>
                                    </p:anim>
                                    <p:anim calcmode="lin" valueType="num">
                                      <p:cBhvr additive="base">
                                        <p:cTn id="26"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38200" y="381000"/>
            <a:ext cx="7620000" cy="769938"/>
          </a:xfrm>
        </p:spPr>
        <p:txBody>
          <a:bodyPr/>
          <a:lstStyle/>
          <a:p>
            <a:r>
              <a:rPr lang="en-US" altLang="zh-TW"/>
              <a:t>Fast Fourier transform (FFT) </a:t>
            </a:r>
          </a:p>
        </p:txBody>
      </p:sp>
      <p:sp>
        <p:nvSpPr>
          <p:cNvPr id="58371" name="Rectangle 3"/>
          <p:cNvSpPr>
            <a:spLocks noGrp="1" noChangeArrowheads="1"/>
          </p:cNvSpPr>
          <p:nvPr>
            <p:ph type="body" idx="1"/>
          </p:nvPr>
        </p:nvSpPr>
        <p:spPr>
          <a:xfrm>
            <a:off x="571472" y="1000108"/>
            <a:ext cx="7772400" cy="4724400"/>
          </a:xfrm>
        </p:spPr>
        <p:txBody>
          <a:bodyPr/>
          <a:lstStyle/>
          <a:p>
            <a:r>
              <a:rPr lang="en-US" altLang="zh-TW" sz="2400" u="sng" dirty="0">
                <a:solidFill>
                  <a:schemeClr val="hlink"/>
                </a:solidFill>
              </a:rPr>
              <a:t>Fourier transform</a:t>
            </a:r>
            <a:endParaRPr lang="en-US" altLang="zh-TW" sz="2400" u="sng" dirty="0"/>
          </a:p>
          <a:p>
            <a:pPr>
              <a:buFont typeface="Wingdings" pitchFamily="2" charset="2"/>
              <a:buNone/>
            </a:pPr>
            <a:r>
              <a:rPr lang="en-US" altLang="zh-TW" sz="2400" dirty="0"/>
              <a:t>	     </a:t>
            </a:r>
            <a:endParaRPr lang="en-US" altLang="zh-TW" sz="2400" dirty="0" smtClean="0"/>
          </a:p>
          <a:p>
            <a:pPr>
              <a:buFont typeface="Wingdings" pitchFamily="2" charset="2"/>
              <a:buNone/>
            </a:pPr>
            <a:endParaRPr lang="en-US" altLang="zh-TW" sz="2400" dirty="0">
              <a:solidFill>
                <a:schemeClr val="hlink"/>
              </a:solidFill>
            </a:endParaRPr>
          </a:p>
          <a:p>
            <a:r>
              <a:rPr lang="en-US" altLang="zh-TW" sz="2400" dirty="0">
                <a:solidFill>
                  <a:schemeClr val="hlink"/>
                </a:solidFill>
              </a:rPr>
              <a:t>Inverse Fourier transform</a:t>
            </a:r>
            <a:endParaRPr lang="en-US" altLang="zh-TW" sz="2400" dirty="0"/>
          </a:p>
          <a:p>
            <a:pPr>
              <a:buFont typeface="Wingdings" pitchFamily="2" charset="2"/>
              <a:buNone/>
            </a:pPr>
            <a:r>
              <a:rPr lang="en-US" altLang="zh-TW" sz="2400" dirty="0"/>
              <a:t>       </a:t>
            </a:r>
            <a:endParaRPr lang="en-US" altLang="zh-TW" sz="2400" dirty="0" smtClean="0"/>
          </a:p>
          <a:p>
            <a:pPr>
              <a:buFont typeface="Wingdings" pitchFamily="2" charset="2"/>
              <a:buNone/>
            </a:pPr>
            <a:endParaRPr lang="en-US" altLang="zh-TW" sz="2400" u="sng" dirty="0">
              <a:solidFill>
                <a:schemeClr val="hlink"/>
              </a:solidFill>
            </a:endParaRPr>
          </a:p>
          <a:p>
            <a:r>
              <a:rPr lang="en-US" altLang="zh-TW" sz="2400" u="sng" dirty="0">
                <a:solidFill>
                  <a:schemeClr val="hlink"/>
                </a:solidFill>
              </a:rPr>
              <a:t>Discrete Fourier transform(DFT)</a:t>
            </a:r>
            <a:endParaRPr lang="en-US" altLang="zh-TW" sz="2400" u="sng" dirty="0"/>
          </a:p>
          <a:p>
            <a:pPr>
              <a:buFont typeface="Wingdings" pitchFamily="2" charset="2"/>
              <a:buNone/>
            </a:pPr>
            <a:r>
              <a:rPr lang="en-US" altLang="zh-TW" sz="2400" dirty="0"/>
              <a:t>	    Given a</a:t>
            </a:r>
            <a:r>
              <a:rPr lang="en-US" altLang="zh-TW" sz="2400" baseline="-30000" dirty="0"/>
              <a:t>0</a:t>
            </a:r>
            <a:r>
              <a:rPr lang="en-US" altLang="zh-TW" sz="2400" dirty="0"/>
              <a:t>, a</a:t>
            </a:r>
            <a:r>
              <a:rPr lang="en-US" altLang="zh-TW" sz="2400" baseline="-30000" dirty="0"/>
              <a:t>1</a:t>
            </a:r>
            <a:r>
              <a:rPr lang="en-US" altLang="zh-TW" sz="2400" dirty="0"/>
              <a:t>, </a:t>
            </a:r>
            <a:r>
              <a:rPr lang="en-US" altLang="zh-TW" sz="2400" dirty="0">
                <a:latin typeface="Times New Roman" pitchFamily="18" charset="0"/>
              </a:rPr>
              <a:t>…</a:t>
            </a:r>
            <a:r>
              <a:rPr lang="en-US" altLang="zh-TW" sz="2400" dirty="0"/>
              <a:t>, a</a:t>
            </a:r>
            <a:r>
              <a:rPr lang="en-US" altLang="zh-TW" sz="2400" baseline="-30000" dirty="0"/>
              <a:t>n-1 </a:t>
            </a:r>
            <a:r>
              <a:rPr lang="en-US" altLang="zh-TW" sz="2400" dirty="0"/>
              <a:t>,  </a:t>
            </a:r>
            <a:r>
              <a:rPr lang="en-US" altLang="zh-TW" sz="2800" dirty="0"/>
              <a:t> compute</a:t>
            </a:r>
            <a:endParaRPr lang="en-US" altLang="zh-TW" sz="2400" baseline="-30000" dirty="0"/>
          </a:p>
          <a:p>
            <a:pPr>
              <a:buFont typeface="Wingdings" pitchFamily="2" charset="2"/>
              <a:buNone/>
            </a:pPr>
            <a:endParaRPr lang="en-US" altLang="zh-TW" sz="2400" dirty="0"/>
          </a:p>
          <a:p>
            <a:pPr algn="just">
              <a:buFont typeface="Wingdings" pitchFamily="2" charset="2"/>
              <a:buNone/>
            </a:pPr>
            <a:r>
              <a:rPr lang="en-US" altLang="zh-TW" sz="2800" dirty="0"/>
              <a:t>	</a:t>
            </a:r>
          </a:p>
        </p:txBody>
      </p:sp>
      <p:sp>
        <p:nvSpPr>
          <p:cNvPr id="58373" name="Rectangle 5"/>
          <p:cNvSpPr>
            <a:spLocks noChangeArrowheads="1"/>
          </p:cNvSpPr>
          <p:nvPr/>
        </p:nvSpPr>
        <p:spPr bwMode="auto">
          <a:xfrm>
            <a:off x="4319588" y="3200400"/>
            <a:ext cx="9144000" cy="0"/>
          </a:xfrm>
          <a:prstGeom prst="rect">
            <a:avLst/>
          </a:prstGeom>
          <a:noFill/>
          <a:ln w="9525">
            <a:noFill/>
            <a:miter lim="800000"/>
            <a:headEnd/>
            <a:tailEnd/>
          </a:ln>
          <a:effectLst/>
        </p:spPr>
        <p:txBody>
          <a:bodyPr>
            <a:spAutoFit/>
          </a:bodyPr>
          <a:lstStyle/>
          <a:p>
            <a:endParaRPr lang="zh-CN" altLang="en-US"/>
          </a:p>
        </p:txBody>
      </p:sp>
      <p:sp>
        <p:nvSpPr>
          <p:cNvPr id="58375" name="Rectangle 7"/>
          <p:cNvSpPr>
            <a:spLocks noChangeArrowheads="1"/>
          </p:cNvSpPr>
          <p:nvPr/>
        </p:nvSpPr>
        <p:spPr bwMode="auto">
          <a:xfrm>
            <a:off x="4148138" y="3124200"/>
            <a:ext cx="9144000" cy="0"/>
          </a:xfrm>
          <a:prstGeom prst="rect">
            <a:avLst/>
          </a:prstGeom>
          <a:noFill/>
          <a:ln w="9525">
            <a:noFill/>
            <a:miter lim="800000"/>
            <a:headEnd/>
            <a:tailEnd/>
          </a:ln>
          <a:effectLst/>
        </p:spPr>
        <p:txBody>
          <a:bodyPr>
            <a:spAutoFit/>
          </a:bodyPr>
          <a:lstStyle/>
          <a:p>
            <a:endParaRPr lang="zh-CN" altLang="en-US"/>
          </a:p>
        </p:txBody>
      </p:sp>
      <p:sp>
        <p:nvSpPr>
          <p:cNvPr id="58377" name="Rectangle 9"/>
          <p:cNvSpPr>
            <a:spLocks noChangeArrowheads="1"/>
          </p:cNvSpPr>
          <p:nvPr/>
        </p:nvSpPr>
        <p:spPr bwMode="auto">
          <a:xfrm>
            <a:off x="4205288" y="3176588"/>
            <a:ext cx="9144000" cy="0"/>
          </a:xfrm>
          <a:prstGeom prst="rect">
            <a:avLst/>
          </a:prstGeom>
          <a:noFill/>
          <a:ln w="9525">
            <a:noFill/>
            <a:miter lim="800000"/>
            <a:headEnd/>
            <a:tailEnd/>
          </a:ln>
          <a:effectLst/>
        </p:spPr>
        <p:txBody>
          <a:bodyPr>
            <a:spAutoFit/>
          </a:bodyPr>
          <a:lstStyle/>
          <a:p>
            <a:endParaRPr lang="zh-CN" altLang="en-US"/>
          </a:p>
        </p:txBody>
      </p:sp>
      <p:sp>
        <p:nvSpPr>
          <p:cNvPr id="58379" name="Rectangle 11"/>
          <p:cNvSpPr>
            <a:spLocks noChangeArrowheads="1"/>
          </p:cNvSpPr>
          <p:nvPr/>
        </p:nvSpPr>
        <p:spPr bwMode="auto">
          <a:xfrm>
            <a:off x="4129088" y="3081338"/>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2032" name="Object 0"/>
          <p:cNvGraphicFramePr>
            <a:graphicFrameLocks noChangeAspect="1"/>
          </p:cNvGraphicFramePr>
          <p:nvPr/>
        </p:nvGraphicFramePr>
        <p:xfrm>
          <a:off x="1500166" y="1428736"/>
          <a:ext cx="4114800" cy="633413"/>
        </p:xfrm>
        <a:graphic>
          <a:graphicData uri="http://schemas.openxmlformats.org/presentationml/2006/ole">
            <mc:AlternateContent xmlns:mc="http://schemas.openxmlformats.org/markup-compatibility/2006">
              <mc:Choice xmlns:v="urn:schemas-microsoft-com:vml" Requires="v">
                <p:oleObj spid="_x0000_s11461" name="Equation" r:id="rId4" imgW="2145960" imgH="330120" progId="Equation.3">
                  <p:embed/>
                </p:oleObj>
              </mc:Choice>
              <mc:Fallback>
                <p:oleObj name="Equation" r:id="rId4" imgW="2145960" imgH="3301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166" y="1428736"/>
                        <a:ext cx="41148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3" name="Object 1"/>
          <p:cNvGraphicFramePr>
            <a:graphicFrameLocks noChangeAspect="1"/>
          </p:cNvGraphicFramePr>
          <p:nvPr/>
        </p:nvGraphicFramePr>
        <p:xfrm>
          <a:off x="1714480" y="2786058"/>
          <a:ext cx="2849563" cy="754063"/>
        </p:xfrm>
        <a:graphic>
          <a:graphicData uri="http://schemas.openxmlformats.org/presentationml/2006/ole">
            <mc:AlternateContent xmlns:mc="http://schemas.openxmlformats.org/markup-compatibility/2006">
              <mc:Choice xmlns:v="urn:schemas-microsoft-com:vml" Requires="v">
                <p:oleObj spid="_x0000_s11462" name="Equation" r:id="rId6" imgW="1485720" imgH="393480" progId="Equation.3">
                  <p:embed/>
                </p:oleObj>
              </mc:Choice>
              <mc:Fallback>
                <p:oleObj name="Equation" r:id="rId6" imgW="1485720" imgH="3934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480" y="2786058"/>
                        <a:ext cx="2849563"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4" name="Object 2"/>
          <p:cNvGraphicFramePr>
            <a:graphicFrameLocks noChangeAspect="1"/>
          </p:cNvGraphicFramePr>
          <p:nvPr/>
        </p:nvGraphicFramePr>
        <p:xfrm>
          <a:off x="1643042" y="4376757"/>
          <a:ext cx="4572000" cy="1909763"/>
        </p:xfrm>
        <a:graphic>
          <a:graphicData uri="http://schemas.openxmlformats.org/presentationml/2006/ole">
            <mc:AlternateContent xmlns:mc="http://schemas.openxmlformats.org/markup-compatibility/2006">
              <mc:Choice xmlns:v="urn:schemas-microsoft-com:vml" Requires="v">
                <p:oleObj spid="_x0000_s11463" name="Equation" r:id="rId8" imgW="2006280" imgH="838080" progId="Equation.3">
                  <p:embed/>
                </p:oleObj>
              </mc:Choice>
              <mc:Fallback>
                <p:oleObj name="Equation" r:id="rId8" imgW="2006280" imgH="8380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3042" y="4376757"/>
                        <a:ext cx="4572000" cy="190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180</a:t>
            </a:fld>
            <a:endParaRPr lang="en-US" altLang="zh-TW" dirty="0"/>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TW"/>
              <a:t>DFT and waveform(1)</a:t>
            </a:r>
          </a:p>
        </p:txBody>
      </p:sp>
      <p:sp>
        <p:nvSpPr>
          <p:cNvPr id="80899" name="Rectangle 3"/>
          <p:cNvSpPr>
            <a:spLocks noGrp="1" noChangeArrowheads="1"/>
          </p:cNvSpPr>
          <p:nvPr>
            <p:ph type="body" idx="1"/>
          </p:nvPr>
        </p:nvSpPr>
        <p:spPr/>
        <p:txBody>
          <a:bodyPr/>
          <a:lstStyle/>
          <a:p>
            <a:r>
              <a:rPr lang="en-US" altLang="zh-TW" sz="2400" dirty="0"/>
              <a:t>Any </a:t>
            </a:r>
            <a:r>
              <a:rPr lang="en-US" altLang="zh-TW" sz="2400" u="sng" dirty="0">
                <a:solidFill>
                  <a:schemeClr val="hlink"/>
                </a:solidFill>
              </a:rPr>
              <a:t>periodic</a:t>
            </a:r>
            <a:r>
              <a:rPr lang="en-US" altLang="zh-TW" sz="2400" dirty="0"/>
              <a:t> waveform can be decomposed into the </a:t>
            </a:r>
            <a:r>
              <a:rPr lang="en-US" altLang="zh-TW" sz="2400" u="sng" dirty="0">
                <a:solidFill>
                  <a:schemeClr val="hlink"/>
                </a:solidFill>
              </a:rPr>
              <a:t>linear sum of sinusoid</a:t>
            </a:r>
            <a:r>
              <a:rPr lang="en-US" altLang="zh-TW" sz="2400" dirty="0"/>
              <a:t> functions (sine or cosine).</a:t>
            </a:r>
          </a:p>
        </p:txBody>
      </p:sp>
      <p:sp>
        <p:nvSpPr>
          <p:cNvPr id="80901" name="Rectangle 5"/>
          <p:cNvSpPr>
            <a:spLocks noChangeArrowheads="1"/>
          </p:cNvSpPr>
          <p:nvPr/>
        </p:nvSpPr>
        <p:spPr bwMode="auto">
          <a:xfrm>
            <a:off x="1935163" y="1452563"/>
            <a:ext cx="9144000" cy="0"/>
          </a:xfrm>
          <a:prstGeom prst="rect">
            <a:avLst/>
          </a:prstGeom>
          <a:noFill/>
          <a:ln w="9525">
            <a:noFill/>
            <a:miter lim="800000"/>
            <a:headEnd/>
            <a:tailEnd/>
          </a:ln>
          <a:effectLst/>
        </p:spPr>
        <p:txBody>
          <a:bodyPr>
            <a:spAutoFit/>
          </a:bodyPr>
          <a:lstStyle/>
          <a:p>
            <a:endParaRPr lang="zh-CN" altLang="en-US"/>
          </a:p>
        </p:txBody>
      </p:sp>
      <p:pic>
        <p:nvPicPr>
          <p:cNvPr id="80900" name="Picture 4" descr="new_figure3"/>
          <p:cNvPicPr>
            <a:picLocks noChangeAspect="1" noChangeArrowheads="1"/>
          </p:cNvPicPr>
          <p:nvPr/>
        </p:nvPicPr>
        <p:blipFill>
          <a:blip r:embed="rId4" cstate="print"/>
          <a:srcRect/>
          <a:stretch>
            <a:fillRect/>
          </a:stretch>
        </p:blipFill>
        <p:spPr bwMode="auto">
          <a:xfrm>
            <a:off x="0" y="2375280"/>
            <a:ext cx="5059329" cy="3793735"/>
          </a:xfrm>
          <a:prstGeom prst="rect">
            <a:avLst/>
          </a:prstGeom>
          <a:noFill/>
        </p:spPr>
      </p:pic>
      <p:sp>
        <p:nvSpPr>
          <p:cNvPr id="80903" name="Rectangle 7"/>
          <p:cNvSpPr>
            <a:spLocks noChangeArrowheads="1"/>
          </p:cNvSpPr>
          <p:nvPr/>
        </p:nvSpPr>
        <p:spPr bwMode="auto">
          <a:xfrm>
            <a:off x="2297113" y="2171700"/>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3056" name="Object 0"/>
          <p:cNvGraphicFramePr>
            <a:graphicFrameLocks noChangeAspect="1"/>
          </p:cNvGraphicFramePr>
          <p:nvPr/>
        </p:nvGraphicFramePr>
        <p:xfrm>
          <a:off x="4800600" y="2514600"/>
          <a:ext cx="4549775" cy="2514600"/>
        </p:xfrm>
        <a:graphic>
          <a:graphicData uri="http://schemas.openxmlformats.org/presentationml/2006/ole">
            <mc:AlternateContent xmlns:mc="http://schemas.openxmlformats.org/markup-compatibility/2006">
              <mc:Choice xmlns:v="urn:schemas-microsoft-com:vml" Requires="v">
                <p:oleObj spid="_x0000_s12420" name="VISIO" r:id="rId5" imgW="4575240" imgH="2546640" progId="Visio.Drawing.11">
                  <p:embed/>
                </p:oleObj>
              </mc:Choice>
              <mc:Fallback>
                <p:oleObj name="VISIO" r:id="rId5" imgW="4575240" imgH="2546640" progId="Visio.Drawing.11">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514600"/>
                        <a:ext cx="4549775"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5" name="Rectangle 9"/>
          <p:cNvSpPr>
            <a:spLocks noChangeArrowheads="1"/>
          </p:cNvSpPr>
          <p:nvPr/>
        </p:nvSpPr>
        <p:spPr bwMode="auto">
          <a:xfrm>
            <a:off x="3478213" y="3325813"/>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3057" name="Object 1"/>
          <p:cNvGraphicFramePr>
            <a:graphicFrameLocks noChangeAspect="1"/>
          </p:cNvGraphicFramePr>
          <p:nvPr/>
        </p:nvGraphicFramePr>
        <p:xfrm>
          <a:off x="4592638" y="5410200"/>
          <a:ext cx="4551362" cy="863600"/>
        </p:xfrm>
        <a:graphic>
          <a:graphicData uri="http://schemas.openxmlformats.org/presentationml/2006/ole">
            <mc:AlternateContent xmlns:mc="http://schemas.openxmlformats.org/markup-compatibility/2006">
              <mc:Choice xmlns:v="urn:schemas-microsoft-com:vml" Requires="v">
                <p:oleObj spid="_x0000_s12421" name="Equation" r:id="rId7" imgW="2311200" imgH="431640" progId="Equation.3">
                  <p:embed/>
                </p:oleObj>
              </mc:Choice>
              <mc:Fallback>
                <p:oleObj name="Equation" r:id="rId7" imgW="2311200" imgH="4316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638" y="5410200"/>
                        <a:ext cx="455136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181</a:t>
            </a:fld>
            <a:endParaRPr lang="en-US" altLang="zh-TW" dirty="0"/>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6" name="Rectangle 6"/>
          <p:cNvSpPr>
            <a:spLocks noChangeArrowheads="1"/>
          </p:cNvSpPr>
          <p:nvPr/>
        </p:nvSpPr>
        <p:spPr bwMode="auto">
          <a:xfrm>
            <a:off x="2297113" y="2171700"/>
            <a:ext cx="9144000" cy="0"/>
          </a:xfrm>
          <a:prstGeom prst="rect">
            <a:avLst/>
          </a:prstGeom>
          <a:noFill/>
          <a:ln w="9525">
            <a:noFill/>
            <a:miter lim="800000"/>
            <a:headEnd/>
            <a:tailEnd/>
          </a:ln>
          <a:effectLst/>
        </p:spPr>
        <p:txBody>
          <a:bodyPr>
            <a:spAutoFit/>
          </a:bodyPr>
          <a:lstStyle/>
          <a:p>
            <a:endParaRPr lang="zh-CN" altLang="en-US"/>
          </a:p>
        </p:txBody>
      </p:sp>
      <p:sp>
        <p:nvSpPr>
          <p:cNvPr id="92168" name="Rectangle 8"/>
          <p:cNvSpPr>
            <a:spLocks noChangeArrowheads="1"/>
          </p:cNvSpPr>
          <p:nvPr/>
        </p:nvSpPr>
        <p:spPr bwMode="auto">
          <a:xfrm>
            <a:off x="3478213" y="3325813"/>
            <a:ext cx="9144000" cy="0"/>
          </a:xfrm>
          <a:prstGeom prst="rect">
            <a:avLst/>
          </a:prstGeom>
          <a:noFill/>
          <a:ln w="9525">
            <a:noFill/>
            <a:miter lim="800000"/>
            <a:headEnd/>
            <a:tailEnd/>
          </a:ln>
          <a:effectLst/>
        </p:spPr>
        <p:txBody>
          <a:bodyPr>
            <a:spAutoFit/>
          </a:bodyPr>
          <a:lstStyle/>
          <a:p>
            <a:endParaRPr lang="zh-CN" altLang="en-US"/>
          </a:p>
        </p:txBody>
      </p:sp>
      <p:pic>
        <p:nvPicPr>
          <p:cNvPr id="92170" name="Picture 10" descr="clip_image0021"/>
          <p:cNvPicPr>
            <a:picLocks noChangeAspect="1" noChangeArrowheads="1"/>
          </p:cNvPicPr>
          <p:nvPr/>
        </p:nvPicPr>
        <p:blipFill>
          <a:blip r:embed="rId3" cstate="print"/>
          <a:srcRect/>
          <a:stretch>
            <a:fillRect/>
          </a:stretch>
        </p:blipFill>
        <p:spPr bwMode="auto">
          <a:xfrm>
            <a:off x="228600" y="1828800"/>
            <a:ext cx="4572000" cy="3430588"/>
          </a:xfrm>
          <a:prstGeom prst="rect">
            <a:avLst/>
          </a:prstGeom>
          <a:noFill/>
        </p:spPr>
      </p:pic>
      <p:pic>
        <p:nvPicPr>
          <p:cNvPr id="92171" name="Picture 11" descr="clip_image002"/>
          <p:cNvPicPr>
            <a:picLocks noChangeAspect="1" noChangeArrowheads="1"/>
          </p:cNvPicPr>
          <p:nvPr/>
        </p:nvPicPr>
        <p:blipFill>
          <a:blip r:embed="rId4" cstate="print"/>
          <a:srcRect/>
          <a:stretch>
            <a:fillRect/>
          </a:stretch>
        </p:blipFill>
        <p:spPr bwMode="auto">
          <a:xfrm>
            <a:off x="4495800" y="1752600"/>
            <a:ext cx="4648200" cy="3487738"/>
          </a:xfrm>
          <a:prstGeom prst="rect">
            <a:avLst/>
          </a:prstGeom>
          <a:noFill/>
        </p:spPr>
      </p:pic>
      <p:sp>
        <p:nvSpPr>
          <p:cNvPr id="92175" name="Text Box 15"/>
          <p:cNvSpPr txBox="1">
            <a:spLocks noChangeArrowheads="1"/>
          </p:cNvSpPr>
          <p:nvPr/>
        </p:nvSpPr>
        <p:spPr bwMode="auto">
          <a:xfrm>
            <a:off x="685800" y="5257800"/>
            <a:ext cx="3733800" cy="822325"/>
          </a:xfrm>
          <a:prstGeom prst="rect">
            <a:avLst/>
          </a:prstGeom>
          <a:noFill/>
          <a:ln w="9525">
            <a:noFill/>
            <a:miter lim="800000"/>
            <a:headEnd/>
            <a:tailEnd/>
          </a:ln>
          <a:effectLst/>
        </p:spPr>
        <p:txBody>
          <a:bodyPr>
            <a:spAutoFit/>
          </a:bodyPr>
          <a:lstStyle/>
          <a:p>
            <a:pPr>
              <a:spcBef>
                <a:spcPct val="50000"/>
              </a:spcBef>
            </a:pPr>
            <a:r>
              <a:rPr lang="en-US" altLang="zh-TW"/>
              <a:t>The waveform of a music signal of 1 second</a:t>
            </a:r>
          </a:p>
        </p:txBody>
      </p:sp>
      <p:sp>
        <p:nvSpPr>
          <p:cNvPr id="92177" name="Text Box 17"/>
          <p:cNvSpPr txBox="1">
            <a:spLocks noChangeArrowheads="1"/>
          </p:cNvSpPr>
          <p:nvPr/>
        </p:nvSpPr>
        <p:spPr bwMode="auto">
          <a:xfrm>
            <a:off x="5029200" y="5181600"/>
            <a:ext cx="3962400" cy="822325"/>
          </a:xfrm>
          <a:prstGeom prst="rect">
            <a:avLst/>
          </a:prstGeom>
          <a:noFill/>
          <a:ln w="9525">
            <a:noFill/>
            <a:miter lim="800000"/>
            <a:headEnd/>
            <a:tailEnd/>
          </a:ln>
          <a:effectLst/>
        </p:spPr>
        <p:txBody>
          <a:bodyPr>
            <a:spAutoFit/>
          </a:bodyPr>
          <a:lstStyle/>
          <a:p>
            <a:pPr>
              <a:spcBef>
                <a:spcPct val="50000"/>
              </a:spcBef>
            </a:pPr>
            <a:r>
              <a:rPr lang="en-US" altLang="zh-TW"/>
              <a:t>The frequency spectrum of the music signal with DFT</a:t>
            </a:r>
          </a:p>
        </p:txBody>
      </p:sp>
      <p:sp>
        <p:nvSpPr>
          <p:cNvPr id="92178" name="Rectangle 18"/>
          <p:cNvSpPr>
            <a:spLocks noGrp="1" noChangeArrowheads="1"/>
          </p:cNvSpPr>
          <p:nvPr>
            <p:ph type="title"/>
          </p:nvPr>
        </p:nvSpPr>
        <p:spPr>
          <a:noFill/>
          <a:ln/>
        </p:spPr>
        <p:txBody>
          <a:bodyPr/>
          <a:lstStyle/>
          <a:p>
            <a:r>
              <a:rPr lang="en-US" altLang="zh-TW"/>
              <a:t>DFT and waveform (2)</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182</a:t>
            </a:fld>
            <a:endParaRPr lang="en-US" altLang="zh-TW" dirty="0"/>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28625" y="357189"/>
            <a:ext cx="7143750" cy="428605"/>
          </a:xfrm>
        </p:spPr>
        <p:txBody>
          <a:bodyPr/>
          <a:lstStyle/>
          <a:p>
            <a:r>
              <a:rPr lang="en-US" altLang="zh-TW" sz="3200" dirty="0"/>
              <a:t>An application of the FFT </a:t>
            </a:r>
            <a:r>
              <a:rPr lang="en-US" altLang="zh-TW" sz="3200" dirty="0">
                <a:latin typeface="Times New Roman" pitchFamily="18" charset="0"/>
                <a:sym typeface="Symbol" pitchFamily="18" charset="2"/>
              </a:rPr>
              <a:t></a:t>
            </a:r>
            <a:r>
              <a:rPr lang="en-US" altLang="zh-TW" sz="3200" dirty="0"/>
              <a:t> polynomial multiplication</a:t>
            </a:r>
          </a:p>
        </p:txBody>
      </p:sp>
      <p:sp>
        <p:nvSpPr>
          <p:cNvPr id="84995" name="Rectangle 3"/>
          <p:cNvSpPr>
            <a:spLocks noGrp="1" noChangeArrowheads="1"/>
          </p:cNvSpPr>
          <p:nvPr>
            <p:ph type="body" idx="1"/>
          </p:nvPr>
        </p:nvSpPr>
        <p:spPr>
          <a:xfrm>
            <a:off x="642910" y="1142984"/>
            <a:ext cx="8001000" cy="4724400"/>
          </a:xfrm>
        </p:spPr>
        <p:txBody>
          <a:bodyPr/>
          <a:lstStyle/>
          <a:p>
            <a:r>
              <a:rPr lang="en-US" altLang="zh-TW" sz="2000" dirty="0"/>
              <a:t>Polynomial multiplication: </a:t>
            </a:r>
          </a:p>
          <a:p>
            <a:endParaRPr lang="en-US" altLang="zh-TW" sz="2000" dirty="0"/>
          </a:p>
          <a:p>
            <a:endParaRPr lang="en-US" altLang="zh-TW" sz="2000" dirty="0"/>
          </a:p>
          <a:p>
            <a:r>
              <a:rPr lang="en-US" altLang="zh-TW" sz="2000" dirty="0"/>
              <a:t>The </a:t>
            </a:r>
            <a:r>
              <a:rPr lang="en-US" altLang="zh-TW" sz="2000" u="sng" dirty="0">
                <a:solidFill>
                  <a:schemeClr val="hlink"/>
                </a:solidFill>
              </a:rPr>
              <a:t>straightforward</a:t>
            </a:r>
            <a:r>
              <a:rPr lang="en-US" altLang="zh-TW" sz="2000" dirty="0"/>
              <a:t> product requires O(n</a:t>
            </a:r>
            <a:r>
              <a:rPr lang="en-US" altLang="zh-TW" sz="2000" baseline="30000" dirty="0"/>
              <a:t>2</a:t>
            </a:r>
            <a:r>
              <a:rPr lang="en-US" altLang="zh-TW" sz="2000" dirty="0"/>
              <a:t>) time.</a:t>
            </a:r>
            <a:r>
              <a:rPr lang="en-US" altLang="zh-TW" sz="2400" dirty="0"/>
              <a:t> </a:t>
            </a:r>
            <a:endParaRPr lang="en-US" altLang="zh-TW" sz="2000" dirty="0"/>
          </a:p>
          <a:p>
            <a:r>
              <a:rPr lang="en-US" altLang="zh-TW" sz="2000" dirty="0"/>
              <a:t>DFT notations:</a:t>
            </a:r>
          </a:p>
          <a:p>
            <a:endParaRPr lang="en-US" altLang="zh-TW" sz="2000" dirty="0"/>
          </a:p>
          <a:p>
            <a:endParaRPr lang="en-US" altLang="zh-TW" sz="2800" dirty="0"/>
          </a:p>
        </p:txBody>
      </p:sp>
      <p:sp>
        <p:nvSpPr>
          <p:cNvPr id="84996" name="Rectangle 4"/>
          <p:cNvSpPr>
            <a:spLocks noChangeArrowheads="1"/>
          </p:cNvSpPr>
          <p:nvPr/>
        </p:nvSpPr>
        <p:spPr bwMode="auto">
          <a:xfrm>
            <a:off x="4319588" y="3200400"/>
            <a:ext cx="9144000" cy="0"/>
          </a:xfrm>
          <a:prstGeom prst="rect">
            <a:avLst/>
          </a:prstGeom>
          <a:noFill/>
          <a:ln w="9525">
            <a:noFill/>
            <a:miter lim="800000"/>
            <a:headEnd/>
            <a:tailEnd/>
          </a:ln>
          <a:effectLst/>
        </p:spPr>
        <p:txBody>
          <a:bodyPr>
            <a:spAutoFit/>
          </a:bodyPr>
          <a:lstStyle/>
          <a:p>
            <a:endParaRPr lang="zh-CN" altLang="en-US"/>
          </a:p>
        </p:txBody>
      </p:sp>
      <p:sp>
        <p:nvSpPr>
          <p:cNvPr id="84998" name="Rectangle 6"/>
          <p:cNvSpPr>
            <a:spLocks noChangeArrowheads="1"/>
          </p:cNvSpPr>
          <p:nvPr/>
        </p:nvSpPr>
        <p:spPr bwMode="auto">
          <a:xfrm>
            <a:off x="4148138" y="3124200"/>
            <a:ext cx="9144000" cy="0"/>
          </a:xfrm>
          <a:prstGeom prst="rect">
            <a:avLst/>
          </a:prstGeom>
          <a:noFill/>
          <a:ln w="9525">
            <a:noFill/>
            <a:miter lim="800000"/>
            <a:headEnd/>
            <a:tailEnd/>
          </a:ln>
          <a:effectLst/>
        </p:spPr>
        <p:txBody>
          <a:bodyPr>
            <a:spAutoFit/>
          </a:bodyPr>
          <a:lstStyle/>
          <a:p>
            <a:endParaRPr lang="zh-CN" altLang="en-US"/>
          </a:p>
        </p:txBody>
      </p:sp>
      <p:sp>
        <p:nvSpPr>
          <p:cNvPr id="85000" name="Rectangle 8"/>
          <p:cNvSpPr>
            <a:spLocks noChangeArrowheads="1"/>
          </p:cNvSpPr>
          <p:nvPr/>
        </p:nvSpPr>
        <p:spPr bwMode="auto">
          <a:xfrm>
            <a:off x="4205288" y="3176588"/>
            <a:ext cx="9144000" cy="0"/>
          </a:xfrm>
          <a:prstGeom prst="rect">
            <a:avLst/>
          </a:prstGeom>
          <a:noFill/>
          <a:ln w="9525">
            <a:noFill/>
            <a:miter lim="800000"/>
            <a:headEnd/>
            <a:tailEnd/>
          </a:ln>
          <a:effectLst/>
        </p:spPr>
        <p:txBody>
          <a:bodyPr>
            <a:spAutoFit/>
          </a:bodyPr>
          <a:lstStyle/>
          <a:p>
            <a:endParaRPr lang="zh-CN" altLang="en-US"/>
          </a:p>
        </p:txBody>
      </p:sp>
      <p:sp>
        <p:nvSpPr>
          <p:cNvPr id="85002" name="Rectangle 10"/>
          <p:cNvSpPr>
            <a:spLocks noChangeArrowheads="1"/>
          </p:cNvSpPr>
          <p:nvPr/>
        </p:nvSpPr>
        <p:spPr bwMode="auto">
          <a:xfrm>
            <a:off x="4129088" y="3081338"/>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4080" name="Object 0"/>
          <p:cNvGraphicFramePr>
            <a:graphicFrameLocks noChangeAspect="1"/>
          </p:cNvGraphicFramePr>
          <p:nvPr/>
        </p:nvGraphicFramePr>
        <p:xfrm>
          <a:off x="1071538" y="3143248"/>
          <a:ext cx="6808788" cy="2946400"/>
        </p:xfrm>
        <a:graphic>
          <a:graphicData uri="http://schemas.openxmlformats.org/presentationml/2006/ole">
            <mc:AlternateContent xmlns:mc="http://schemas.openxmlformats.org/markup-compatibility/2006">
              <mc:Choice xmlns:v="urn:schemas-microsoft-com:vml" Requires="v">
                <p:oleObj spid="_x0000_s13444" name="Equation" r:id="rId4" imgW="3403440" imgH="1473120" progId="Equation.3">
                  <p:embed/>
                </p:oleObj>
              </mc:Choice>
              <mc:Fallback>
                <p:oleObj name="Equation" r:id="rId4" imgW="3403440" imgH="14731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38" y="3143248"/>
                        <a:ext cx="6808788" cy="294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1" name="Object 1"/>
          <p:cNvGraphicFramePr>
            <a:graphicFrameLocks noChangeAspect="1"/>
          </p:cNvGraphicFramePr>
          <p:nvPr/>
        </p:nvGraphicFramePr>
        <p:xfrm>
          <a:off x="1285852" y="1571612"/>
          <a:ext cx="6584950" cy="890588"/>
        </p:xfrm>
        <a:graphic>
          <a:graphicData uri="http://schemas.openxmlformats.org/presentationml/2006/ole">
            <mc:AlternateContent xmlns:mc="http://schemas.openxmlformats.org/markup-compatibility/2006">
              <mc:Choice xmlns:v="urn:schemas-microsoft-com:vml" Requires="v">
                <p:oleObj spid="_x0000_s13445" name="Equation" r:id="rId6" imgW="3288960" imgH="444240" progId="Equation.3">
                  <p:embed/>
                </p:oleObj>
              </mc:Choice>
              <mc:Fallback>
                <p:oleObj name="Equation" r:id="rId6" imgW="3288960" imgH="4442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52" y="1571612"/>
                        <a:ext cx="65849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183</a:t>
            </a:fld>
            <a:endParaRPr lang="en-US" altLang="zh-TW" dirty="0"/>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2000" y="381000"/>
            <a:ext cx="7620000" cy="769938"/>
          </a:xfrm>
        </p:spPr>
        <p:txBody>
          <a:bodyPr/>
          <a:lstStyle/>
          <a:p>
            <a:r>
              <a:rPr lang="en-US" altLang="zh-TW" sz="4000"/>
              <a:t>Fast polynomial multiplication</a:t>
            </a:r>
          </a:p>
        </p:txBody>
      </p:sp>
      <p:sp>
        <p:nvSpPr>
          <p:cNvPr id="86019" name="Rectangle 3"/>
          <p:cNvSpPr>
            <a:spLocks noGrp="1" noChangeArrowheads="1"/>
          </p:cNvSpPr>
          <p:nvPr>
            <p:ph type="body" idx="1"/>
          </p:nvPr>
        </p:nvSpPr>
        <p:spPr>
          <a:xfrm>
            <a:off x="500034" y="1071546"/>
            <a:ext cx="8305800" cy="4724400"/>
          </a:xfrm>
        </p:spPr>
        <p:txBody>
          <a:bodyPr/>
          <a:lstStyle/>
          <a:p>
            <a:pPr>
              <a:lnSpc>
                <a:spcPct val="90000"/>
              </a:lnSpc>
              <a:buFont typeface="Wingdings" pitchFamily="2" charset="2"/>
              <a:buNone/>
            </a:pPr>
            <a:r>
              <a:rPr lang="en-US" altLang="zh-TW" sz="2400" u="sng" dirty="0">
                <a:solidFill>
                  <a:schemeClr val="hlink"/>
                </a:solidFill>
              </a:rPr>
              <a:t>Step 1:</a:t>
            </a:r>
            <a:r>
              <a:rPr lang="en-US" altLang="zh-TW" sz="2000" dirty="0"/>
              <a:t> </a:t>
            </a:r>
            <a:r>
              <a:rPr lang="en-US" altLang="zh-TW" sz="2400" dirty="0"/>
              <a:t>Let N be the smallest integer that N=2</a:t>
            </a:r>
            <a:r>
              <a:rPr lang="en-US" altLang="zh-TW" sz="2400" baseline="30000" dirty="0"/>
              <a:t>q</a:t>
            </a:r>
            <a:r>
              <a:rPr lang="en-US" altLang="zh-TW" sz="2400" dirty="0"/>
              <a:t> and N</a:t>
            </a:r>
            <a:r>
              <a:rPr lang="en-US" altLang="zh-TW" sz="2400" dirty="0">
                <a:sym typeface="Symbol" pitchFamily="18" charset="2"/>
              </a:rPr>
              <a:t></a:t>
            </a:r>
            <a:r>
              <a:rPr lang="en-US" altLang="zh-TW" sz="2400" dirty="0"/>
              <a:t>2n-1. </a:t>
            </a:r>
          </a:p>
          <a:p>
            <a:pPr>
              <a:lnSpc>
                <a:spcPct val="90000"/>
              </a:lnSpc>
              <a:buFont typeface="Wingdings" pitchFamily="2" charset="2"/>
              <a:buNone/>
            </a:pPr>
            <a:r>
              <a:rPr lang="en-US" altLang="zh-TW" sz="2400" u="sng" dirty="0">
                <a:solidFill>
                  <a:schemeClr val="hlink"/>
                </a:solidFill>
              </a:rPr>
              <a:t>Step 2:</a:t>
            </a:r>
            <a:r>
              <a:rPr lang="en-US" altLang="zh-TW" sz="2400" dirty="0"/>
              <a:t> Compute FFT of</a:t>
            </a:r>
          </a:p>
          <a:p>
            <a:pPr>
              <a:lnSpc>
                <a:spcPct val="90000"/>
              </a:lnSpc>
              <a:buFont typeface="Wingdings" pitchFamily="2" charset="2"/>
              <a:buNone/>
            </a:pPr>
            <a:endParaRPr lang="en-US" altLang="zh-TW" sz="2400" dirty="0"/>
          </a:p>
          <a:p>
            <a:pPr>
              <a:lnSpc>
                <a:spcPct val="90000"/>
              </a:lnSpc>
              <a:buFont typeface="Wingdings" pitchFamily="2" charset="2"/>
              <a:buNone/>
            </a:pPr>
            <a:r>
              <a:rPr lang="en-US" altLang="zh-TW" sz="2400" u="sng" dirty="0">
                <a:solidFill>
                  <a:schemeClr val="hlink"/>
                </a:solidFill>
              </a:rPr>
              <a:t>Step 3:</a:t>
            </a:r>
            <a:r>
              <a:rPr lang="en-US" altLang="zh-TW" sz="2400" dirty="0"/>
              <a:t>  Compute FFT of</a:t>
            </a:r>
          </a:p>
          <a:p>
            <a:pPr>
              <a:lnSpc>
                <a:spcPct val="90000"/>
              </a:lnSpc>
              <a:buFont typeface="Wingdings" pitchFamily="2" charset="2"/>
              <a:buNone/>
            </a:pPr>
            <a:endParaRPr lang="en-US" altLang="zh-TW" sz="2400" dirty="0"/>
          </a:p>
          <a:p>
            <a:pPr>
              <a:lnSpc>
                <a:spcPct val="90000"/>
              </a:lnSpc>
              <a:buFont typeface="Wingdings" pitchFamily="2" charset="2"/>
              <a:buNone/>
            </a:pPr>
            <a:r>
              <a:rPr lang="en-US" altLang="zh-TW" sz="2400" u="sng" dirty="0">
                <a:solidFill>
                  <a:schemeClr val="hlink"/>
                </a:solidFill>
              </a:rPr>
              <a:t>Step 4:</a:t>
            </a:r>
            <a:endParaRPr lang="en-US" altLang="zh-TW" sz="2400" dirty="0"/>
          </a:p>
          <a:p>
            <a:pPr>
              <a:lnSpc>
                <a:spcPct val="90000"/>
              </a:lnSpc>
              <a:buFont typeface="Wingdings" pitchFamily="2" charset="2"/>
              <a:buNone/>
            </a:pPr>
            <a:r>
              <a:rPr lang="en-US" altLang="zh-TW" sz="2400" u="sng" dirty="0">
                <a:solidFill>
                  <a:schemeClr val="hlink"/>
                </a:solidFill>
              </a:rPr>
              <a:t>Step 5:</a:t>
            </a:r>
            <a:endParaRPr lang="en-US" altLang="zh-TW" sz="2400" dirty="0"/>
          </a:p>
          <a:p>
            <a:pPr>
              <a:lnSpc>
                <a:spcPct val="90000"/>
              </a:lnSpc>
              <a:buFont typeface="Wingdings" pitchFamily="2" charset="2"/>
              <a:buNone/>
            </a:pPr>
            <a:endParaRPr lang="en-US" altLang="zh-TW" sz="2400" dirty="0"/>
          </a:p>
          <a:p>
            <a:pPr>
              <a:lnSpc>
                <a:spcPct val="90000"/>
              </a:lnSpc>
              <a:buFont typeface="Wingdings" pitchFamily="2" charset="2"/>
              <a:buNone/>
            </a:pPr>
            <a:endParaRPr lang="en-US" altLang="zh-TW" sz="2400" dirty="0"/>
          </a:p>
          <a:p>
            <a:pPr>
              <a:lnSpc>
                <a:spcPct val="90000"/>
              </a:lnSpc>
              <a:buFont typeface="Wingdings" pitchFamily="2" charset="2"/>
              <a:buNone/>
            </a:pPr>
            <a:endParaRPr lang="en-US" altLang="zh-TW" sz="2400" dirty="0"/>
          </a:p>
          <a:p>
            <a:pPr>
              <a:lnSpc>
                <a:spcPct val="90000"/>
              </a:lnSpc>
            </a:pPr>
            <a:endParaRPr lang="en-US" altLang="zh-TW" sz="2400" dirty="0"/>
          </a:p>
          <a:p>
            <a:pPr>
              <a:lnSpc>
                <a:spcPct val="90000"/>
              </a:lnSpc>
            </a:pPr>
            <a:endParaRPr lang="en-US" altLang="zh-TW" sz="2400" dirty="0"/>
          </a:p>
          <a:p>
            <a:pPr>
              <a:lnSpc>
                <a:spcPct val="90000"/>
              </a:lnSpc>
            </a:pPr>
            <a:r>
              <a:rPr lang="en-US" altLang="zh-TW" sz="2400" dirty="0"/>
              <a:t>Time complexity: O(</a:t>
            </a:r>
            <a:r>
              <a:rPr lang="en-US" altLang="zh-TW" sz="2400" dirty="0" err="1"/>
              <a:t>NlogN</a:t>
            </a:r>
            <a:r>
              <a:rPr lang="en-US" altLang="zh-TW" sz="2400" dirty="0"/>
              <a:t>)=O(</a:t>
            </a:r>
            <a:r>
              <a:rPr lang="en-US" altLang="zh-TW" sz="2400" dirty="0" err="1"/>
              <a:t>nlogn</a:t>
            </a:r>
            <a:r>
              <a:rPr lang="en-US" altLang="zh-TW" sz="2400" dirty="0"/>
              <a:t>), N&lt;4n. </a:t>
            </a:r>
          </a:p>
          <a:p>
            <a:pPr>
              <a:lnSpc>
                <a:spcPct val="90000"/>
              </a:lnSpc>
            </a:pPr>
            <a:endParaRPr lang="en-US" altLang="zh-TW" sz="2400" dirty="0"/>
          </a:p>
          <a:p>
            <a:pPr>
              <a:lnSpc>
                <a:spcPct val="90000"/>
              </a:lnSpc>
            </a:pPr>
            <a:endParaRPr lang="en-US" altLang="zh-TW" sz="2800" dirty="0"/>
          </a:p>
        </p:txBody>
      </p:sp>
      <p:sp>
        <p:nvSpPr>
          <p:cNvPr id="86020" name="Rectangle 4"/>
          <p:cNvSpPr>
            <a:spLocks noChangeArrowheads="1"/>
          </p:cNvSpPr>
          <p:nvPr/>
        </p:nvSpPr>
        <p:spPr bwMode="auto">
          <a:xfrm>
            <a:off x="4319588" y="3200400"/>
            <a:ext cx="9144000" cy="0"/>
          </a:xfrm>
          <a:prstGeom prst="rect">
            <a:avLst/>
          </a:prstGeom>
          <a:noFill/>
          <a:ln w="9525">
            <a:noFill/>
            <a:miter lim="800000"/>
            <a:headEnd/>
            <a:tailEnd/>
          </a:ln>
          <a:effectLst/>
        </p:spPr>
        <p:txBody>
          <a:bodyPr>
            <a:spAutoFit/>
          </a:bodyPr>
          <a:lstStyle/>
          <a:p>
            <a:endParaRPr lang="zh-CN" altLang="en-US"/>
          </a:p>
        </p:txBody>
      </p:sp>
      <p:sp>
        <p:nvSpPr>
          <p:cNvPr id="86021" name="Rectangle 5"/>
          <p:cNvSpPr>
            <a:spLocks noChangeArrowheads="1"/>
          </p:cNvSpPr>
          <p:nvPr/>
        </p:nvSpPr>
        <p:spPr bwMode="auto">
          <a:xfrm>
            <a:off x="4148138" y="3124200"/>
            <a:ext cx="9144000" cy="0"/>
          </a:xfrm>
          <a:prstGeom prst="rect">
            <a:avLst/>
          </a:prstGeom>
          <a:noFill/>
          <a:ln w="9525">
            <a:noFill/>
            <a:miter lim="800000"/>
            <a:headEnd/>
            <a:tailEnd/>
          </a:ln>
          <a:effectLst/>
        </p:spPr>
        <p:txBody>
          <a:bodyPr>
            <a:spAutoFit/>
          </a:bodyPr>
          <a:lstStyle/>
          <a:p>
            <a:endParaRPr lang="zh-CN" altLang="en-US"/>
          </a:p>
        </p:txBody>
      </p:sp>
      <p:sp>
        <p:nvSpPr>
          <p:cNvPr id="86022" name="Rectangle 6"/>
          <p:cNvSpPr>
            <a:spLocks noChangeArrowheads="1"/>
          </p:cNvSpPr>
          <p:nvPr/>
        </p:nvSpPr>
        <p:spPr bwMode="auto">
          <a:xfrm>
            <a:off x="4205288" y="3176588"/>
            <a:ext cx="9144000" cy="0"/>
          </a:xfrm>
          <a:prstGeom prst="rect">
            <a:avLst/>
          </a:prstGeom>
          <a:noFill/>
          <a:ln w="9525">
            <a:noFill/>
            <a:miter lim="800000"/>
            <a:headEnd/>
            <a:tailEnd/>
          </a:ln>
          <a:effectLst/>
        </p:spPr>
        <p:txBody>
          <a:bodyPr>
            <a:spAutoFit/>
          </a:bodyPr>
          <a:lstStyle/>
          <a:p>
            <a:endParaRPr lang="zh-CN" altLang="en-US"/>
          </a:p>
        </p:txBody>
      </p:sp>
      <p:sp>
        <p:nvSpPr>
          <p:cNvPr id="86023" name="Rectangle 7"/>
          <p:cNvSpPr>
            <a:spLocks noChangeArrowheads="1"/>
          </p:cNvSpPr>
          <p:nvPr/>
        </p:nvSpPr>
        <p:spPr bwMode="auto">
          <a:xfrm>
            <a:off x="4129088" y="3081338"/>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5104" name="Object 0"/>
          <p:cNvGraphicFramePr>
            <a:graphicFrameLocks noChangeAspect="1"/>
          </p:cNvGraphicFramePr>
          <p:nvPr/>
        </p:nvGraphicFramePr>
        <p:xfrm>
          <a:off x="1752600" y="3276600"/>
          <a:ext cx="6300788" cy="457200"/>
        </p:xfrm>
        <a:graphic>
          <a:graphicData uri="http://schemas.openxmlformats.org/presentationml/2006/ole">
            <mc:AlternateContent xmlns:mc="http://schemas.openxmlformats.org/markup-compatibility/2006">
              <mc:Choice xmlns:v="urn:schemas-microsoft-com:vml" Requires="v">
                <p:oleObj spid="_x0000_s14598" name="Equation" r:id="rId4" imgW="3149280" imgH="228600" progId="Equation.3">
                  <p:embed/>
                </p:oleObj>
              </mc:Choice>
              <mc:Fallback>
                <p:oleObj name="Equation" r:id="rId4" imgW="314928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276600"/>
                        <a:ext cx="63007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5" name="Object 1"/>
          <p:cNvGraphicFramePr>
            <a:graphicFrameLocks noChangeAspect="1"/>
          </p:cNvGraphicFramePr>
          <p:nvPr/>
        </p:nvGraphicFramePr>
        <p:xfrm>
          <a:off x="4114800" y="1752600"/>
          <a:ext cx="2994025" cy="760413"/>
        </p:xfrm>
        <a:graphic>
          <a:graphicData uri="http://schemas.openxmlformats.org/presentationml/2006/ole">
            <mc:AlternateContent xmlns:mc="http://schemas.openxmlformats.org/markup-compatibility/2006">
              <mc:Choice xmlns:v="urn:schemas-microsoft-com:vml" Requires="v">
                <p:oleObj spid="_x0000_s14599" name="Equation" r:id="rId6" imgW="1498320" imgH="380880" progId="Equation.3">
                  <p:embed/>
                </p:oleObj>
              </mc:Choice>
              <mc:Fallback>
                <p:oleObj name="Equation" r:id="rId6" imgW="1498320" imgH="3808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1752600"/>
                        <a:ext cx="2994025"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6" name="Object 2"/>
          <p:cNvGraphicFramePr>
            <a:graphicFrameLocks noChangeAspect="1"/>
          </p:cNvGraphicFramePr>
          <p:nvPr/>
        </p:nvGraphicFramePr>
        <p:xfrm>
          <a:off x="4114800" y="2514600"/>
          <a:ext cx="2917825" cy="760413"/>
        </p:xfrm>
        <a:graphic>
          <a:graphicData uri="http://schemas.openxmlformats.org/presentationml/2006/ole">
            <mc:AlternateContent xmlns:mc="http://schemas.openxmlformats.org/markup-compatibility/2006">
              <mc:Choice xmlns:v="urn:schemas-microsoft-com:vml" Requires="v">
                <p:oleObj spid="_x0000_s14600" name="Equation" r:id="rId8" imgW="1460160" imgH="380880" progId="Equation.3">
                  <p:embed/>
                </p:oleObj>
              </mc:Choice>
              <mc:Fallback>
                <p:oleObj name="Equation" r:id="rId8" imgW="1460160" imgH="3808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0" y="2514600"/>
                        <a:ext cx="2917825"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7" name="Object 3"/>
          <p:cNvGraphicFramePr>
            <a:graphicFrameLocks noChangeAspect="1"/>
          </p:cNvGraphicFramePr>
          <p:nvPr/>
        </p:nvGraphicFramePr>
        <p:xfrm>
          <a:off x="1752600" y="3733800"/>
          <a:ext cx="6859588" cy="1879600"/>
        </p:xfrm>
        <a:graphic>
          <a:graphicData uri="http://schemas.openxmlformats.org/presentationml/2006/ole">
            <mc:AlternateContent xmlns:mc="http://schemas.openxmlformats.org/markup-compatibility/2006">
              <mc:Choice xmlns:v="urn:schemas-microsoft-com:vml" Requires="v">
                <p:oleObj spid="_x0000_s14601" name="Equation" r:id="rId10" imgW="3429000" imgH="939600" progId="Equation.3">
                  <p:embed/>
                </p:oleObj>
              </mc:Choice>
              <mc:Fallback>
                <p:oleObj name="Equation" r:id="rId10" imgW="3429000" imgH="9396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3733800"/>
                        <a:ext cx="68595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184</a:t>
            </a:fld>
            <a:endParaRPr lang="en-US" altLang="zh-TW" dirty="0"/>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body" idx="1"/>
          </p:nvPr>
        </p:nvSpPr>
        <p:spPr>
          <a:xfrm>
            <a:off x="609600" y="914400"/>
            <a:ext cx="7848600" cy="5486400"/>
          </a:xfrm>
        </p:spPr>
        <p:txBody>
          <a:bodyPr/>
          <a:lstStyle/>
          <a:p>
            <a:pPr>
              <a:lnSpc>
                <a:spcPct val="90000"/>
              </a:lnSpc>
            </a:pPr>
            <a:r>
              <a:rPr lang="en-US" altLang="zh-TW" sz="2800"/>
              <a:t> </a:t>
            </a:r>
            <a:r>
              <a:rPr lang="en-US" altLang="zh-TW" sz="2800" u="sng">
                <a:solidFill>
                  <a:schemeClr val="hlink"/>
                </a:solidFill>
              </a:rPr>
              <a:t>Inverse DFT</a:t>
            </a:r>
            <a:r>
              <a:rPr lang="en-US" altLang="zh-TW" sz="2800"/>
              <a:t>:</a:t>
            </a:r>
          </a:p>
          <a:p>
            <a:pPr>
              <a:lnSpc>
                <a:spcPct val="90000"/>
              </a:lnSpc>
            </a:pPr>
            <a:endParaRPr lang="en-US" altLang="zh-TW" sz="2800"/>
          </a:p>
          <a:p>
            <a:pPr>
              <a:lnSpc>
                <a:spcPct val="90000"/>
              </a:lnSpc>
            </a:pPr>
            <a:endParaRPr lang="en-US" altLang="zh-TW" sz="2800"/>
          </a:p>
          <a:p>
            <a:pPr>
              <a:lnSpc>
                <a:spcPct val="90000"/>
              </a:lnSpc>
            </a:pPr>
            <a:endParaRPr lang="en-US" altLang="zh-TW" sz="2800"/>
          </a:p>
          <a:p>
            <a:pPr>
              <a:lnSpc>
                <a:spcPct val="90000"/>
              </a:lnSpc>
            </a:pPr>
            <a:r>
              <a:rPr lang="en-US" altLang="zh-TW" sz="2800"/>
              <a:t> </a:t>
            </a:r>
          </a:p>
          <a:p>
            <a:pPr>
              <a:lnSpc>
                <a:spcPct val="90000"/>
              </a:lnSpc>
            </a:pPr>
            <a:endParaRPr lang="en-US" altLang="zh-TW" sz="2800"/>
          </a:p>
          <a:p>
            <a:pPr>
              <a:lnSpc>
                <a:spcPct val="90000"/>
              </a:lnSpc>
            </a:pPr>
            <a:endParaRPr lang="en-US" altLang="zh-TW" sz="2800"/>
          </a:p>
          <a:p>
            <a:pPr>
              <a:lnSpc>
                <a:spcPct val="90000"/>
              </a:lnSpc>
            </a:pPr>
            <a:endParaRPr lang="en-US" altLang="zh-TW" sz="2800"/>
          </a:p>
          <a:p>
            <a:pPr>
              <a:lnSpc>
                <a:spcPct val="90000"/>
              </a:lnSpc>
            </a:pPr>
            <a:r>
              <a:rPr lang="en-US" altLang="zh-TW" sz="2800"/>
              <a:t>DFT can be computed in O(</a:t>
            </a:r>
            <a:r>
              <a:rPr lang="en-US" altLang="zh-TW" sz="2800" i="1"/>
              <a:t>n</a:t>
            </a:r>
            <a:r>
              <a:rPr lang="en-US" altLang="zh-TW" sz="2800" baseline="30000"/>
              <a:t>2</a:t>
            </a:r>
            <a:r>
              <a:rPr lang="en-US" altLang="zh-TW" sz="2800"/>
              <a:t>) time by a straightforward method.</a:t>
            </a:r>
          </a:p>
          <a:p>
            <a:pPr>
              <a:lnSpc>
                <a:spcPct val="90000"/>
              </a:lnSpc>
            </a:pPr>
            <a:r>
              <a:rPr lang="en-US" altLang="zh-TW" sz="2800"/>
              <a:t>DFT can be solved by the divide-and-conquer strategy (FFT)  in </a:t>
            </a:r>
            <a:r>
              <a:rPr lang="en-US" altLang="zh-TW" sz="2800" u="sng">
                <a:solidFill>
                  <a:schemeClr val="hlink"/>
                </a:solidFill>
              </a:rPr>
              <a:t>O(</a:t>
            </a:r>
            <a:r>
              <a:rPr lang="en-US" altLang="zh-TW" sz="2800" i="1" u="sng">
                <a:solidFill>
                  <a:schemeClr val="hlink"/>
                </a:solidFill>
              </a:rPr>
              <a:t>n</a:t>
            </a:r>
            <a:r>
              <a:rPr lang="en-US" altLang="zh-TW" sz="2800" u="sng">
                <a:solidFill>
                  <a:schemeClr val="hlink"/>
                </a:solidFill>
              </a:rPr>
              <a:t>log</a:t>
            </a:r>
            <a:r>
              <a:rPr lang="en-US" altLang="zh-TW" sz="2800" i="1" u="sng">
                <a:solidFill>
                  <a:schemeClr val="hlink"/>
                </a:solidFill>
              </a:rPr>
              <a:t>n</a:t>
            </a:r>
            <a:r>
              <a:rPr lang="en-US" altLang="zh-TW" sz="2800" u="sng">
                <a:solidFill>
                  <a:schemeClr val="hlink"/>
                </a:solidFill>
              </a:rPr>
              <a:t>) time</a:t>
            </a:r>
            <a:r>
              <a:rPr lang="en-US" altLang="zh-TW" sz="2800"/>
              <a:t>.</a:t>
            </a:r>
          </a:p>
        </p:txBody>
      </p:sp>
      <p:graphicFrame>
        <p:nvGraphicFramePr>
          <p:cNvPr id="89091" name="Object 3"/>
          <p:cNvGraphicFramePr>
            <a:graphicFrameLocks noChangeAspect="1"/>
          </p:cNvGraphicFramePr>
          <p:nvPr/>
        </p:nvGraphicFramePr>
        <p:xfrm>
          <a:off x="1066800" y="1447800"/>
          <a:ext cx="4125913" cy="1003300"/>
        </p:xfrm>
        <a:graphic>
          <a:graphicData uri="http://schemas.openxmlformats.org/presentationml/2006/ole">
            <mc:AlternateContent xmlns:mc="http://schemas.openxmlformats.org/markup-compatibility/2006">
              <mc:Choice xmlns:v="urn:schemas-microsoft-com:vml" Requires="v">
                <p:oleObj spid="_x0000_s15492" name="Equation" r:id="rId4" imgW="1828800" imgH="444240" progId="Equation.3">
                  <p:embed/>
                </p:oleObj>
              </mc:Choice>
              <mc:Fallback>
                <p:oleObj name="Equation" r:id="rId4" imgW="1828800" imgH="4442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47800"/>
                        <a:ext cx="4125913"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2" name="Object 4"/>
          <p:cNvGraphicFramePr>
            <a:graphicFrameLocks noChangeAspect="1"/>
          </p:cNvGraphicFramePr>
          <p:nvPr/>
        </p:nvGraphicFramePr>
        <p:xfrm>
          <a:off x="1295400" y="2895600"/>
          <a:ext cx="6016625" cy="1662113"/>
        </p:xfrm>
        <a:graphic>
          <a:graphicData uri="http://schemas.openxmlformats.org/presentationml/2006/ole">
            <mc:AlternateContent xmlns:mc="http://schemas.openxmlformats.org/markup-compatibility/2006">
              <mc:Choice xmlns:v="urn:schemas-microsoft-com:vml" Requires="v">
                <p:oleObj spid="_x0000_s15493" name="Equation" r:id="rId6" imgW="2666880" imgH="736560" progId="Equation.3">
                  <p:embed/>
                </p:oleObj>
              </mc:Choice>
              <mc:Fallback>
                <p:oleObj name="Equation" r:id="rId6" imgW="2666880" imgH="7365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2895600"/>
                        <a:ext cx="6016625" cy="166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3" name="Rectangle 5"/>
          <p:cNvSpPr>
            <a:spLocks noGrp="1" noChangeArrowheads="1"/>
          </p:cNvSpPr>
          <p:nvPr>
            <p:ph type="title"/>
          </p:nvPr>
        </p:nvSpPr>
        <p:spPr>
          <a:xfrm>
            <a:off x="762000" y="228600"/>
            <a:ext cx="7620000" cy="769938"/>
          </a:xfrm>
          <a:noFill/>
          <a:ln/>
        </p:spPr>
        <p:txBody>
          <a:bodyPr/>
          <a:lstStyle/>
          <a:p>
            <a:r>
              <a:rPr lang="en-US" altLang="zh-TW"/>
              <a:t>FFT algorithm</a:t>
            </a:r>
          </a:p>
        </p:txBody>
      </p:sp>
      <p:grpSp>
        <p:nvGrpSpPr>
          <p:cNvPr id="2" name="Group 6"/>
          <p:cNvGrpSpPr>
            <a:grpSpLocks/>
          </p:cNvGrpSpPr>
          <p:nvPr/>
        </p:nvGrpSpPr>
        <p:grpSpPr bwMode="auto">
          <a:xfrm>
            <a:off x="6400800" y="1828800"/>
            <a:ext cx="1676400" cy="1524000"/>
            <a:chOff x="3840" y="3216"/>
            <a:chExt cx="1056" cy="960"/>
          </a:xfrm>
        </p:grpSpPr>
        <p:sp>
          <p:nvSpPr>
            <p:cNvPr id="89095" name="Oval 7"/>
            <p:cNvSpPr>
              <a:spLocks noChangeArrowheads="1"/>
            </p:cNvSpPr>
            <p:nvPr/>
          </p:nvSpPr>
          <p:spPr bwMode="auto">
            <a:xfrm>
              <a:off x="4032" y="3312"/>
              <a:ext cx="672" cy="672"/>
            </a:xfrm>
            <a:prstGeom prst="ellipse">
              <a:avLst/>
            </a:prstGeom>
            <a:noFill/>
            <a:ln w="28575">
              <a:solidFill>
                <a:schemeClr val="hlink"/>
              </a:solidFill>
              <a:miter lim="800000"/>
              <a:headEnd/>
              <a:tailEnd/>
            </a:ln>
            <a:effectLst/>
          </p:spPr>
          <p:txBody>
            <a:bodyPr wrap="none" anchor="ctr"/>
            <a:lstStyle/>
            <a:p>
              <a:endParaRPr lang="zh-CN" altLang="en-US"/>
            </a:p>
          </p:txBody>
        </p:sp>
        <p:sp>
          <p:nvSpPr>
            <p:cNvPr id="89096" name="Line 8"/>
            <p:cNvSpPr>
              <a:spLocks noChangeShapeType="1"/>
            </p:cNvSpPr>
            <p:nvPr/>
          </p:nvSpPr>
          <p:spPr bwMode="auto">
            <a:xfrm flipH="1">
              <a:off x="3840" y="3648"/>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89097" name="Line 9"/>
            <p:cNvSpPr>
              <a:spLocks noChangeShapeType="1"/>
            </p:cNvSpPr>
            <p:nvPr/>
          </p:nvSpPr>
          <p:spPr bwMode="auto">
            <a:xfrm>
              <a:off x="4368" y="3216"/>
              <a:ext cx="0" cy="960"/>
            </a:xfrm>
            <a:prstGeom prst="line">
              <a:avLst/>
            </a:prstGeom>
            <a:noFill/>
            <a:ln w="9525">
              <a:solidFill>
                <a:schemeClr val="tx1"/>
              </a:solidFill>
              <a:miter lim="800000"/>
              <a:headEnd/>
              <a:tailEnd/>
            </a:ln>
            <a:effectLst/>
          </p:spPr>
          <p:txBody>
            <a:bodyPr wrap="none"/>
            <a:lstStyle/>
            <a:p>
              <a:endParaRPr lang="zh-CN" altLang="en-US"/>
            </a:p>
          </p:txBody>
        </p:sp>
        <p:sp>
          <p:nvSpPr>
            <p:cNvPr id="89098" name="Oval 10"/>
            <p:cNvSpPr>
              <a:spLocks noChangeArrowheads="1"/>
            </p:cNvSpPr>
            <p:nvPr/>
          </p:nvSpPr>
          <p:spPr bwMode="auto">
            <a:xfrm>
              <a:off x="4656" y="360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099" name="Oval 11"/>
            <p:cNvSpPr>
              <a:spLocks noChangeArrowheads="1"/>
            </p:cNvSpPr>
            <p:nvPr/>
          </p:nvSpPr>
          <p:spPr bwMode="auto">
            <a:xfrm>
              <a:off x="4320" y="3264"/>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0" name="Oval 12"/>
            <p:cNvSpPr>
              <a:spLocks noChangeArrowheads="1"/>
            </p:cNvSpPr>
            <p:nvPr/>
          </p:nvSpPr>
          <p:spPr bwMode="auto">
            <a:xfrm>
              <a:off x="3984" y="360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1" name="Oval 13"/>
            <p:cNvSpPr>
              <a:spLocks noChangeArrowheads="1"/>
            </p:cNvSpPr>
            <p:nvPr/>
          </p:nvSpPr>
          <p:spPr bwMode="auto">
            <a:xfrm>
              <a:off x="4320" y="3936"/>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2" name="Oval 14"/>
            <p:cNvSpPr>
              <a:spLocks noChangeArrowheads="1"/>
            </p:cNvSpPr>
            <p:nvPr/>
          </p:nvSpPr>
          <p:spPr bwMode="auto">
            <a:xfrm>
              <a:off x="4560" y="336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3" name="Oval 15"/>
            <p:cNvSpPr>
              <a:spLocks noChangeArrowheads="1"/>
            </p:cNvSpPr>
            <p:nvPr/>
          </p:nvSpPr>
          <p:spPr bwMode="auto">
            <a:xfrm>
              <a:off x="4080" y="336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4" name="Oval 16"/>
            <p:cNvSpPr>
              <a:spLocks noChangeArrowheads="1"/>
            </p:cNvSpPr>
            <p:nvPr/>
          </p:nvSpPr>
          <p:spPr bwMode="auto">
            <a:xfrm>
              <a:off x="4080" y="384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9105" name="Oval 17"/>
            <p:cNvSpPr>
              <a:spLocks noChangeArrowheads="1"/>
            </p:cNvSpPr>
            <p:nvPr/>
          </p:nvSpPr>
          <p:spPr bwMode="auto">
            <a:xfrm>
              <a:off x="4560" y="3840"/>
              <a:ext cx="96" cy="96"/>
            </a:xfrm>
            <a:prstGeom prst="ellipse">
              <a:avLst/>
            </a:prstGeom>
            <a:solidFill>
              <a:schemeClr val="accent1"/>
            </a:solidFill>
            <a:ln w="9525">
              <a:solidFill>
                <a:schemeClr val="tx1"/>
              </a:solidFill>
              <a:miter lim="800000"/>
              <a:headEnd/>
              <a:tailEnd/>
            </a:ln>
            <a:effectLst/>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185</a:t>
            </a:fld>
            <a:endParaRPr lang="en-US" altLang="zh-TW" dirty="0"/>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57224" y="285728"/>
            <a:ext cx="7620000" cy="769938"/>
          </a:xfrm>
        </p:spPr>
        <p:txBody>
          <a:bodyPr/>
          <a:lstStyle/>
          <a:p>
            <a:r>
              <a:rPr lang="en-US" altLang="zh-TW" dirty="0"/>
              <a:t>FFT algorithm when n=4</a:t>
            </a:r>
          </a:p>
        </p:txBody>
      </p:sp>
      <p:sp>
        <p:nvSpPr>
          <p:cNvPr id="60419" name="Rectangle 3"/>
          <p:cNvSpPr>
            <a:spLocks noGrp="1" noChangeArrowheads="1"/>
          </p:cNvSpPr>
          <p:nvPr>
            <p:ph type="body" sz="half" idx="1"/>
          </p:nvPr>
        </p:nvSpPr>
        <p:spPr>
          <a:xfrm>
            <a:off x="857224" y="1071546"/>
            <a:ext cx="7123113" cy="4568825"/>
          </a:xfrm>
        </p:spPr>
        <p:txBody>
          <a:bodyPr/>
          <a:lstStyle/>
          <a:p>
            <a:pPr>
              <a:lnSpc>
                <a:spcPct val="90000"/>
              </a:lnSpc>
            </a:pPr>
            <a:r>
              <a:rPr lang="en-US" altLang="zh-TW" sz="2000" dirty="0"/>
              <a:t> </a:t>
            </a:r>
            <a:r>
              <a:rPr lang="en-US" altLang="zh-TW" sz="2400" i="1" dirty="0"/>
              <a:t>n</a:t>
            </a:r>
            <a:r>
              <a:rPr lang="en-US" altLang="zh-TW" sz="2400" dirty="0"/>
              <a:t>=4, </a:t>
            </a:r>
            <a:r>
              <a:rPr lang="en-US" altLang="zh-TW" sz="2400" i="1" dirty="0"/>
              <a:t>w</a:t>
            </a:r>
            <a:r>
              <a:rPr lang="en-US" altLang="zh-TW" sz="2400" dirty="0"/>
              <a:t>=</a:t>
            </a:r>
            <a:r>
              <a:rPr lang="en-US" altLang="zh-TW" sz="2400" i="1" dirty="0"/>
              <a:t>e</a:t>
            </a:r>
            <a:r>
              <a:rPr lang="en-US" altLang="zh-TW" sz="2400" i="1" baseline="30000" dirty="0"/>
              <a:t>i</a:t>
            </a:r>
            <a:r>
              <a:rPr lang="en-US" altLang="zh-TW" sz="2400" baseline="30000" dirty="0"/>
              <a:t>2</a:t>
            </a:r>
            <a:r>
              <a:rPr lang="en-US" altLang="zh-TW" sz="2400" i="1" baseline="30000" dirty="0">
                <a:latin typeface="新細明體" pitchFamily="18" charset="-120"/>
              </a:rPr>
              <a:t>π</a:t>
            </a:r>
            <a:r>
              <a:rPr lang="en-US" altLang="zh-TW" sz="2400" baseline="30000" dirty="0"/>
              <a:t>/4</a:t>
            </a:r>
            <a:r>
              <a:rPr lang="en-US" altLang="zh-TW" sz="2400" dirty="0"/>
              <a:t> , </a:t>
            </a:r>
            <a:r>
              <a:rPr lang="en-US" altLang="zh-TW" sz="2400" i="1" dirty="0"/>
              <a:t>w</a:t>
            </a:r>
            <a:r>
              <a:rPr lang="en-US" altLang="zh-TW" sz="2400" baseline="30000" dirty="0"/>
              <a:t>4</a:t>
            </a:r>
            <a:r>
              <a:rPr lang="en-US" altLang="zh-TW" sz="2400" dirty="0"/>
              <a:t>=1, </a:t>
            </a:r>
            <a:r>
              <a:rPr lang="en-US" altLang="zh-TW" sz="2400" i="1" dirty="0"/>
              <a:t>w</a:t>
            </a:r>
            <a:r>
              <a:rPr lang="en-US" altLang="zh-TW" sz="2400" baseline="30000" dirty="0"/>
              <a:t>2</a:t>
            </a:r>
            <a:r>
              <a:rPr lang="en-US" altLang="zh-TW" sz="2400" dirty="0"/>
              <a:t>=-1 </a:t>
            </a:r>
          </a:p>
          <a:p>
            <a:pPr lvl="1">
              <a:lnSpc>
                <a:spcPct val="90000"/>
              </a:lnSpc>
              <a:buFont typeface="Wingdings" pitchFamily="2" charset="2"/>
              <a:buNone/>
            </a:pPr>
            <a:r>
              <a:rPr lang="en-US" altLang="zh-TW" sz="2400" i="1" dirty="0"/>
              <a:t>b</a:t>
            </a:r>
            <a:r>
              <a:rPr lang="en-US" altLang="zh-TW" sz="2400" baseline="-30000" dirty="0"/>
              <a:t>0</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2</a:t>
            </a:r>
            <a:r>
              <a:rPr lang="en-US" altLang="zh-TW" sz="2400" dirty="0"/>
              <a:t>+</a:t>
            </a:r>
            <a:r>
              <a:rPr lang="en-US" altLang="zh-TW" sz="2400" i="1" dirty="0"/>
              <a:t>a</a:t>
            </a:r>
            <a:r>
              <a:rPr lang="en-US" altLang="zh-TW" sz="2400" baseline="-30000" dirty="0"/>
              <a:t>3</a:t>
            </a:r>
            <a:r>
              <a:rPr lang="en-US" altLang="zh-TW" sz="2400" dirty="0"/>
              <a:t> </a:t>
            </a:r>
          </a:p>
          <a:p>
            <a:pPr lvl="1">
              <a:lnSpc>
                <a:spcPct val="90000"/>
              </a:lnSpc>
              <a:buFont typeface="Wingdings" pitchFamily="2" charset="2"/>
              <a:buNone/>
            </a:pPr>
            <a:r>
              <a:rPr lang="en-US" altLang="zh-TW" sz="2400" i="1" dirty="0"/>
              <a:t>b</a:t>
            </a:r>
            <a:r>
              <a:rPr lang="en-US" altLang="zh-TW" sz="2400" baseline="-30000" dirty="0"/>
              <a:t>1</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3</a:t>
            </a:r>
            <a:r>
              <a:rPr lang="en-US" altLang="zh-TW" sz="2400" dirty="0"/>
              <a:t>                              </a:t>
            </a:r>
          </a:p>
          <a:p>
            <a:pPr lvl="1">
              <a:lnSpc>
                <a:spcPct val="90000"/>
              </a:lnSpc>
              <a:buFont typeface="Wingdings" pitchFamily="2" charset="2"/>
              <a:buNone/>
            </a:pPr>
            <a:r>
              <a:rPr lang="en-US" altLang="zh-TW" sz="2400" i="1" dirty="0"/>
              <a:t>b</a:t>
            </a:r>
            <a:r>
              <a:rPr lang="en-US" altLang="zh-TW" sz="2400" baseline="-30000" dirty="0"/>
              <a:t>2</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4</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6</a:t>
            </a:r>
            <a:r>
              <a:rPr lang="en-US" altLang="zh-TW" sz="2400" dirty="0"/>
              <a:t> </a:t>
            </a:r>
          </a:p>
          <a:p>
            <a:pPr lvl="1">
              <a:lnSpc>
                <a:spcPct val="90000"/>
              </a:lnSpc>
              <a:buFont typeface="Wingdings" pitchFamily="2" charset="2"/>
              <a:buNone/>
            </a:pPr>
            <a:r>
              <a:rPr lang="en-US" altLang="zh-TW" sz="2400" i="1" dirty="0"/>
              <a:t>b</a:t>
            </a:r>
            <a:r>
              <a:rPr lang="en-US" altLang="zh-TW" sz="2400" baseline="-30000" dirty="0"/>
              <a:t>3</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3</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9</a:t>
            </a:r>
            <a:r>
              <a:rPr lang="en-US" altLang="zh-TW" sz="2400" dirty="0"/>
              <a:t> </a:t>
            </a:r>
          </a:p>
          <a:p>
            <a:pPr>
              <a:lnSpc>
                <a:spcPct val="90000"/>
              </a:lnSpc>
            </a:pPr>
            <a:r>
              <a:rPr lang="en-US" altLang="zh-TW" sz="2400" dirty="0"/>
              <a:t>another form: </a:t>
            </a:r>
          </a:p>
          <a:p>
            <a:pPr lvl="1">
              <a:lnSpc>
                <a:spcPct val="90000"/>
              </a:lnSpc>
              <a:buFont typeface="Wingdings" pitchFamily="2" charset="2"/>
              <a:buNone/>
            </a:pPr>
            <a:r>
              <a:rPr lang="en-US" altLang="zh-TW" sz="2400" i="1" dirty="0"/>
              <a:t>b</a:t>
            </a:r>
            <a:r>
              <a:rPr lang="en-US" altLang="zh-TW" sz="2400" baseline="-30000" dirty="0"/>
              <a:t>0	</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3</a:t>
            </a:r>
            <a:r>
              <a:rPr lang="en-US" altLang="zh-TW" sz="2400" dirty="0"/>
              <a:t>) </a:t>
            </a:r>
          </a:p>
          <a:p>
            <a:pPr lvl="1">
              <a:lnSpc>
                <a:spcPct val="90000"/>
              </a:lnSpc>
              <a:buFont typeface="Wingdings" pitchFamily="2" charset="2"/>
              <a:buNone/>
            </a:pPr>
            <a:r>
              <a:rPr lang="en-US" altLang="zh-TW" sz="2400" i="1" dirty="0"/>
              <a:t>b</a:t>
            </a:r>
            <a:r>
              <a:rPr lang="en-US" altLang="zh-TW" sz="2400" baseline="-30000" dirty="0"/>
              <a:t>2	</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4</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6</a:t>
            </a:r>
            <a:r>
              <a:rPr lang="en-US" altLang="zh-TW" sz="2400" dirty="0"/>
              <a:t>) =(</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3</a:t>
            </a:r>
            <a:r>
              <a:rPr lang="en-US" altLang="zh-TW" sz="2400" dirty="0"/>
              <a:t>) </a:t>
            </a:r>
          </a:p>
          <a:p>
            <a:pPr>
              <a:lnSpc>
                <a:spcPct val="90000"/>
              </a:lnSpc>
            </a:pPr>
            <a:r>
              <a:rPr lang="en-US" altLang="zh-TW" sz="2400" dirty="0"/>
              <a:t>When we calculate </a:t>
            </a:r>
            <a:r>
              <a:rPr lang="en-US" altLang="zh-TW" sz="2400" i="1" dirty="0"/>
              <a:t>b</a:t>
            </a:r>
            <a:r>
              <a:rPr lang="en-US" altLang="zh-TW" sz="2400" baseline="-30000" dirty="0"/>
              <a:t>0</a:t>
            </a:r>
            <a:r>
              <a:rPr lang="en-US" altLang="zh-TW" sz="2400" dirty="0"/>
              <a:t>, we shall calculate (</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dirty="0"/>
              <a:t>) and (</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3</a:t>
            </a:r>
            <a:r>
              <a:rPr lang="en-US" altLang="zh-TW" sz="2400" dirty="0"/>
              <a:t>). Later, </a:t>
            </a:r>
            <a:r>
              <a:rPr lang="en-US" altLang="zh-TW" sz="2400" i="1" dirty="0"/>
              <a:t>b</a:t>
            </a:r>
            <a:r>
              <a:rPr lang="en-US" altLang="zh-TW" sz="2400" baseline="-30000" dirty="0"/>
              <a:t>2</a:t>
            </a:r>
            <a:r>
              <a:rPr lang="en-US" altLang="zh-TW" sz="2400" dirty="0"/>
              <a:t> van be easily calculated. </a:t>
            </a:r>
          </a:p>
          <a:p>
            <a:pPr>
              <a:lnSpc>
                <a:spcPct val="90000"/>
              </a:lnSpc>
            </a:pPr>
            <a:r>
              <a:rPr lang="en-US" altLang="zh-TW" sz="2400" dirty="0"/>
              <a:t>Similarly, </a:t>
            </a:r>
          </a:p>
          <a:p>
            <a:pPr lvl="1">
              <a:lnSpc>
                <a:spcPct val="90000"/>
              </a:lnSpc>
              <a:buFont typeface="Wingdings" pitchFamily="2" charset="2"/>
              <a:buNone/>
            </a:pPr>
            <a:r>
              <a:rPr lang="en-US" altLang="zh-TW" sz="2400" i="1" dirty="0"/>
              <a:t>b</a:t>
            </a:r>
            <a:r>
              <a:rPr lang="en-US" altLang="zh-TW" sz="2400" baseline="-30000" dirty="0"/>
              <a:t>1	</a:t>
            </a:r>
            <a:r>
              <a:rPr lang="en-US" altLang="zh-TW" sz="2400" dirty="0"/>
              <a:t>=(</a:t>
            </a:r>
            <a:r>
              <a:rPr lang="en-US" altLang="zh-TW" sz="2400" i="1" dirty="0"/>
              <a:t>a</a:t>
            </a:r>
            <a:r>
              <a:rPr lang="en-US" altLang="zh-TW" sz="2400" baseline="-30000" dirty="0"/>
              <a:t>0</a:t>
            </a:r>
            <a:r>
              <a:rPr lang="en-US" altLang="zh-TW" sz="2400" dirty="0"/>
              <a:t>+</a:t>
            </a:r>
            <a:r>
              <a:rPr lang="en-US" altLang="zh-TW" sz="2400" i="1" dirty="0"/>
              <a:t> a</a:t>
            </a:r>
            <a:r>
              <a:rPr lang="en-US" altLang="zh-TW" sz="2400" baseline="-30000" dirty="0"/>
              <a:t>2</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1</a:t>
            </a:r>
            <a:r>
              <a:rPr lang="en-US" altLang="zh-TW" sz="2400" i="1" dirty="0"/>
              <a:t>w</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3</a:t>
            </a:r>
            <a:r>
              <a:rPr lang="en-US" altLang="zh-TW" sz="2400" dirty="0"/>
              <a:t>) =(</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dirty="0"/>
              <a:t>)+</a:t>
            </a:r>
            <a:r>
              <a:rPr lang="en-US" altLang="zh-TW" sz="2400" i="1" dirty="0"/>
              <a:t>w</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3</a:t>
            </a:r>
            <a:r>
              <a:rPr lang="en-US" altLang="zh-TW" sz="2400" dirty="0"/>
              <a:t>) </a:t>
            </a:r>
          </a:p>
          <a:p>
            <a:pPr lvl="1">
              <a:lnSpc>
                <a:spcPct val="90000"/>
              </a:lnSpc>
              <a:buFont typeface="Wingdings" pitchFamily="2" charset="2"/>
              <a:buNone/>
            </a:pPr>
            <a:r>
              <a:rPr lang="en-US" altLang="zh-TW" sz="2400" i="1" dirty="0"/>
              <a:t>b</a:t>
            </a:r>
            <a:r>
              <a:rPr lang="en-US" altLang="zh-TW" sz="2400" baseline="-30000" dirty="0"/>
              <a:t>3	</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3</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9</a:t>
            </a:r>
            <a:r>
              <a:rPr lang="en-US" altLang="zh-TW" sz="2400" dirty="0"/>
              <a:t>) =(</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2</a:t>
            </a:r>
            <a:r>
              <a:rPr lang="en-US" altLang="zh-TW" sz="2400" dirty="0"/>
              <a:t>)-</a:t>
            </a:r>
            <a:r>
              <a:rPr lang="en-US" altLang="zh-TW" sz="2400" i="1" dirty="0"/>
              <a:t>w</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3</a:t>
            </a:r>
            <a:r>
              <a:rPr lang="en-US" altLang="zh-TW" sz="2400" dirty="0"/>
              <a:t>). </a:t>
            </a:r>
          </a:p>
        </p:txBody>
      </p:sp>
      <p:graphicFrame>
        <p:nvGraphicFramePr>
          <p:cNvPr id="176128" name="Object 0"/>
          <p:cNvGraphicFramePr>
            <a:graphicFrameLocks noGrp="1" noChangeAspect="1"/>
          </p:cNvGraphicFramePr>
          <p:nvPr>
            <p:ph sz="half" idx="2"/>
          </p:nvPr>
        </p:nvGraphicFramePr>
        <p:xfrm>
          <a:off x="6156325" y="1628775"/>
          <a:ext cx="2663825" cy="1117600"/>
        </p:xfrm>
        <a:graphic>
          <a:graphicData uri="http://schemas.openxmlformats.org/presentationml/2006/ole">
            <mc:AlternateContent xmlns:mc="http://schemas.openxmlformats.org/markup-compatibility/2006">
              <mc:Choice xmlns:v="urn:schemas-microsoft-com:vml" Requires="v">
                <p:oleObj spid="_x0000_s16451" name="方程式" r:id="rId4" imgW="1028520" imgH="431640" progId="Equation.3">
                  <p:embed/>
                </p:oleObj>
              </mc:Choice>
              <mc:Fallback>
                <p:oleObj name="方程式" r:id="rId4" imgW="102852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628775"/>
                        <a:ext cx="2663825" cy="11176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186</a:t>
            </a:fld>
            <a:endParaRPr lang="en-US" altLang="zh-TW" dirty="0"/>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4" name="Rectangle 6"/>
          <p:cNvSpPr>
            <a:spLocks noGrp="1" noChangeArrowheads="1"/>
          </p:cNvSpPr>
          <p:nvPr>
            <p:ph type="title"/>
          </p:nvPr>
        </p:nvSpPr>
        <p:spPr>
          <a:xfrm>
            <a:off x="714348" y="428604"/>
            <a:ext cx="7620000" cy="769938"/>
          </a:xfrm>
          <a:noFill/>
          <a:ln/>
        </p:spPr>
        <p:txBody>
          <a:bodyPr/>
          <a:lstStyle/>
          <a:p>
            <a:r>
              <a:rPr lang="en-US" altLang="zh-TW" dirty="0"/>
              <a:t>FFT algorithm when n=8</a:t>
            </a:r>
          </a:p>
        </p:txBody>
      </p:sp>
      <p:sp>
        <p:nvSpPr>
          <p:cNvPr id="63491" name="Rectangle 3"/>
          <p:cNvSpPr>
            <a:spLocks noGrp="1" noChangeArrowheads="1"/>
          </p:cNvSpPr>
          <p:nvPr>
            <p:ph type="body" sz="half" idx="1"/>
          </p:nvPr>
        </p:nvSpPr>
        <p:spPr>
          <a:xfrm>
            <a:off x="428596" y="1787547"/>
            <a:ext cx="7770812" cy="4784725"/>
          </a:xfrm>
        </p:spPr>
        <p:txBody>
          <a:bodyPr/>
          <a:lstStyle/>
          <a:p>
            <a:r>
              <a:rPr lang="en-US" altLang="zh-TW" sz="2400" i="1" dirty="0"/>
              <a:t>n</a:t>
            </a:r>
            <a:r>
              <a:rPr lang="en-US" altLang="zh-TW" sz="2400" dirty="0"/>
              <a:t>=8, </a:t>
            </a:r>
            <a:r>
              <a:rPr lang="en-US" altLang="zh-TW" sz="2400" i="1" dirty="0"/>
              <a:t>w</a:t>
            </a:r>
            <a:r>
              <a:rPr lang="en-US" altLang="zh-TW" sz="2400" dirty="0"/>
              <a:t>=</a:t>
            </a:r>
            <a:r>
              <a:rPr lang="en-US" altLang="zh-TW" sz="2400" i="1" dirty="0"/>
              <a:t>e</a:t>
            </a:r>
            <a:r>
              <a:rPr lang="en-US" altLang="zh-TW" sz="2400" i="1" baseline="30000" dirty="0"/>
              <a:t>i</a:t>
            </a:r>
            <a:r>
              <a:rPr lang="en-US" altLang="zh-TW" sz="2400" baseline="30000" dirty="0"/>
              <a:t>2</a:t>
            </a:r>
            <a:r>
              <a:rPr lang="en-US" altLang="zh-TW" sz="2400" baseline="30000" dirty="0">
                <a:latin typeface="新細明體" pitchFamily="18" charset="-120"/>
              </a:rPr>
              <a:t>π</a:t>
            </a:r>
            <a:r>
              <a:rPr lang="en-US" altLang="zh-TW" sz="2400" i="1" baseline="30000" dirty="0"/>
              <a:t>/8</a:t>
            </a:r>
            <a:r>
              <a:rPr lang="en-US" altLang="zh-TW" sz="2400" dirty="0"/>
              <a:t>, </a:t>
            </a:r>
            <a:r>
              <a:rPr lang="en-US" altLang="zh-TW" sz="2400" i="1" dirty="0"/>
              <a:t>w</a:t>
            </a:r>
            <a:r>
              <a:rPr lang="en-US" altLang="zh-TW" sz="2400" baseline="30000" dirty="0"/>
              <a:t>8</a:t>
            </a:r>
            <a:r>
              <a:rPr lang="en-US" altLang="zh-TW" sz="2400" dirty="0"/>
              <a:t>=1, </a:t>
            </a:r>
            <a:r>
              <a:rPr lang="en-US" altLang="zh-TW" sz="2400" i="1" dirty="0"/>
              <a:t>w</a:t>
            </a:r>
            <a:r>
              <a:rPr lang="en-US" altLang="zh-TW" sz="2400" baseline="30000" dirty="0"/>
              <a:t>4</a:t>
            </a:r>
            <a:r>
              <a:rPr lang="en-US" altLang="zh-TW" sz="2400" dirty="0"/>
              <a:t>=-1 </a:t>
            </a:r>
          </a:p>
          <a:p>
            <a:pPr>
              <a:buFont typeface="Wingdings" pitchFamily="2" charset="2"/>
              <a:buNone/>
            </a:pPr>
            <a:r>
              <a:rPr lang="en-US" altLang="zh-TW" sz="2400" i="1" dirty="0"/>
              <a:t>b</a:t>
            </a:r>
            <a:r>
              <a:rPr lang="en-US" altLang="zh-TW" sz="2400" baseline="-30000" dirty="0"/>
              <a:t>0</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dirty="0"/>
              <a:t>+</a:t>
            </a:r>
            <a:r>
              <a:rPr lang="en-US" altLang="zh-TW" sz="2400" i="1" dirty="0"/>
              <a:t>a</a:t>
            </a:r>
            <a:r>
              <a:rPr lang="en-US" altLang="zh-TW" sz="2400" baseline="-30000" dirty="0"/>
              <a:t>2</a:t>
            </a:r>
            <a:r>
              <a:rPr lang="en-US" altLang="zh-TW" sz="2400" dirty="0"/>
              <a:t>+</a:t>
            </a:r>
            <a:r>
              <a:rPr lang="en-US" altLang="zh-TW" sz="2400" i="1" dirty="0"/>
              <a:t>a</a:t>
            </a:r>
            <a:r>
              <a:rPr lang="en-US" altLang="zh-TW" sz="2400" baseline="-30000" dirty="0"/>
              <a:t>3</a:t>
            </a:r>
            <a:r>
              <a:rPr lang="en-US" altLang="zh-TW" sz="2400" dirty="0"/>
              <a:t>+</a:t>
            </a:r>
            <a:r>
              <a:rPr lang="en-US" altLang="zh-TW" sz="2400" i="1" dirty="0"/>
              <a:t>a</a:t>
            </a:r>
            <a:r>
              <a:rPr lang="en-US" altLang="zh-TW" sz="2400" baseline="-30000" dirty="0"/>
              <a:t>4</a:t>
            </a:r>
            <a:r>
              <a:rPr lang="en-US" altLang="zh-TW" sz="2400" dirty="0"/>
              <a:t>+</a:t>
            </a:r>
            <a:r>
              <a:rPr lang="en-US" altLang="zh-TW" sz="2400" i="1" dirty="0"/>
              <a:t>a</a:t>
            </a:r>
            <a:r>
              <a:rPr lang="en-US" altLang="zh-TW" sz="2400" baseline="-30000" dirty="0"/>
              <a:t>5</a:t>
            </a:r>
            <a:r>
              <a:rPr lang="en-US" altLang="zh-TW" sz="2400" dirty="0"/>
              <a:t>+</a:t>
            </a:r>
            <a:r>
              <a:rPr lang="en-US" altLang="zh-TW" sz="2400" i="1" dirty="0"/>
              <a:t>a</a:t>
            </a:r>
            <a:r>
              <a:rPr lang="en-US" altLang="zh-TW" sz="2400" baseline="-30000" dirty="0"/>
              <a:t>6</a:t>
            </a:r>
            <a:r>
              <a:rPr lang="en-US" altLang="zh-TW" sz="2400" dirty="0"/>
              <a:t>+</a:t>
            </a:r>
            <a:r>
              <a:rPr lang="en-US" altLang="zh-TW" sz="2400" i="1" dirty="0"/>
              <a:t>a</a:t>
            </a:r>
            <a:r>
              <a:rPr lang="en-US" altLang="zh-TW" sz="2400" baseline="-30000" dirty="0"/>
              <a:t>7</a:t>
            </a:r>
            <a:r>
              <a:rPr lang="en-US" altLang="zh-TW" sz="2400" dirty="0"/>
              <a:t> </a:t>
            </a:r>
          </a:p>
          <a:p>
            <a:pPr>
              <a:buFont typeface="Wingdings" pitchFamily="2" charset="2"/>
              <a:buNone/>
            </a:pPr>
            <a:r>
              <a:rPr lang="en-US" altLang="zh-TW" sz="2400" i="1" dirty="0"/>
              <a:t>b</a:t>
            </a:r>
            <a:r>
              <a:rPr lang="en-US" altLang="zh-TW" sz="2400" baseline="-30000" dirty="0"/>
              <a:t>1</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3</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4</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5</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7</a:t>
            </a:r>
            <a:r>
              <a:rPr lang="en-US" altLang="zh-TW" sz="2400" dirty="0"/>
              <a:t> </a:t>
            </a:r>
          </a:p>
          <a:p>
            <a:pPr>
              <a:buFont typeface="Wingdings" pitchFamily="2" charset="2"/>
              <a:buNone/>
            </a:pPr>
            <a:r>
              <a:rPr lang="en-US" altLang="zh-TW" sz="2400" i="1" dirty="0"/>
              <a:t>b</a:t>
            </a:r>
            <a:r>
              <a:rPr lang="en-US" altLang="zh-TW" sz="2400" baseline="-30000" dirty="0"/>
              <a:t>2</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2</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4</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8</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10</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12</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14</a:t>
            </a:r>
            <a:r>
              <a:rPr lang="en-US" altLang="zh-TW" sz="2400" dirty="0"/>
              <a:t> </a:t>
            </a:r>
          </a:p>
          <a:p>
            <a:pPr>
              <a:buFont typeface="Wingdings" pitchFamily="2" charset="2"/>
              <a:buNone/>
            </a:pPr>
            <a:r>
              <a:rPr lang="en-US" altLang="zh-TW" sz="2400" i="1" dirty="0"/>
              <a:t>b</a:t>
            </a:r>
            <a:r>
              <a:rPr lang="en-US" altLang="zh-TW" sz="2400" baseline="-30000" dirty="0"/>
              <a:t>3</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3</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9</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12</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15</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18</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21</a:t>
            </a:r>
            <a:r>
              <a:rPr lang="en-US" altLang="zh-TW" sz="2400" dirty="0"/>
              <a:t> </a:t>
            </a:r>
          </a:p>
          <a:p>
            <a:pPr>
              <a:buFont typeface="Wingdings" pitchFamily="2" charset="2"/>
              <a:buNone/>
            </a:pPr>
            <a:r>
              <a:rPr lang="en-US" altLang="zh-TW" sz="2400" i="1" dirty="0"/>
              <a:t>b</a:t>
            </a:r>
            <a:r>
              <a:rPr lang="en-US" altLang="zh-TW" sz="2400" baseline="-30000" dirty="0"/>
              <a:t>4</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4</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8</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12</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16</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20</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24</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28</a:t>
            </a:r>
            <a:r>
              <a:rPr lang="en-US" altLang="zh-TW" sz="2400" dirty="0"/>
              <a:t> </a:t>
            </a:r>
          </a:p>
          <a:p>
            <a:pPr>
              <a:buFont typeface="Wingdings" pitchFamily="2" charset="2"/>
              <a:buNone/>
            </a:pPr>
            <a:r>
              <a:rPr lang="en-US" altLang="zh-TW" sz="2400" i="1" dirty="0"/>
              <a:t>b</a:t>
            </a:r>
            <a:r>
              <a:rPr lang="en-US" altLang="zh-TW" sz="2400" baseline="-30000" dirty="0"/>
              <a:t>5</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5</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10</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15</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20</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25</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30</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35</a:t>
            </a:r>
            <a:r>
              <a:rPr lang="en-US" altLang="zh-TW" sz="2400" dirty="0"/>
              <a:t> </a:t>
            </a:r>
          </a:p>
          <a:p>
            <a:pPr>
              <a:buFont typeface="Wingdings" pitchFamily="2" charset="2"/>
              <a:buNone/>
            </a:pPr>
            <a:r>
              <a:rPr lang="en-US" altLang="zh-TW" sz="2400" i="1" dirty="0"/>
              <a:t>b</a:t>
            </a:r>
            <a:r>
              <a:rPr lang="en-US" altLang="zh-TW" sz="2400" baseline="-30000" dirty="0"/>
              <a:t>6</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6</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12</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18</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24</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30</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36</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42</a:t>
            </a:r>
            <a:r>
              <a:rPr lang="en-US" altLang="zh-TW" sz="2400" dirty="0"/>
              <a:t> </a:t>
            </a:r>
          </a:p>
          <a:p>
            <a:pPr>
              <a:buFont typeface="Wingdings" pitchFamily="2" charset="2"/>
              <a:buNone/>
            </a:pPr>
            <a:r>
              <a:rPr lang="en-US" altLang="zh-TW" sz="2400" i="1" dirty="0"/>
              <a:t>b</a:t>
            </a:r>
            <a:r>
              <a:rPr lang="en-US" altLang="zh-TW" sz="2400" baseline="-30000" dirty="0"/>
              <a:t>7</a:t>
            </a:r>
            <a:r>
              <a:rPr lang="en-US" altLang="zh-TW" sz="2400" dirty="0"/>
              <a:t>=</a:t>
            </a:r>
            <a:r>
              <a:rPr lang="en-US" altLang="zh-TW" sz="2400" i="1" dirty="0"/>
              <a:t>a</a:t>
            </a:r>
            <a:r>
              <a:rPr lang="en-US" altLang="zh-TW" sz="2400" baseline="-30000" dirty="0"/>
              <a:t>0</a:t>
            </a:r>
            <a:r>
              <a:rPr lang="en-US" altLang="zh-TW" sz="2400" dirty="0"/>
              <a:t>+</a:t>
            </a:r>
            <a:r>
              <a:rPr lang="en-US" altLang="zh-TW" sz="2400" i="1" dirty="0"/>
              <a:t>a</a:t>
            </a:r>
            <a:r>
              <a:rPr lang="en-US" altLang="zh-TW" sz="2400" baseline="-30000" dirty="0"/>
              <a:t>1</a:t>
            </a:r>
            <a:r>
              <a:rPr lang="en-US" altLang="zh-TW" sz="2400" i="1" dirty="0"/>
              <a:t>w</a:t>
            </a:r>
            <a:r>
              <a:rPr lang="en-US" altLang="zh-TW" sz="2400" baseline="30000" dirty="0"/>
              <a:t>7</a:t>
            </a:r>
            <a:r>
              <a:rPr lang="en-US" altLang="zh-TW" sz="2400" dirty="0"/>
              <a:t>+</a:t>
            </a:r>
            <a:r>
              <a:rPr lang="en-US" altLang="zh-TW" sz="2400" i="1" dirty="0"/>
              <a:t>a</a:t>
            </a:r>
            <a:r>
              <a:rPr lang="en-US" altLang="zh-TW" sz="2400" baseline="-30000" dirty="0"/>
              <a:t>2</a:t>
            </a:r>
            <a:r>
              <a:rPr lang="en-US" altLang="zh-TW" sz="2400" i="1" dirty="0"/>
              <a:t>w</a:t>
            </a:r>
            <a:r>
              <a:rPr lang="en-US" altLang="zh-TW" sz="2400" baseline="30000" dirty="0"/>
              <a:t>14</a:t>
            </a:r>
            <a:r>
              <a:rPr lang="en-US" altLang="zh-TW" sz="2400" dirty="0"/>
              <a:t>+</a:t>
            </a:r>
            <a:r>
              <a:rPr lang="en-US" altLang="zh-TW" sz="2400" i="1" dirty="0"/>
              <a:t>a</a:t>
            </a:r>
            <a:r>
              <a:rPr lang="en-US" altLang="zh-TW" sz="2400" baseline="-30000" dirty="0"/>
              <a:t>3</a:t>
            </a:r>
            <a:r>
              <a:rPr lang="en-US" altLang="zh-TW" sz="2400" i="1" dirty="0"/>
              <a:t>w</a:t>
            </a:r>
            <a:r>
              <a:rPr lang="en-US" altLang="zh-TW" sz="2400" baseline="30000" dirty="0"/>
              <a:t>21</a:t>
            </a:r>
            <a:r>
              <a:rPr lang="en-US" altLang="zh-TW" sz="2400" dirty="0"/>
              <a:t>+</a:t>
            </a:r>
            <a:r>
              <a:rPr lang="en-US" altLang="zh-TW" sz="2400" i="1" dirty="0"/>
              <a:t>a</a:t>
            </a:r>
            <a:r>
              <a:rPr lang="en-US" altLang="zh-TW" sz="2400" baseline="-30000" dirty="0"/>
              <a:t>4</a:t>
            </a:r>
            <a:r>
              <a:rPr lang="en-US" altLang="zh-TW" sz="2400" i="1" dirty="0"/>
              <a:t>w</a:t>
            </a:r>
            <a:r>
              <a:rPr lang="en-US" altLang="zh-TW" sz="2400" baseline="30000" dirty="0"/>
              <a:t>28</a:t>
            </a:r>
            <a:r>
              <a:rPr lang="en-US" altLang="zh-TW" sz="2400" dirty="0"/>
              <a:t>+</a:t>
            </a:r>
            <a:r>
              <a:rPr lang="en-US" altLang="zh-TW" sz="2400" i="1" dirty="0"/>
              <a:t>a</a:t>
            </a:r>
            <a:r>
              <a:rPr lang="en-US" altLang="zh-TW" sz="2400" baseline="-30000" dirty="0"/>
              <a:t>5</a:t>
            </a:r>
            <a:r>
              <a:rPr lang="en-US" altLang="zh-TW" sz="2400" i="1" dirty="0"/>
              <a:t>w</a:t>
            </a:r>
            <a:r>
              <a:rPr lang="en-US" altLang="zh-TW" sz="2400" baseline="30000" dirty="0"/>
              <a:t>35</a:t>
            </a:r>
            <a:r>
              <a:rPr lang="en-US" altLang="zh-TW" sz="2400" dirty="0"/>
              <a:t>+</a:t>
            </a:r>
            <a:r>
              <a:rPr lang="en-US" altLang="zh-TW" sz="2400" i="1" dirty="0"/>
              <a:t>a</a:t>
            </a:r>
            <a:r>
              <a:rPr lang="en-US" altLang="zh-TW" sz="2400" baseline="-30000" dirty="0"/>
              <a:t>6</a:t>
            </a:r>
            <a:r>
              <a:rPr lang="en-US" altLang="zh-TW" sz="2400" i="1" dirty="0"/>
              <a:t>w</a:t>
            </a:r>
            <a:r>
              <a:rPr lang="en-US" altLang="zh-TW" sz="2400" baseline="30000" dirty="0"/>
              <a:t>42</a:t>
            </a:r>
            <a:r>
              <a:rPr lang="en-US" altLang="zh-TW" sz="2400" dirty="0"/>
              <a:t>+</a:t>
            </a:r>
            <a:r>
              <a:rPr lang="en-US" altLang="zh-TW" sz="2400" i="1" dirty="0"/>
              <a:t>a</a:t>
            </a:r>
            <a:r>
              <a:rPr lang="en-US" altLang="zh-TW" sz="2400" baseline="-30000" dirty="0"/>
              <a:t>7</a:t>
            </a:r>
            <a:r>
              <a:rPr lang="en-US" altLang="zh-TW" sz="2400" i="1" dirty="0"/>
              <a:t>w</a:t>
            </a:r>
            <a:r>
              <a:rPr lang="en-US" altLang="zh-TW" sz="2400" baseline="30000" dirty="0"/>
              <a:t>49</a:t>
            </a:r>
            <a:r>
              <a:rPr lang="en-US" altLang="zh-TW" sz="2000" dirty="0"/>
              <a:t> </a:t>
            </a:r>
          </a:p>
        </p:txBody>
      </p:sp>
      <p:graphicFrame>
        <p:nvGraphicFramePr>
          <p:cNvPr id="177152" name="Object 0"/>
          <p:cNvGraphicFramePr>
            <a:graphicFrameLocks noGrp="1" noChangeAspect="1"/>
          </p:cNvGraphicFramePr>
          <p:nvPr>
            <p:ph sz="half" idx="2"/>
          </p:nvPr>
        </p:nvGraphicFramePr>
        <p:xfrm>
          <a:off x="6300788" y="1628775"/>
          <a:ext cx="2520950" cy="1057275"/>
        </p:xfrm>
        <a:graphic>
          <a:graphicData uri="http://schemas.openxmlformats.org/presentationml/2006/ole">
            <mc:AlternateContent xmlns:mc="http://schemas.openxmlformats.org/markup-compatibility/2006">
              <mc:Choice xmlns:v="urn:schemas-microsoft-com:vml" Requires="v">
                <p:oleObj spid="_x0000_s17475" name="方程式" r:id="rId4" imgW="1028520" imgH="431640" progId="Equation.3">
                  <p:embed/>
                </p:oleObj>
              </mc:Choice>
              <mc:Fallback>
                <p:oleObj name="方程式" r:id="rId4" imgW="102852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1628775"/>
                        <a:ext cx="2520950" cy="10572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187</a:t>
            </a:fld>
            <a:endParaRPr lang="en-US" altLang="zh-TW" dirty="0"/>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3"/>
          <p:cNvSpPr>
            <a:spLocks noGrp="1" noChangeArrowheads="1"/>
          </p:cNvSpPr>
          <p:nvPr>
            <p:ph type="body" idx="1"/>
          </p:nvPr>
        </p:nvSpPr>
        <p:spPr>
          <a:xfrm>
            <a:off x="457200" y="1000108"/>
            <a:ext cx="8153400" cy="5629292"/>
          </a:xfrm>
        </p:spPr>
        <p:txBody>
          <a:bodyPr/>
          <a:lstStyle/>
          <a:p>
            <a:pPr algn="just"/>
            <a:r>
              <a:rPr lang="en-US" altLang="zh-TW" sz="2400" dirty="0"/>
              <a:t>After reordering, we have</a:t>
            </a:r>
            <a:endParaRPr lang="en-US" altLang="zh-TW" sz="2000" dirty="0"/>
          </a:p>
          <a:p>
            <a:pPr>
              <a:buFont typeface="Symbol" pitchFamily="18" charset="2"/>
              <a:buNone/>
            </a:pPr>
            <a:r>
              <a:rPr lang="en-US" altLang="zh-TW" sz="2000" i="1" dirty="0"/>
              <a:t>b</a:t>
            </a:r>
            <a:r>
              <a:rPr lang="en-US" altLang="zh-TW" sz="2000" baseline="-30000" dirty="0"/>
              <a:t>0</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dirty="0"/>
              <a:t>+</a:t>
            </a:r>
            <a:r>
              <a:rPr lang="en-US" altLang="zh-TW" sz="2000" i="1" dirty="0"/>
              <a:t>a</a:t>
            </a:r>
            <a:r>
              <a:rPr lang="en-US" altLang="zh-TW" sz="2000" baseline="-30000" dirty="0"/>
              <a:t>5</a:t>
            </a:r>
            <a:r>
              <a:rPr lang="en-US" altLang="zh-TW" sz="2000" dirty="0"/>
              <a:t>+</a:t>
            </a:r>
            <a:r>
              <a:rPr lang="en-US" altLang="zh-TW" sz="2000" i="1" dirty="0"/>
              <a:t>a</a:t>
            </a:r>
            <a:r>
              <a:rPr lang="en-US" altLang="zh-TW" sz="2000" baseline="-30000" dirty="0"/>
              <a:t>7</a:t>
            </a:r>
            <a:r>
              <a:rPr lang="en-US" altLang="zh-TW" sz="2000" dirty="0"/>
              <a:t>) </a:t>
            </a:r>
          </a:p>
          <a:p>
            <a:pPr>
              <a:buFont typeface="Symbol" pitchFamily="18" charset="2"/>
              <a:buNone/>
            </a:pPr>
            <a:r>
              <a:rPr lang="en-US" altLang="zh-TW" sz="2000" i="1" dirty="0"/>
              <a:t>b</a:t>
            </a:r>
            <a:r>
              <a:rPr lang="en-US" altLang="zh-TW" sz="2000" baseline="-30000" dirty="0"/>
              <a:t>1</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6</a:t>
            </a:r>
            <a:r>
              <a:rPr lang="en-US" altLang="zh-TW" sz="2000" dirty="0"/>
              <a:t>)+</a:t>
            </a:r>
            <a:r>
              <a:rPr lang="en-US" altLang="zh-TW" sz="2000" i="1" dirty="0"/>
              <a:t> w</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6</a:t>
            </a:r>
            <a:r>
              <a:rPr lang="en-US" altLang="zh-TW" sz="2000" dirty="0"/>
              <a:t>) </a:t>
            </a:r>
          </a:p>
          <a:p>
            <a:pPr>
              <a:buFont typeface="Symbol" pitchFamily="18" charset="2"/>
              <a:buNone/>
            </a:pPr>
            <a:r>
              <a:rPr lang="en-US" altLang="zh-TW" sz="2000" i="1" dirty="0"/>
              <a:t>b</a:t>
            </a:r>
            <a:r>
              <a:rPr lang="en-US" altLang="zh-TW" sz="2000" baseline="-30000" dirty="0"/>
              <a:t>2</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8</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12</a:t>
            </a:r>
            <a:r>
              <a:rPr lang="en-US" altLang="zh-TW" sz="2000" dirty="0"/>
              <a:t>)+</a:t>
            </a:r>
            <a:r>
              <a:rPr lang="en-US" altLang="zh-TW" sz="2000" i="1" dirty="0"/>
              <a:t> w</a:t>
            </a:r>
            <a:r>
              <a:rPr lang="en-US" altLang="zh-TW" sz="2000" baseline="30000" dirty="0"/>
              <a:t>2</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8</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12</a:t>
            </a:r>
            <a:r>
              <a:rPr lang="en-US" altLang="zh-TW" sz="2000" dirty="0"/>
              <a:t>) </a:t>
            </a:r>
          </a:p>
          <a:p>
            <a:pPr>
              <a:buFont typeface="Symbol" pitchFamily="18" charset="2"/>
              <a:buNone/>
            </a:pPr>
            <a:r>
              <a:rPr lang="en-US" altLang="zh-TW" sz="2000" i="1" dirty="0"/>
              <a:t>b</a:t>
            </a:r>
            <a:r>
              <a:rPr lang="en-US" altLang="zh-TW" sz="2000" baseline="-30000" dirty="0"/>
              <a:t>3</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6</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12</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18</a:t>
            </a:r>
            <a:r>
              <a:rPr lang="en-US" altLang="zh-TW" sz="2000" dirty="0"/>
              <a:t>)+</a:t>
            </a:r>
            <a:r>
              <a:rPr lang="en-US" altLang="zh-TW" sz="2000" i="1" dirty="0"/>
              <a:t> w</a:t>
            </a:r>
            <a:r>
              <a:rPr lang="en-US" altLang="zh-TW" sz="2000" baseline="30000" dirty="0"/>
              <a:t>3</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6</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12</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18</a:t>
            </a:r>
            <a:r>
              <a:rPr lang="en-US" altLang="zh-TW" sz="2000" dirty="0"/>
              <a:t>) </a:t>
            </a:r>
          </a:p>
          <a:p>
            <a:pPr>
              <a:buFont typeface="Symbol" pitchFamily="18" charset="2"/>
              <a:buNone/>
            </a:pPr>
            <a:r>
              <a:rPr lang="en-US" altLang="zh-TW" sz="2000" i="1" dirty="0"/>
              <a:t>b</a:t>
            </a:r>
            <a:r>
              <a:rPr lang="en-US" altLang="zh-TW" sz="2000" baseline="-30000" dirty="0"/>
              <a:t>4</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dirty="0"/>
              <a:t>+</a:t>
            </a:r>
            <a:r>
              <a:rPr lang="en-US" altLang="zh-TW" sz="2000" i="1" dirty="0"/>
              <a:t>a</a:t>
            </a:r>
            <a:r>
              <a:rPr lang="en-US" altLang="zh-TW" sz="2000" baseline="-30000" dirty="0"/>
              <a:t>5</a:t>
            </a:r>
            <a:r>
              <a:rPr lang="en-US" altLang="zh-TW" sz="2000" dirty="0"/>
              <a:t>+</a:t>
            </a:r>
            <a:r>
              <a:rPr lang="en-US" altLang="zh-TW" sz="2000" i="1" dirty="0"/>
              <a:t>a</a:t>
            </a:r>
            <a:r>
              <a:rPr lang="en-US" altLang="zh-TW" sz="2000" baseline="-30000" dirty="0"/>
              <a:t>7</a:t>
            </a:r>
            <a:r>
              <a:rPr lang="en-US" altLang="zh-TW" sz="2000" dirty="0"/>
              <a:t>) </a:t>
            </a:r>
          </a:p>
          <a:p>
            <a:pPr>
              <a:buFont typeface="Symbol" pitchFamily="18" charset="2"/>
              <a:buNone/>
            </a:pPr>
            <a:r>
              <a:rPr lang="en-US" altLang="zh-TW" sz="2000" i="1" dirty="0"/>
              <a:t>b</a:t>
            </a:r>
            <a:r>
              <a:rPr lang="en-US" altLang="zh-TW" sz="2000" baseline="-30000" dirty="0"/>
              <a:t>5</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6</a:t>
            </a:r>
            <a:r>
              <a:rPr lang="en-US" altLang="zh-TW" sz="2000" dirty="0"/>
              <a:t>)-</a:t>
            </a:r>
            <a:r>
              <a:rPr lang="en-US" altLang="zh-TW" sz="2000" i="1" dirty="0"/>
              <a:t>w</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6</a:t>
            </a:r>
            <a:r>
              <a:rPr lang="en-US" altLang="zh-TW" sz="2000" dirty="0"/>
              <a:t>) </a:t>
            </a:r>
          </a:p>
          <a:p>
            <a:pPr>
              <a:buFont typeface="Symbol" pitchFamily="18" charset="2"/>
              <a:buNone/>
            </a:pPr>
            <a:r>
              <a:rPr lang="en-US" altLang="zh-TW" sz="2000" i="1" dirty="0"/>
              <a:t>b</a:t>
            </a:r>
            <a:r>
              <a:rPr lang="en-US" altLang="zh-TW" sz="2000" baseline="-30000" dirty="0"/>
              <a:t>6</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8</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12</a:t>
            </a:r>
            <a:r>
              <a:rPr lang="en-US" altLang="zh-TW" sz="2000" dirty="0"/>
              <a:t>)-</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8</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12</a:t>
            </a:r>
            <a:r>
              <a:rPr lang="en-US" altLang="zh-TW" sz="2000" dirty="0"/>
              <a:t>) </a:t>
            </a:r>
          </a:p>
          <a:p>
            <a:pPr>
              <a:buFont typeface="Symbol" pitchFamily="18" charset="2"/>
              <a:buNone/>
            </a:pPr>
            <a:r>
              <a:rPr lang="en-US" altLang="zh-TW" sz="2000" i="1" dirty="0"/>
              <a:t>b</a:t>
            </a:r>
            <a:r>
              <a:rPr lang="en-US" altLang="zh-TW" sz="2000" baseline="-30000" dirty="0"/>
              <a:t>7</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6</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12</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18</a:t>
            </a:r>
            <a:r>
              <a:rPr lang="en-US" altLang="zh-TW" sz="2000" dirty="0"/>
              <a:t>)-</a:t>
            </a:r>
            <a:r>
              <a:rPr lang="en-US" altLang="zh-TW" sz="2000" i="1" dirty="0"/>
              <a:t>w</a:t>
            </a:r>
            <a:r>
              <a:rPr lang="en-US" altLang="zh-TW" sz="2000" baseline="30000" dirty="0"/>
              <a:t>3</a:t>
            </a:r>
            <a:r>
              <a:rPr lang="en-US" altLang="zh-TW" sz="2000" dirty="0"/>
              <a:t>(</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i="1" dirty="0"/>
              <a:t>w</a:t>
            </a:r>
            <a:r>
              <a:rPr lang="en-US" altLang="zh-TW" sz="2000" baseline="30000" dirty="0"/>
              <a:t>6</a:t>
            </a:r>
            <a:r>
              <a:rPr lang="en-US" altLang="zh-TW" sz="2000" dirty="0"/>
              <a:t>+</a:t>
            </a:r>
            <a:r>
              <a:rPr lang="en-US" altLang="zh-TW" sz="2000" i="1" dirty="0"/>
              <a:t>a</a:t>
            </a:r>
            <a:r>
              <a:rPr lang="en-US" altLang="zh-TW" sz="2000" baseline="-30000" dirty="0"/>
              <a:t>5</a:t>
            </a:r>
            <a:r>
              <a:rPr lang="en-US" altLang="zh-TW" sz="2000" i="1" dirty="0"/>
              <a:t>w</a:t>
            </a:r>
            <a:r>
              <a:rPr lang="en-US" altLang="zh-TW" sz="2000" baseline="30000" dirty="0"/>
              <a:t>12</a:t>
            </a:r>
            <a:r>
              <a:rPr lang="en-US" altLang="zh-TW" sz="2000" dirty="0"/>
              <a:t>+</a:t>
            </a:r>
            <a:r>
              <a:rPr lang="en-US" altLang="zh-TW" sz="2000" i="1" dirty="0"/>
              <a:t>a</a:t>
            </a:r>
            <a:r>
              <a:rPr lang="en-US" altLang="zh-TW" sz="2000" baseline="-30000" dirty="0"/>
              <a:t>7</a:t>
            </a:r>
            <a:r>
              <a:rPr lang="en-US" altLang="zh-TW" sz="2000" i="1" dirty="0"/>
              <a:t>w</a:t>
            </a:r>
            <a:r>
              <a:rPr lang="en-US" altLang="zh-TW" sz="2000" baseline="30000" dirty="0"/>
              <a:t>18</a:t>
            </a:r>
            <a:r>
              <a:rPr lang="en-US" altLang="zh-TW" sz="2000" dirty="0"/>
              <a:t>) </a:t>
            </a:r>
            <a:endParaRPr lang="en-US" altLang="zh-TW" sz="2400" dirty="0"/>
          </a:p>
          <a:p>
            <a:pPr algn="just"/>
            <a:r>
              <a:rPr lang="en-US" altLang="zh-TW" sz="2400" dirty="0"/>
              <a:t>Rewrite as</a:t>
            </a:r>
          </a:p>
          <a:p>
            <a:pPr>
              <a:buFont typeface="Symbol" pitchFamily="18" charset="2"/>
              <a:buNone/>
            </a:pPr>
            <a:r>
              <a:rPr lang="en-US" altLang="zh-TW" sz="1800" dirty="0"/>
              <a:t>	</a:t>
            </a:r>
            <a:r>
              <a:rPr lang="en-US" altLang="zh-TW" sz="1800" i="1" dirty="0"/>
              <a:t>b</a:t>
            </a:r>
            <a:r>
              <a:rPr lang="en-US" altLang="zh-TW" sz="1800" baseline="-30000" dirty="0"/>
              <a:t>0</a:t>
            </a:r>
            <a:r>
              <a:rPr lang="en-US" altLang="zh-TW" sz="1800" dirty="0"/>
              <a:t>=</a:t>
            </a:r>
            <a:r>
              <a:rPr lang="en-US" altLang="zh-TW" sz="1800" i="1" dirty="0"/>
              <a:t>c</a:t>
            </a:r>
            <a:r>
              <a:rPr lang="en-US" altLang="zh-TW" sz="1800" baseline="-30000" dirty="0"/>
              <a:t>0</a:t>
            </a:r>
            <a:r>
              <a:rPr lang="en-US" altLang="zh-TW" sz="1800" dirty="0"/>
              <a:t>+</a:t>
            </a:r>
            <a:r>
              <a:rPr lang="en-US" altLang="zh-TW" sz="1800" i="1" dirty="0"/>
              <a:t>d</a:t>
            </a:r>
            <a:r>
              <a:rPr lang="en-US" altLang="zh-TW" sz="1800" baseline="-30000" dirty="0"/>
              <a:t>0</a:t>
            </a:r>
            <a:r>
              <a:rPr lang="en-US" altLang="zh-TW" sz="1800" dirty="0"/>
              <a:t>			</a:t>
            </a:r>
            <a:r>
              <a:rPr lang="en-US" altLang="zh-TW" sz="1800" i="1" dirty="0"/>
              <a:t>b</a:t>
            </a:r>
            <a:r>
              <a:rPr lang="en-US" altLang="zh-TW" sz="1800" baseline="-30000" dirty="0"/>
              <a:t>4</a:t>
            </a:r>
            <a:r>
              <a:rPr lang="en-US" altLang="zh-TW" sz="1800" dirty="0"/>
              <a:t>=</a:t>
            </a:r>
            <a:r>
              <a:rPr lang="en-US" altLang="zh-TW" sz="1800" i="1" dirty="0"/>
              <a:t>c</a:t>
            </a:r>
            <a:r>
              <a:rPr lang="en-US" altLang="zh-TW" sz="1800" baseline="-30000" dirty="0"/>
              <a:t>0</a:t>
            </a:r>
            <a:r>
              <a:rPr lang="en-US" altLang="zh-TW" sz="1800" dirty="0"/>
              <a:t>-</a:t>
            </a:r>
            <a:r>
              <a:rPr lang="en-US" altLang="zh-TW" sz="1800" i="1" dirty="0"/>
              <a:t>d</a:t>
            </a:r>
            <a:r>
              <a:rPr lang="en-US" altLang="zh-TW" sz="1800" baseline="-30000" dirty="0"/>
              <a:t>0</a:t>
            </a:r>
            <a:r>
              <a:rPr lang="en-US" altLang="zh-TW" sz="1800" dirty="0"/>
              <a:t>=</a:t>
            </a:r>
            <a:r>
              <a:rPr lang="en-US" altLang="zh-TW" sz="1800" i="1" dirty="0"/>
              <a:t>c</a:t>
            </a:r>
            <a:r>
              <a:rPr lang="en-US" altLang="zh-TW" sz="1800" baseline="-30000" dirty="0"/>
              <a:t>0</a:t>
            </a:r>
            <a:r>
              <a:rPr lang="en-US" altLang="zh-TW" sz="1800" dirty="0"/>
              <a:t>+</a:t>
            </a:r>
            <a:r>
              <a:rPr lang="en-US" altLang="zh-TW" sz="1800" i="1" dirty="0"/>
              <a:t>w</a:t>
            </a:r>
            <a:r>
              <a:rPr lang="en-US" altLang="zh-TW" sz="1800" baseline="30000" dirty="0"/>
              <a:t>4</a:t>
            </a:r>
            <a:r>
              <a:rPr lang="en-US" altLang="zh-TW" sz="1800" i="1" dirty="0"/>
              <a:t>d</a:t>
            </a:r>
            <a:r>
              <a:rPr lang="en-US" altLang="zh-TW" sz="1800" baseline="-30000" dirty="0"/>
              <a:t>0</a:t>
            </a:r>
            <a:r>
              <a:rPr lang="en-US" altLang="zh-TW" sz="1800" dirty="0"/>
              <a:t> </a:t>
            </a:r>
          </a:p>
          <a:p>
            <a:pPr>
              <a:buFont typeface="Wingdings" pitchFamily="2" charset="2"/>
              <a:buNone/>
            </a:pPr>
            <a:r>
              <a:rPr lang="en-US" altLang="zh-TW" sz="1800" dirty="0"/>
              <a:t>	</a:t>
            </a:r>
            <a:r>
              <a:rPr lang="en-US" altLang="zh-TW" sz="1800" i="1" dirty="0"/>
              <a:t>b</a:t>
            </a:r>
            <a:r>
              <a:rPr lang="en-US" altLang="zh-TW" sz="1800" baseline="-30000" dirty="0"/>
              <a:t>1</a:t>
            </a:r>
            <a:r>
              <a:rPr lang="en-US" altLang="zh-TW" sz="1800" dirty="0"/>
              <a:t>=</a:t>
            </a:r>
            <a:r>
              <a:rPr lang="en-US" altLang="zh-TW" sz="1800" i="1" dirty="0"/>
              <a:t>c</a:t>
            </a:r>
            <a:r>
              <a:rPr lang="en-US" altLang="zh-TW" sz="1800" baseline="-30000" dirty="0"/>
              <a:t>1</a:t>
            </a:r>
            <a:r>
              <a:rPr lang="en-US" altLang="zh-TW" sz="1800" dirty="0"/>
              <a:t>+</a:t>
            </a:r>
            <a:r>
              <a:rPr lang="en-US" altLang="zh-TW" sz="1800" i="1" dirty="0"/>
              <a:t>wd</a:t>
            </a:r>
            <a:r>
              <a:rPr lang="en-US" altLang="zh-TW" sz="1800" baseline="-30000" dirty="0"/>
              <a:t>1</a:t>
            </a:r>
            <a:r>
              <a:rPr lang="en-US" altLang="zh-TW" sz="1800" dirty="0"/>
              <a:t>			</a:t>
            </a:r>
            <a:r>
              <a:rPr lang="en-US" altLang="zh-TW" sz="1800" i="1" dirty="0"/>
              <a:t>b</a:t>
            </a:r>
            <a:r>
              <a:rPr lang="en-US" altLang="zh-TW" sz="1800" baseline="-30000" dirty="0"/>
              <a:t>5</a:t>
            </a:r>
            <a:r>
              <a:rPr lang="en-US" altLang="zh-TW" sz="1800" dirty="0"/>
              <a:t>=</a:t>
            </a:r>
            <a:r>
              <a:rPr lang="en-US" altLang="zh-TW" sz="1800" i="1" dirty="0"/>
              <a:t>c</a:t>
            </a:r>
            <a:r>
              <a:rPr lang="en-US" altLang="zh-TW" sz="1800" baseline="-30000" dirty="0"/>
              <a:t>1</a:t>
            </a:r>
            <a:r>
              <a:rPr lang="en-US" altLang="zh-TW" sz="1800" dirty="0"/>
              <a:t>-</a:t>
            </a:r>
            <a:r>
              <a:rPr lang="en-US" altLang="zh-TW" sz="1800" i="1" dirty="0"/>
              <a:t>wd</a:t>
            </a:r>
            <a:r>
              <a:rPr lang="en-US" altLang="zh-TW" sz="1800" baseline="-30000" dirty="0"/>
              <a:t>1</a:t>
            </a:r>
            <a:r>
              <a:rPr lang="en-US" altLang="zh-TW" sz="1800" dirty="0"/>
              <a:t>=</a:t>
            </a:r>
            <a:r>
              <a:rPr lang="en-US" altLang="zh-TW" sz="1800" i="1" dirty="0"/>
              <a:t>c</a:t>
            </a:r>
            <a:r>
              <a:rPr lang="en-US" altLang="zh-TW" sz="1800" baseline="-30000" dirty="0"/>
              <a:t>1</a:t>
            </a:r>
            <a:r>
              <a:rPr lang="en-US" altLang="zh-TW" sz="1800" dirty="0"/>
              <a:t>+</a:t>
            </a:r>
            <a:r>
              <a:rPr lang="en-US" altLang="zh-TW" sz="1800" i="1" dirty="0"/>
              <a:t>w</a:t>
            </a:r>
            <a:r>
              <a:rPr lang="en-US" altLang="zh-TW" sz="1800" baseline="30000" dirty="0"/>
              <a:t>5</a:t>
            </a:r>
            <a:r>
              <a:rPr lang="en-US" altLang="zh-TW" sz="1800" i="1" dirty="0"/>
              <a:t>d</a:t>
            </a:r>
            <a:r>
              <a:rPr lang="en-US" altLang="zh-TW" sz="1800" baseline="-30000" dirty="0"/>
              <a:t>1</a:t>
            </a:r>
            <a:r>
              <a:rPr lang="en-US" altLang="zh-TW" sz="1800" dirty="0"/>
              <a:t> </a:t>
            </a:r>
          </a:p>
          <a:p>
            <a:pPr>
              <a:buFont typeface="Wingdings" pitchFamily="2" charset="2"/>
              <a:buNone/>
            </a:pPr>
            <a:r>
              <a:rPr lang="en-US" altLang="zh-TW" sz="1800" dirty="0"/>
              <a:t>	</a:t>
            </a:r>
            <a:r>
              <a:rPr lang="en-US" altLang="zh-TW" sz="1800" i="1" dirty="0"/>
              <a:t>b</a:t>
            </a:r>
            <a:r>
              <a:rPr lang="en-US" altLang="zh-TW" sz="1800" baseline="-30000" dirty="0"/>
              <a:t>2</a:t>
            </a:r>
            <a:r>
              <a:rPr lang="en-US" altLang="zh-TW" sz="1800" dirty="0"/>
              <a:t>=</a:t>
            </a:r>
            <a:r>
              <a:rPr lang="en-US" altLang="zh-TW" sz="1800" i="1" dirty="0"/>
              <a:t>c</a:t>
            </a:r>
            <a:r>
              <a:rPr lang="en-US" altLang="zh-TW" sz="1800" baseline="-30000" dirty="0"/>
              <a:t>2</a:t>
            </a:r>
            <a:r>
              <a:rPr lang="en-US" altLang="zh-TW" sz="1800" dirty="0"/>
              <a:t>+</a:t>
            </a:r>
            <a:r>
              <a:rPr lang="en-US" altLang="zh-TW" sz="1800" i="1" dirty="0"/>
              <a:t>w</a:t>
            </a:r>
            <a:r>
              <a:rPr lang="en-US" altLang="zh-TW" sz="1800" baseline="30000" dirty="0"/>
              <a:t>2</a:t>
            </a:r>
            <a:r>
              <a:rPr lang="en-US" altLang="zh-TW" sz="1800" i="1" dirty="0"/>
              <a:t>d</a:t>
            </a:r>
            <a:r>
              <a:rPr lang="en-US" altLang="zh-TW" sz="1800" baseline="-30000" dirty="0"/>
              <a:t>2</a:t>
            </a:r>
            <a:r>
              <a:rPr lang="en-US" altLang="zh-TW" sz="1800" dirty="0"/>
              <a:t>			</a:t>
            </a:r>
            <a:r>
              <a:rPr lang="en-US" altLang="zh-TW" sz="1800" i="1" dirty="0"/>
              <a:t>b</a:t>
            </a:r>
            <a:r>
              <a:rPr lang="en-US" altLang="zh-TW" sz="1800" baseline="-30000" dirty="0"/>
              <a:t>6</a:t>
            </a:r>
            <a:r>
              <a:rPr lang="en-US" altLang="zh-TW" sz="1800" dirty="0"/>
              <a:t>=</a:t>
            </a:r>
            <a:r>
              <a:rPr lang="en-US" altLang="zh-TW" sz="1800" i="1" dirty="0"/>
              <a:t>c</a:t>
            </a:r>
            <a:r>
              <a:rPr lang="en-US" altLang="zh-TW" sz="1800" baseline="-30000" dirty="0"/>
              <a:t>2</a:t>
            </a:r>
            <a:r>
              <a:rPr lang="en-US" altLang="zh-TW" sz="1800" dirty="0"/>
              <a:t>-</a:t>
            </a:r>
            <a:r>
              <a:rPr lang="en-US" altLang="zh-TW" sz="1800" i="1" dirty="0"/>
              <a:t>w</a:t>
            </a:r>
            <a:r>
              <a:rPr lang="en-US" altLang="zh-TW" sz="1800" baseline="30000" dirty="0"/>
              <a:t>2</a:t>
            </a:r>
            <a:r>
              <a:rPr lang="en-US" altLang="zh-TW" sz="1800" i="1" dirty="0"/>
              <a:t>d</a:t>
            </a:r>
            <a:r>
              <a:rPr lang="en-US" altLang="zh-TW" sz="1800" baseline="-30000" dirty="0"/>
              <a:t>2</a:t>
            </a:r>
            <a:r>
              <a:rPr lang="en-US" altLang="zh-TW" sz="1800" dirty="0"/>
              <a:t>=</a:t>
            </a:r>
            <a:r>
              <a:rPr lang="en-US" altLang="zh-TW" sz="1800" i="1" dirty="0"/>
              <a:t>c</a:t>
            </a:r>
            <a:r>
              <a:rPr lang="en-US" altLang="zh-TW" sz="1800" baseline="-30000" dirty="0"/>
              <a:t>2</a:t>
            </a:r>
            <a:r>
              <a:rPr lang="en-US" altLang="zh-TW" sz="1800" dirty="0"/>
              <a:t>+</a:t>
            </a:r>
            <a:r>
              <a:rPr lang="en-US" altLang="zh-TW" sz="1800" i="1" dirty="0"/>
              <a:t>w</a:t>
            </a:r>
            <a:r>
              <a:rPr lang="en-US" altLang="zh-TW" sz="1800" baseline="30000" dirty="0"/>
              <a:t>6</a:t>
            </a:r>
            <a:r>
              <a:rPr lang="en-US" altLang="zh-TW" sz="1800" i="1" dirty="0"/>
              <a:t>d</a:t>
            </a:r>
            <a:r>
              <a:rPr lang="en-US" altLang="zh-TW" sz="1800" baseline="-30000" dirty="0"/>
              <a:t>2</a:t>
            </a:r>
            <a:r>
              <a:rPr lang="en-US" altLang="zh-TW" sz="1800" dirty="0"/>
              <a:t> </a:t>
            </a:r>
          </a:p>
          <a:p>
            <a:pPr>
              <a:buFont typeface="Wingdings" pitchFamily="2" charset="2"/>
              <a:buNone/>
            </a:pPr>
            <a:r>
              <a:rPr lang="en-US" altLang="zh-TW" sz="1800" dirty="0"/>
              <a:t>	</a:t>
            </a:r>
            <a:r>
              <a:rPr lang="en-US" altLang="zh-TW" sz="1800" i="1" dirty="0"/>
              <a:t>b</a:t>
            </a:r>
            <a:r>
              <a:rPr lang="en-US" altLang="zh-TW" sz="1800" baseline="-30000" dirty="0"/>
              <a:t>3</a:t>
            </a:r>
            <a:r>
              <a:rPr lang="en-US" altLang="zh-TW" sz="1800" dirty="0"/>
              <a:t>=</a:t>
            </a:r>
            <a:r>
              <a:rPr lang="en-US" altLang="zh-TW" sz="1800" i="1" dirty="0"/>
              <a:t>c</a:t>
            </a:r>
            <a:r>
              <a:rPr lang="en-US" altLang="zh-TW" sz="1800" baseline="-30000" dirty="0"/>
              <a:t>3</a:t>
            </a:r>
            <a:r>
              <a:rPr lang="en-US" altLang="zh-TW" sz="1800" dirty="0"/>
              <a:t>+</a:t>
            </a:r>
            <a:r>
              <a:rPr lang="en-US" altLang="zh-TW" sz="1800" i="1" dirty="0"/>
              <a:t>w</a:t>
            </a:r>
            <a:r>
              <a:rPr lang="en-US" altLang="zh-TW" sz="1800" baseline="30000" dirty="0"/>
              <a:t>3</a:t>
            </a:r>
            <a:r>
              <a:rPr lang="en-US" altLang="zh-TW" sz="1800" i="1" dirty="0"/>
              <a:t>d</a:t>
            </a:r>
            <a:r>
              <a:rPr lang="en-US" altLang="zh-TW" sz="1800" baseline="-30000" dirty="0"/>
              <a:t>3</a:t>
            </a:r>
            <a:r>
              <a:rPr lang="en-US" altLang="zh-TW" sz="1800" dirty="0"/>
              <a:t>			</a:t>
            </a:r>
            <a:r>
              <a:rPr lang="en-US" altLang="zh-TW" sz="1800" i="1" dirty="0"/>
              <a:t>b</a:t>
            </a:r>
            <a:r>
              <a:rPr lang="en-US" altLang="zh-TW" sz="1800" baseline="-30000" dirty="0"/>
              <a:t>7</a:t>
            </a:r>
            <a:r>
              <a:rPr lang="en-US" altLang="zh-TW" sz="1800" dirty="0"/>
              <a:t>=</a:t>
            </a:r>
            <a:r>
              <a:rPr lang="en-US" altLang="zh-TW" sz="1800" i="1" dirty="0"/>
              <a:t>c</a:t>
            </a:r>
            <a:r>
              <a:rPr lang="en-US" altLang="zh-TW" sz="1800" baseline="-30000" dirty="0"/>
              <a:t>3</a:t>
            </a:r>
            <a:r>
              <a:rPr lang="en-US" altLang="zh-TW" sz="1800" dirty="0"/>
              <a:t>-</a:t>
            </a:r>
            <a:r>
              <a:rPr lang="en-US" altLang="zh-TW" sz="1800" i="1" dirty="0"/>
              <a:t>w</a:t>
            </a:r>
            <a:r>
              <a:rPr lang="en-US" altLang="zh-TW" sz="1800" baseline="30000" dirty="0"/>
              <a:t>3</a:t>
            </a:r>
            <a:r>
              <a:rPr lang="en-US" altLang="zh-TW" sz="1800" i="1" dirty="0"/>
              <a:t>d</a:t>
            </a:r>
            <a:r>
              <a:rPr lang="en-US" altLang="zh-TW" sz="1800" baseline="-30000" dirty="0"/>
              <a:t>3</a:t>
            </a:r>
            <a:r>
              <a:rPr lang="en-US" altLang="zh-TW" sz="1800" dirty="0"/>
              <a:t>=</a:t>
            </a:r>
            <a:r>
              <a:rPr lang="en-US" altLang="zh-TW" sz="1800" i="1" dirty="0"/>
              <a:t>c</a:t>
            </a:r>
            <a:r>
              <a:rPr lang="en-US" altLang="zh-TW" sz="1800" baseline="-30000" dirty="0"/>
              <a:t>3</a:t>
            </a:r>
            <a:r>
              <a:rPr lang="en-US" altLang="zh-TW" sz="1800" dirty="0"/>
              <a:t>+</a:t>
            </a:r>
            <a:r>
              <a:rPr lang="en-US" altLang="zh-TW" sz="1800" i="1" dirty="0"/>
              <a:t>w</a:t>
            </a:r>
            <a:r>
              <a:rPr lang="en-US" altLang="zh-TW" sz="1800" baseline="30000" dirty="0"/>
              <a:t>7</a:t>
            </a:r>
            <a:r>
              <a:rPr lang="en-US" altLang="zh-TW" sz="1800" i="1" dirty="0"/>
              <a:t>d</a:t>
            </a:r>
            <a:r>
              <a:rPr lang="en-US" altLang="zh-TW" sz="1800" baseline="-30000" dirty="0"/>
              <a:t>3</a:t>
            </a:r>
            <a:r>
              <a:rPr lang="en-US" altLang="zh-TW" sz="1800" dirty="0"/>
              <a:t> </a:t>
            </a:r>
          </a:p>
          <a:p>
            <a:pPr>
              <a:buFont typeface="Wingdings" pitchFamily="2" charset="2"/>
              <a:buNone/>
            </a:pPr>
            <a:endParaRPr lang="en-US" altLang="zh-TW" sz="2400" dirty="0">
              <a:solidFill>
                <a:schemeClr val="hlink"/>
              </a:solidFill>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188</a:t>
            </a:fld>
            <a:endParaRPr lang="en-US" altLang="zh-TW" dirty="0"/>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457200" y="1000108"/>
            <a:ext cx="8040688" cy="3648092"/>
          </a:xfrm>
        </p:spPr>
        <p:txBody>
          <a:bodyPr/>
          <a:lstStyle/>
          <a:p>
            <a:pPr>
              <a:lnSpc>
                <a:spcPct val="90000"/>
              </a:lnSpc>
            </a:pPr>
            <a:r>
              <a:rPr lang="en-US" altLang="zh-TW" sz="2000" i="1" dirty="0"/>
              <a:t>c</a:t>
            </a:r>
            <a:r>
              <a:rPr lang="en-US" altLang="zh-TW" sz="2000" baseline="-30000" dirty="0"/>
              <a:t>0</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1</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6</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2</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4</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8</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12</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3</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w</a:t>
            </a:r>
            <a:r>
              <a:rPr lang="en-US" altLang="zh-TW" sz="2000" baseline="30000" dirty="0"/>
              <a:t>6</a:t>
            </a:r>
            <a:r>
              <a:rPr lang="en-US" altLang="zh-TW" sz="2000" dirty="0"/>
              <a:t>+</a:t>
            </a:r>
            <a:r>
              <a:rPr lang="en-US" altLang="zh-TW" sz="2000" i="1" dirty="0"/>
              <a:t>a</a:t>
            </a:r>
            <a:r>
              <a:rPr lang="en-US" altLang="zh-TW" sz="2000" baseline="-30000" dirty="0"/>
              <a:t>4</a:t>
            </a:r>
            <a:r>
              <a:rPr lang="en-US" altLang="zh-TW" sz="2000" i="1" dirty="0"/>
              <a:t>w</a:t>
            </a:r>
            <a:r>
              <a:rPr lang="en-US" altLang="zh-TW" sz="2000" baseline="30000" dirty="0"/>
              <a:t>12</a:t>
            </a:r>
            <a:r>
              <a:rPr lang="en-US" altLang="zh-TW" sz="2000" dirty="0"/>
              <a:t>+</a:t>
            </a:r>
            <a:r>
              <a:rPr lang="en-US" altLang="zh-TW" sz="2000" i="1" dirty="0"/>
              <a:t>a</a:t>
            </a:r>
            <a:r>
              <a:rPr lang="en-US" altLang="zh-TW" sz="2000" baseline="-30000" dirty="0"/>
              <a:t>6</a:t>
            </a:r>
            <a:r>
              <a:rPr lang="en-US" altLang="zh-TW" sz="2000" i="1" dirty="0"/>
              <a:t>w</a:t>
            </a:r>
            <a:r>
              <a:rPr lang="en-US" altLang="zh-TW" sz="2000" baseline="30000" dirty="0"/>
              <a:t>18</a:t>
            </a:r>
            <a:r>
              <a:rPr lang="en-US" altLang="zh-TW" sz="2000" dirty="0"/>
              <a:t> </a:t>
            </a:r>
          </a:p>
          <a:p>
            <a:pPr>
              <a:lnSpc>
                <a:spcPct val="90000"/>
              </a:lnSpc>
            </a:pPr>
            <a:endParaRPr lang="en-US" altLang="zh-TW" sz="2000" dirty="0"/>
          </a:p>
          <a:p>
            <a:pPr>
              <a:lnSpc>
                <a:spcPct val="90000"/>
              </a:lnSpc>
            </a:pPr>
            <a:r>
              <a:rPr lang="en-US" altLang="zh-TW" sz="2000" dirty="0"/>
              <a:t>Let </a:t>
            </a:r>
            <a:r>
              <a:rPr lang="en-US" altLang="zh-TW" sz="2000" i="1" dirty="0"/>
              <a:t>x</a:t>
            </a:r>
            <a:r>
              <a:rPr lang="en-US" altLang="zh-TW" sz="2000" dirty="0"/>
              <a:t>=</a:t>
            </a:r>
            <a:r>
              <a:rPr lang="en-US" altLang="zh-TW" sz="2000" i="1" dirty="0"/>
              <a:t>w</a:t>
            </a:r>
            <a:r>
              <a:rPr lang="en-US" altLang="zh-TW" sz="2000" baseline="30000" dirty="0"/>
              <a:t>2</a:t>
            </a:r>
            <a:r>
              <a:rPr lang="en-US" altLang="zh-TW" sz="2000" dirty="0"/>
              <a:t>=</a:t>
            </a:r>
            <a:r>
              <a:rPr lang="en-US" altLang="zh-TW" sz="2000" i="1" dirty="0"/>
              <a:t>e</a:t>
            </a:r>
            <a:r>
              <a:rPr lang="en-US" altLang="zh-TW" sz="2000" i="1" baseline="30000" dirty="0"/>
              <a:t>i</a:t>
            </a:r>
            <a:r>
              <a:rPr lang="en-US" altLang="zh-TW" sz="2000" baseline="30000" dirty="0"/>
              <a:t>2</a:t>
            </a:r>
            <a:r>
              <a:rPr lang="en-US" altLang="zh-TW" sz="2000" i="1" baseline="30000" dirty="0">
                <a:latin typeface="新細明體" pitchFamily="18" charset="-120"/>
              </a:rPr>
              <a:t>π</a:t>
            </a:r>
            <a:r>
              <a:rPr lang="en-US" altLang="zh-TW" sz="2000" baseline="30000" dirty="0"/>
              <a:t>/4</a:t>
            </a:r>
            <a:r>
              <a:rPr lang="en-US" altLang="zh-TW" sz="2000" dirty="0"/>
              <a:t> </a:t>
            </a:r>
          </a:p>
          <a:p>
            <a:pPr>
              <a:lnSpc>
                <a:spcPct val="90000"/>
              </a:lnSpc>
              <a:buFont typeface="Wingdings" pitchFamily="2" charset="2"/>
              <a:buNone/>
            </a:pPr>
            <a:r>
              <a:rPr lang="en-US" altLang="zh-TW" sz="2000" dirty="0"/>
              <a:t>	</a:t>
            </a:r>
            <a:r>
              <a:rPr lang="en-US" altLang="zh-TW" sz="2000" i="1" dirty="0"/>
              <a:t>c</a:t>
            </a:r>
            <a:r>
              <a:rPr lang="en-US" altLang="zh-TW" sz="2000" baseline="-30000" dirty="0"/>
              <a:t>0</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1</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x</a:t>
            </a:r>
            <a:r>
              <a:rPr lang="en-US" altLang="zh-TW" sz="2000" dirty="0"/>
              <a:t>+</a:t>
            </a:r>
            <a:r>
              <a:rPr lang="en-US" altLang="zh-TW" sz="2000" i="1" dirty="0"/>
              <a:t>a</a:t>
            </a:r>
            <a:r>
              <a:rPr lang="en-US" altLang="zh-TW" sz="2000" baseline="-30000" dirty="0"/>
              <a:t>4</a:t>
            </a:r>
            <a:r>
              <a:rPr lang="en-US" altLang="zh-TW" sz="2000" i="1" dirty="0"/>
              <a:t>x</a:t>
            </a:r>
            <a:r>
              <a:rPr lang="en-US" altLang="zh-TW" sz="2000" baseline="30000" dirty="0"/>
              <a:t>2</a:t>
            </a:r>
            <a:r>
              <a:rPr lang="en-US" altLang="zh-TW" sz="2000" dirty="0"/>
              <a:t>+</a:t>
            </a:r>
            <a:r>
              <a:rPr lang="en-US" altLang="zh-TW" sz="2000" i="1" dirty="0"/>
              <a:t>a</a:t>
            </a:r>
            <a:r>
              <a:rPr lang="en-US" altLang="zh-TW" sz="2000" baseline="-30000" dirty="0"/>
              <a:t>6</a:t>
            </a:r>
            <a:r>
              <a:rPr lang="en-US" altLang="zh-TW" sz="2000" i="1" dirty="0"/>
              <a:t>x</a:t>
            </a:r>
            <a:r>
              <a:rPr lang="en-US" altLang="zh-TW" sz="2000" baseline="30000" dirty="0"/>
              <a:t>3</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2</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x</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i="1" dirty="0"/>
              <a:t>x</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i="1" dirty="0"/>
              <a:t>x</a:t>
            </a:r>
            <a:r>
              <a:rPr lang="en-US" altLang="zh-TW" sz="2000" baseline="30000" dirty="0"/>
              <a:t>6</a:t>
            </a:r>
            <a:r>
              <a:rPr lang="en-US" altLang="zh-TW" sz="2000" dirty="0"/>
              <a:t> </a:t>
            </a:r>
          </a:p>
          <a:p>
            <a:pPr>
              <a:lnSpc>
                <a:spcPct val="90000"/>
              </a:lnSpc>
              <a:buFont typeface="Wingdings" pitchFamily="2" charset="2"/>
              <a:buNone/>
            </a:pPr>
            <a:r>
              <a:rPr lang="en-US" altLang="zh-TW" sz="2000" baseline="-30000" dirty="0"/>
              <a:t>	</a:t>
            </a:r>
            <a:r>
              <a:rPr lang="en-US" altLang="zh-TW" sz="2000" i="1" dirty="0"/>
              <a:t>c</a:t>
            </a:r>
            <a:r>
              <a:rPr lang="en-US" altLang="zh-TW" sz="2000" baseline="-30000" dirty="0"/>
              <a:t>3</a:t>
            </a:r>
            <a:r>
              <a:rPr lang="en-US" altLang="zh-TW" sz="2000" dirty="0"/>
              <a:t>=</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i="1" dirty="0"/>
              <a:t>x</a:t>
            </a:r>
            <a:r>
              <a:rPr lang="en-US" altLang="zh-TW" sz="2000" baseline="30000" dirty="0"/>
              <a:t>3</a:t>
            </a:r>
            <a:r>
              <a:rPr lang="en-US" altLang="zh-TW" sz="2000" dirty="0"/>
              <a:t>+</a:t>
            </a:r>
            <a:r>
              <a:rPr lang="en-US" altLang="zh-TW" sz="2000" i="1" dirty="0"/>
              <a:t>a</a:t>
            </a:r>
            <a:r>
              <a:rPr lang="en-US" altLang="zh-TW" sz="2000" baseline="-30000" dirty="0"/>
              <a:t>4</a:t>
            </a:r>
            <a:r>
              <a:rPr lang="en-US" altLang="zh-TW" sz="2000" i="1" dirty="0"/>
              <a:t>x</a:t>
            </a:r>
            <a:r>
              <a:rPr lang="en-US" altLang="zh-TW" sz="2000" baseline="30000" dirty="0"/>
              <a:t>6</a:t>
            </a:r>
            <a:r>
              <a:rPr lang="en-US" altLang="zh-TW" sz="2000" dirty="0"/>
              <a:t>+</a:t>
            </a:r>
            <a:r>
              <a:rPr lang="en-US" altLang="zh-TW" sz="2000" i="1" dirty="0"/>
              <a:t>a</a:t>
            </a:r>
            <a:r>
              <a:rPr lang="en-US" altLang="zh-TW" sz="2000" baseline="-30000" dirty="0"/>
              <a:t>6</a:t>
            </a:r>
            <a:r>
              <a:rPr lang="en-US" altLang="zh-TW" sz="2000" i="1" dirty="0"/>
              <a:t>x</a:t>
            </a:r>
            <a:r>
              <a:rPr lang="en-US" altLang="zh-TW" sz="2000" baseline="30000" dirty="0"/>
              <a:t>9</a:t>
            </a:r>
            <a:r>
              <a:rPr lang="en-US" altLang="zh-TW" sz="2000" dirty="0"/>
              <a:t> </a:t>
            </a:r>
          </a:p>
          <a:p>
            <a:pPr>
              <a:lnSpc>
                <a:spcPct val="90000"/>
              </a:lnSpc>
              <a:buFont typeface="Wingdings" pitchFamily="2" charset="2"/>
              <a:buNone/>
            </a:pPr>
            <a:endParaRPr lang="en-US" altLang="zh-TW" sz="2000" dirty="0"/>
          </a:p>
          <a:p>
            <a:pPr>
              <a:lnSpc>
                <a:spcPct val="90000"/>
              </a:lnSpc>
            </a:pPr>
            <a:r>
              <a:rPr lang="en-US" altLang="zh-TW" sz="2000" dirty="0"/>
              <a:t>Thus, {</a:t>
            </a:r>
            <a:r>
              <a:rPr lang="en-US" altLang="zh-TW" sz="2000" i="1" dirty="0"/>
              <a:t>c</a:t>
            </a:r>
            <a:r>
              <a:rPr lang="en-US" altLang="zh-TW" sz="2000" baseline="-30000" dirty="0"/>
              <a:t>0</a:t>
            </a:r>
            <a:r>
              <a:rPr lang="en-US" altLang="zh-TW" sz="2000" dirty="0"/>
              <a:t>,</a:t>
            </a:r>
            <a:r>
              <a:rPr lang="en-US" altLang="zh-TW" sz="2000" i="1" dirty="0"/>
              <a:t>c</a:t>
            </a:r>
            <a:r>
              <a:rPr lang="en-US" altLang="zh-TW" sz="2000" baseline="-30000" dirty="0"/>
              <a:t>1</a:t>
            </a:r>
            <a:r>
              <a:rPr lang="en-US" altLang="zh-TW" sz="2000" dirty="0"/>
              <a:t>,</a:t>
            </a:r>
            <a:r>
              <a:rPr lang="en-US" altLang="zh-TW" sz="2000" i="1" dirty="0"/>
              <a:t>c</a:t>
            </a:r>
            <a:r>
              <a:rPr lang="en-US" altLang="zh-TW" sz="2000" baseline="-30000" dirty="0"/>
              <a:t>2</a:t>
            </a:r>
            <a:r>
              <a:rPr lang="en-US" altLang="zh-TW" sz="2000" dirty="0"/>
              <a:t>,</a:t>
            </a:r>
            <a:r>
              <a:rPr lang="en-US" altLang="zh-TW" sz="2000" i="1" dirty="0"/>
              <a:t>c</a:t>
            </a:r>
            <a:r>
              <a:rPr lang="en-US" altLang="zh-TW" sz="2000" baseline="-30000" dirty="0"/>
              <a:t>3</a:t>
            </a:r>
            <a:r>
              <a:rPr lang="en-US" altLang="zh-TW" sz="2000" dirty="0"/>
              <a:t>} is FFT of {</a:t>
            </a:r>
            <a:r>
              <a:rPr lang="en-US" altLang="zh-TW" sz="2000" i="1" dirty="0"/>
              <a:t>a</a:t>
            </a:r>
            <a:r>
              <a:rPr lang="en-US" altLang="zh-TW" sz="2000" baseline="-30000" dirty="0"/>
              <a:t>0</a:t>
            </a:r>
            <a:r>
              <a:rPr lang="en-US" altLang="zh-TW" sz="2000" dirty="0"/>
              <a:t>,</a:t>
            </a:r>
            <a:r>
              <a:rPr lang="en-US" altLang="zh-TW" sz="2000" i="1" dirty="0"/>
              <a:t>a</a:t>
            </a:r>
            <a:r>
              <a:rPr lang="en-US" altLang="zh-TW" sz="2000" baseline="-30000" dirty="0"/>
              <a:t>2</a:t>
            </a:r>
            <a:r>
              <a:rPr lang="en-US" altLang="zh-TW" sz="2000" dirty="0"/>
              <a:t>,</a:t>
            </a:r>
            <a:r>
              <a:rPr lang="en-US" altLang="zh-TW" sz="2000" i="1" dirty="0"/>
              <a:t>a</a:t>
            </a:r>
            <a:r>
              <a:rPr lang="en-US" altLang="zh-TW" sz="2000" baseline="-30000" dirty="0"/>
              <a:t>4</a:t>
            </a:r>
            <a:r>
              <a:rPr lang="en-US" altLang="zh-TW" sz="2000" dirty="0"/>
              <a:t>,</a:t>
            </a:r>
            <a:r>
              <a:rPr lang="en-US" altLang="zh-TW" sz="2000" i="1" dirty="0"/>
              <a:t>a</a:t>
            </a:r>
            <a:r>
              <a:rPr lang="en-US" altLang="zh-TW" sz="2000" baseline="-30000" dirty="0"/>
              <a:t>6</a:t>
            </a:r>
            <a:r>
              <a:rPr lang="en-US" altLang="zh-TW" sz="2000" dirty="0"/>
              <a:t>}. </a:t>
            </a:r>
          </a:p>
          <a:p>
            <a:pPr>
              <a:lnSpc>
                <a:spcPct val="90000"/>
              </a:lnSpc>
              <a:buFont typeface="Wingdings" pitchFamily="2" charset="2"/>
              <a:buNone/>
            </a:pPr>
            <a:r>
              <a:rPr lang="en-US" altLang="zh-TW" sz="2000" dirty="0"/>
              <a:t>    Similarly, {</a:t>
            </a:r>
            <a:r>
              <a:rPr lang="en-US" altLang="zh-TW" sz="2000" i="1" dirty="0"/>
              <a:t>d</a:t>
            </a:r>
            <a:r>
              <a:rPr lang="en-US" altLang="zh-TW" sz="2000" baseline="-30000" dirty="0"/>
              <a:t>0</a:t>
            </a:r>
            <a:r>
              <a:rPr lang="en-US" altLang="zh-TW" sz="2000" dirty="0"/>
              <a:t>,</a:t>
            </a:r>
            <a:r>
              <a:rPr lang="en-US" altLang="zh-TW" sz="2000" i="1" dirty="0"/>
              <a:t>d</a:t>
            </a:r>
            <a:r>
              <a:rPr lang="en-US" altLang="zh-TW" sz="2000" baseline="-30000" dirty="0"/>
              <a:t>1</a:t>
            </a:r>
            <a:r>
              <a:rPr lang="en-US" altLang="zh-TW" sz="2000" dirty="0"/>
              <a:t>,</a:t>
            </a:r>
            <a:r>
              <a:rPr lang="en-US" altLang="zh-TW" sz="2000" i="1" dirty="0"/>
              <a:t>d</a:t>
            </a:r>
            <a:r>
              <a:rPr lang="en-US" altLang="zh-TW" sz="2000" baseline="-30000" dirty="0"/>
              <a:t>2</a:t>
            </a:r>
            <a:r>
              <a:rPr lang="en-US" altLang="zh-TW" sz="2000" dirty="0"/>
              <a:t>,</a:t>
            </a:r>
            <a:r>
              <a:rPr lang="en-US" altLang="zh-TW" sz="2000" i="1" dirty="0"/>
              <a:t>d</a:t>
            </a:r>
            <a:r>
              <a:rPr lang="en-US" altLang="zh-TW" sz="2000" baseline="-30000" dirty="0"/>
              <a:t>3</a:t>
            </a:r>
            <a:r>
              <a:rPr lang="en-US" altLang="zh-TW" sz="2000" dirty="0"/>
              <a:t>} is FFT of {</a:t>
            </a:r>
            <a:r>
              <a:rPr lang="en-US" altLang="zh-TW" sz="2000" i="1" dirty="0"/>
              <a:t>a</a:t>
            </a:r>
            <a:r>
              <a:rPr lang="en-US" altLang="zh-TW" sz="2000" baseline="-30000" dirty="0"/>
              <a:t>1</a:t>
            </a:r>
            <a:r>
              <a:rPr lang="en-US" altLang="zh-TW" sz="2000" dirty="0"/>
              <a:t>,</a:t>
            </a:r>
            <a:r>
              <a:rPr lang="en-US" altLang="zh-TW" sz="2000" i="1" dirty="0"/>
              <a:t>a</a:t>
            </a:r>
            <a:r>
              <a:rPr lang="en-US" altLang="zh-TW" sz="2000" baseline="-30000" dirty="0"/>
              <a:t>3</a:t>
            </a:r>
            <a:r>
              <a:rPr lang="en-US" altLang="zh-TW" sz="2000" dirty="0"/>
              <a:t>,</a:t>
            </a:r>
            <a:r>
              <a:rPr lang="en-US" altLang="zh-TW" sz="2000" i="1" dirty="0"/>
              <a:t>a</a:t>
            </a:r>
            <a:r>
              <a:rPr lang="en-US" altLang="zh-TW" sz="2000" baseline="-30000" dirty="0"/>
              <a:t>5</a:t>
            </a:r>
            <a:r>
              <a:rPr lang="en-US" altLang="zh-TW" sz="2000" dirty="0"/>
              <a:t>,</a:t>
            </a:r>
            <a:r>
              <a:rPr lang="en-US" altLang="zh-TW" sz="2000" i="1" dirty="0"/>
              <a:t>a</a:t>
            </a:r>
            <a:r>
              <a:rPr lang="en-US" altLang="zh-TW" sz="2000" baseline="-30000" dirty="0"/>
              <a:t>7</a:t>
            </a:r>
            <a:r>
              <a:rPr lang="en-US" altLang="zh-TW" sz="2000" dirty="0"/>
              <a:t>}. </a:t>
            </a:r>
            <a:endParaRPr lang="en-US" altLang="zh-TW" sz="2400" dirty="0"/>
          </a:p>
          <a:p>
            <a:pPr algn="just">
              <a:lnSpc>
                <a:spcPct val="90000"/>
              </a:lnSpc>
              <a:buFont typeface="Wingdings" pitchFamily="2" charset="2"/>
              <a:buNone/>
            </a:pPr>
            <a:endParaRPr lang="en-US" altLang="zh-TW" sz="2400" dirty="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189</a:t>
            </a:fld>
            <a:endParaRPr lang="en-US" altLang="zh-TW"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title"/>
          </p:nvPr>
        </p:nvSpPr>
        <p:spPr/>
        <p:txBody>
          <a:bodyPr/>
          <a:lstStyle/>
          <a:p>
            <a:pPr eaLnBrk="1" hangingPunct="1">
              <a:defRPr/>
            </a:pPr>
            <a:r>
              <a:rPr lang="en-US" b="1" dirty="0" smtClean="0">
                <a:effectLst>
                  <a:outerShdw blurRad="38100" dist="38100" dir="2700000" algn="tl">
                    <a:srgbClr val="FFFFFF"/>
                  </a:outerShdw>
                </a:effectLst>
              </a:rPr>
              <a:t>Closest Pair Problem</a:t>
            </a:r>
          </a:p>
        </p:txBody>
      </p:sp>
      <p:sp>
        <p:nvSpPr>
          <p:cNvPr id="87046" name="Rectangle 4"/>
          <p:cNvSpPr>
            <a:spLocks noGrp="1" noChangeArrowheads="1"/>
          </p:cNvSpPr>
          <p:nvPr>
            <p:ph type="body" idx="1"/>
          </p:nvPr>
        </p:nvSpPr>
        <p:spPr/>
        <p:txBody>
          <a:bodyPr/>
          <a:lstStyle/>
          <a:p>
            <a:pPr eaLnBrk="1" hangingPunct="1">
              <a:buFont typeface="Wingdings" pitchFamily="2" charset="2"/>
              <a:buNone/>
            </a:pPr>
            <a:r>
              <a:rPr lang="en-US" altLang="zh-CN" sz="2800" b="1" u="sng" dirty="0" smtClean="0">
                <a:ea typeface="宋体" charset="-122"/>
              </a:rPr>
              <a:t>The Closest Pair Problem in 1-D</a:t>
            </a:r>
          </a:p>
          <a:p>
            <a:pPr eaLnBrk="1" hangingPunct="1">
              <a:buFont typeface="Wingdings" pitchFamily="2" charset="2"/>
              <a:buNone/>
            </a:pPr>
            <a:r>
              <a:rPr lang="en-US" altLang="zh-CN" sz="2400" dirty="0" smtClean="0">
                <a:ea typeface="宋体" charset="-122"/>
              </a:rPr>
              <a:t>Given a set S = {p</a:t>
            </a:r>
            <a:r>
              <a:rPr lang="en-US" altLang="zh-CN" sz="2400" baseline="-25000" dirty="0" smtClean="0">
                <a:ea typeface="宋体" charset="-122"/>
              </a:rPr>
              <a:t>1</a:t>
            </a:r>
            <a:r>
              <a:rPr lang="en-US" altLang="zh-CN" sz="2400" dirty="0" smtClean="0">
                <a:ea typeface="宋体" charset="-122"/>
              </a:rPr>
              <a:t>, p</a:t>
            </a:r>
            <a:r>
              <a:rPr lang="en-US" altLang="zh-CN" sz="2400" baseline="-25000" dirty="0" smtClean="0">
                <a:ea typeface="宋体" charset="-122"/>
              </a:rPr>
              <a:t>2</a:t>
            </a:r>
            <a:r>
              <a:rPr lang="en-US" altLang="zh-CN" sz="2400" dirty="0" smtClean="0">
                <a:ea typeface="宋体" charset="-122"/>
              </a:rPr>
              <a:t>, ..., </a:t>
            </a:r>
            <a:r>
              <a:rPr lang="en-US" altLang="zh-CN" sz="2400" dirty="0" err="1" smtClean="0">
                <a:ea typeface="宋体" charset="-122"/>
              </a:rPr>
              <a:t>p</a:t>
            </a:r>
            <a:r>
              <a:rPr lang="en-US" altLang="zh-CN" sz="2400" baseline="-25000" dirty="0" err="1" smtClean="0">
                <a:ea typeface="宋体" charset="-122"/>
              </a:rPr>
              <a:t>N</a:t>
            </a:r>
            <a:r>
              <a:rPr lang="en-US" altLang="zh-CN" sz="2400" dirty="0" smtClean="0">
                <a:ea typeface="宋体" charset="-122"/>
              </a:rPr>
              <a:t>} of N points on a line,</a:t>
            </a:r>
          </a:p>
          <a:p>
            <a:pPr eaLnBrk="1" hangingPunct="1">
              <a:buFont typeface="Wingdings" pitchFamily="2" charset="2"/>
              <a:buNone/>
            </a:pPr>
            <a:r>
              <a:rPr lang="en-US" altLang="zh-CN" sz="2400" dirty="0" smtClean="0">
                <a:ea typeface="宋体" charset="-122"/>
              </a:rPr>
              <a:t>find the two points of S whose distance is smallest.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a:t>
            </a:fld>
            <a:endParaRPr lang="en-US" altLang="zh-TW" dirty="0"/>
          </a:p>
        </p:txBody>
      </p:sp>
      <p:sp>
        <p:nvSpPr>
          <p:cNvPr id="5" name="Rectangle 4"/>
          <p:cNvSpPr txBox="1">
            <a:spLocks noChangeArrowheads="1"/>
          </p:cNvSpPr>
          <p:nvPr/>
        </p:nvSpPr>
        <p:spPr bwMode="auto">
          <a:xfrm>
            <a:off x="500064" y="2395910"/>
            <a:ext cx="8643937" cy="396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pPr eaLnBrk="1" hangingPunct="1">
              <a:buFont typeface="Wingdings" pitchFamily="2" charset="2"/>
              <a:buNone/>
            </a:pPr>
            <a:r>
              <a:rPr lang="en-US" altLang="zh-CN" sz="2400" b="1" u="sng" kern="0" dirty="0" smtClean="0">
                <a:ea typeface="宋体" charset="-122"/>
              </a:rPr>
              <a:t>Simple solution</a:t>
            </a:r>
          </a:p>
          <a:p>
            <a:pPr algn="just" eaLnBrk="1" hangingPunct="1">
              <a:buFont typeface="Wingdings" pitchFamily="2" charset="2"/>
              <a:buNone/>
            </a:pP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min</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a:t>
            </a:r>
          </a:p>
          <a:p>
            <a:pPr algn="just" eaLnBrk="1" hangingPunct="1">
              <a:buFont typeface="Wingdings" pitchFamily="2" charset="2"/>
              <a:buNone/>
            </a:pP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for each p</a:t>
            </a:r>
            <a:r>
              <a:rPr lang="en-US" altLang="zh-CN" sz="2400" b="1" i="1" kern="0" baseline="-30000" dirty="0" smtClean="0">
                <a:solidFill>
                  <a:srgbClr val="000000"/>
                </a:solidFill>
                <a:latin typeface="Times New Roman" pitchFamily="18" charset="0"/>
                <a:ea typeface="宋体" charset="-122"/>
                <a:cs typeface="Times New Roman" pitchFamily="18" charset="0"/>
                <a:sym typeface="Symbol" pitchFamily="18" charset="2"/>
              </a:rPr>
              <a:t>i</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in S</a:t>
            </a:r>
          </a:p>
          <a:p>
            <a:pPr algn="just" eaLnBrk="1" hangingPunct="1">
              <a:buFont typeface="Wingdings" pitchFamily="2" charset="2"/>
              <a:buNone/>
            </a:pP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for each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p</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j</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in S and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i</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 j)</a:t>
            </a:r>
          </a:p>
          <a:p>
            <a:pPr algn="just" eaLnBrk="1" hangingPunct="1">
              <a:buFont typeface="Wingdings" pitchFamily="2" charset="2"/>
              <a:buNone/>
            </a:pP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if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ij</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&lt;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min</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min</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ij</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  K =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i</a:t>
            </a: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 L = j;}</a:t>
            </a:r>
          </a:p>
          <a:p>
            <a:pPr algn="just" eaLnBrk="1" hangingPunct="1">
              <a:buFont typeface="Wingdings" pitchFamily="2" charset="2"/>
              <a:buNone/>
            </a:pPr>
            <a:r>
              <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rPr>
              <a:t>return K , L, </a:t>
            </a:r>
            <a:r>
              <a:rPr lang="en-US" altLang="zh-CN" sz="2400" b="1" i="1" kern="0" dirty="0" err="1" smtClean="0">
                <a:solidFill>
                  <a:srgbClr val="000000"/>
                </a:solidFill>
                <a:latin typeface="Times New Roman" pitchFamily="18" charset="0"/>
                <a:ea typeface="宋体" charset="-122"/>
                <a:cs typeface="Times New Roman" pitchFamily="18" charset="0"/>
                <a:sym typeface="Symbol" pitchFamily="18" charset="2"/>
              </a:rPr>
              <a:t>D</a:t>
            </a:r>
            <a:r>
              <a:rPr lang="en-US" altLang="zh-CN" sz="2400" b="1" i="1" kern="0" baseline="-30000" dirty="0" err="1" smtClean="0">
                <a:solidFill>
                  <a:srgbClr val="000000"/>
                </a:solidFill>
                <a:latin typeface="Times New Roman" pitchFamily="18" charset="0"/>
                <a:ea typeface="宋体" charset="-122"/>
                <a:cs typeface="Times New Roman" pitchFamily="18" charset="0"/>
                <a:sym typeface="Symbol" pitchFamily="18" charset="2"/>
              </a:rPr>
              <a:t>min</a:t>
            </a:r>
            <a:r>
              <a:rPr lang="en-US" altLang="zh-CN" sz="2400" b="1" i="1" kern="0" baseline="-30000" dirty="0" smtClean="0">
                <a:solidFill>
                  <a:srgbClr val="000000"/>
                </a:solidFill>
                <a:latin typeface="Times New Roman" pitchFamily="18" charset="0"/>
                <a:ea typeface="宋体" charset="-122"/>
                <a:cs typeface="Times New Roman" pitchFamily="18" charset="0"/>
                <a:sym typeface="Symbol" pitchFamily="18" charset="2"/>
              </a:rPr>
              <a:t> </a:t>
            </a:r>
          </a:p>
          <a:p>
            <a:pPr algn="just" eaLnBrk="1" hangingPunct="1">
              <a:buFont typeface="Wingdings" pitchFamily="2" charset="2"/>
              <a:buNone/>
            </a:pPr>
            <a:endParaRPr lang="en-US" altLang="zh-CN" sz="2400" b="1" i="1" kern="0" dirty="0" smtClean="0">
              <a:solidFill>
                <a:srgbClr val="000000"/>
              </a:solidFill>
              <a:latin typeface="Times New Roman" pitchFamily="18" charset="0"/>
              <a:ea typeface="宋体" charset="-122"/>
              <a:cs typeface="Times New Roman" pitchFamily="18" charset="0"/>
              <a:sym typeface="Symbol" pitchFamily="18" charset="2"/>
            </a:endParaRPr>
          </a:p>
          <a:p>
            <a:pPr algn="just" eaLnBrk="1" hangingPunct="1">
              <a:buFont typeface="Wingdings" pitchFamily="2" charset="2"/>
              <a:buNone/>
            </a:pPr>
            <a:r>
              <a:rPr lang="en-US" altLang="zh-CN" sz="2400" kern="0" dirty="0" smtClean="0">
                <a:solidFill>
                  <a:srgbClr val="0000FF"/>
                </a:solidFill>
                <a:ea typeface="宋体" charset="-122"/>
                <a:cs typeface="Times New Roman" pitchFamily="18" charset="0"/>
                <a:sym typeface="Symbol" pitchFamily="18" charset="2"/>
              </a:rPr>
              <a:t>Time Complexity = O(N</a:t>
            </a:r>
            <a:r>
              <a:rPr lang="en-US" altLang="zh-CN" sz="2400" kern="0" baseline="30000" dirty="0" smtClean="0">
                <a:solidFill>
                  <a:srgbClr val="0000FF"/>
                </a:solidFill>
                <a:ea typeface="宋体" charset="-122"/>
                <a:cs typeface="Times New Roman" pitchFamily="18" charset="0"/>
                <a:sym typeface="Symbol" pitchFamily="18" charset="2"/>
              </a:rPr>
              <a:t>2</a:t>
            </a:r>
            <a:r>
              <a:rPr lang="en-US" altLang="zh-CN" sz="2400" kern="0" dirty="0" smtClean="0">
                <a:solidFill>
                  <a:srgbClr val="0000FF"/>
                </a:solidFill>
                <a:ea typeface="宋体" charset="-122"/>
                <a:cs typeface="Times New Roman" pitchFamily="18" charset="0"/>
                <a:sym typeface="Symbol" pitchFamily="18" charset="2"/>
              </a:rPr>
              <a:t>)</a:t>
            </a:r>
          </a:p>
        </p:txBody>
      </p:sp>
      <p:sp>
        <p:nvSpPr>
          <p:cNvPr id="6" name="矩形 5"/>
          <p:cNvSpPr/>
          <p:nvPr/>
        </p:nvSpPr>
        <p:spPr>
          <a:xfrm>
            <a:off x="5508104" y="5223098"/>
            <a:ext cx="2935419" cy="461665"/>
          </a:xfrm>
          <a:prstGeom prst="rect">
            <a:avLst/>
          </a:prstGeom>
        </p:spPr>
        <p:txBody>
          <a:bodyPr wrap="none">
            <a:spAutoFit/>
          </a:bodyPr>
          <a:lstStyle/>
          <a:p>
            <a:pPr algn="just" eaLnBrk="1" hangingPunct="1">
              <a:buFont typeface="Wingdings" pitchFamily="2" charset="2"/>
              <a:buNone/>
            </a:pPr>
            <a:r>
              <a:rPr lang="en-US" altLang="zh-CN" sz="2400" b="1" dirty="0">
                <a:solidFill>
                  <a:srgbClr val="FF0000"/>
                </a:solidFill>
                <a:cs typeface="Times New Roman" pitchFamily="18" charset="0"/>
                <a:sym typeface="Symbol" pitchFamily="18" charset="2"/>
              </a:rPr>
              <a:t>Can we do better?</a:t>
            </a:r>
            <a:r>
              <a:rPr lang="en-US" altLang="zh-CN" sz="2400" dirty="0">
                <a:solidFill>
                  <a:srgbClr val="FF0000"/>
                </a:solidFill>
                <a:sym typeface="Symbol" pitchFamily="18" charset="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 calcmode="lin" valueType="num">
                                      <p:cBhvr additive="base">
                                        <p:cTn id="1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TW"/>
              <a:t>General FFT</a:t>
            </a:r>
          </a:p>
        </p:txBody>
      </p:sp>
      <p:sp>
        <p:nvSpPr>
          <p:cNvPr id="66563" name="Rectangle 3"/>
          <p:cNvSpPr>
            <a:spLocks noGrp="1" noChangeArrowheads="1"/>
          </p:cNvSpPr>
          <p:nvPr>
            <p:ph type="body" idx="1"/>
          </p:nvPr>
        </p:nvSpPr>
        <p:spPr>
          <a:xfrm>
            <a:off x="457200" y="1524000"/>
            <a:ext cx="8229600" cy="4114800"/>
          </a:xfrm>
        </p:spPr>
        <p:txBody>
          <a:bodyPr/>
          <a:lstStyle/>
          <a:p>
            <a:pPr algn="just">
              <a:lnSpc>
                <a:spcPct val="90000"/>
              </a:lnSpc>
            </a:pPr>
            <a:r>
              <a:rPr lang="en-US" altLang="zh-TW" sz="2800"/>
              <a:t>In general, let </a:t>
            </a:r>
            <a:r>
              <a:rPr lang="en-US" altLang="zh-TW" sz="2800" i="1"/>
              <a:t>w</a:t>
            </a:r>
            <a:r>
              <a:rPr lang="en-US" altLang="zh-TW" sz="2800"/>
              <a:t>=</a:t>
            </a:r>
            <a:r>
              <a:rPr lang="en-US" altLang="zh-TW" sz="2800" i="1"/>
              <a:t>e</a:t>
            </a:r>
            <a:r>
              <a:rPr lang="en-US" altLang="zh-TW" sz="2800" i="1" baseline="30000"/>
              <a:t>i</a:t>
            </a:r>
            <a:r>
              <a:rPr lang="en-US" altLang="zh-TW" sz="2800" baseline="30000"/>
              <a:t>2</a:t>
            </a:r>
            <a:r>
              <a:rPr lang="en-US" altLang="zh-TW" sz="2800" baseline="30000">
                <a:latin typeface="新細明體" pitchFamily="18" charset="-120"/>
              </a:rPr>
              <a:t>π</a:t>
            </a:r>
            <a:r>
              <a:rPr lang="en-US" altLang="zh-TW" sz="2800" baseline="30000"/>
              <a:t>/</a:t>
            </a:r>
            <a:r>
              <a:rPr lang="en-US" altLang="zh-TW" sz="2800" i="1" baseline="30000"/>
              <a:t>n</a:t>
            </a:r>
            <a:r>
              <a:rPr lang="en-US" altLang="zh-TW" sz="2800"/>
              <a:t> (assume </a:t>
            </a:r>
            <a:r>
              <a:rPr lang="en-US" altLang="zh-TW" sz="2800" i="1"/>
              <a:t>n</a:t>
            </a:r>
            <a:r>
              <a:rPr lang="en-US" altLang="zh-TW" sz="2800"/>
              <a:t> is even.) </a:t>
            </a:r>
          </a:p>
          <a:p>
            <a:pPr>
              <a:lnSpc>
                <a:spcPct val="90000"/>
              </a:lnSpc>
              <a:buFont typeface="Wingdings" pitchFamily="2" charset="2"/>
              <a:buNone/>
            </a:pPr>
            <a:r>
              <a:rPr lang="en-US" altLang="zh-TW" sz="2800"/>
              <a:t>		   </a:t>
            </a:r>
            <a:r>
              <a:rPr lang="en-US" altLang="zh-TW" sz="2800" i="1"/>
              <a:t>w</a:t>
            </a:r>
            <a:r>
              <a:rPr lang="en-US" altLang="zh-TW" sz="2800" i="1" baseline="30000"/>
              <a:t>n</a:t>
            </a:r>
            <a:r>
              <a:rPr lang="en-US" altLang="zh-TW" sz="2800"/>
              <a:t>=1, </a:t>
            </a:r>
            <a:r>
              <a:rPr lang="en-US" altLang="zh-TW" sz="2800" i="1"/>
              <a:t>w</a:t>
            </a:r>
            <a:r>
              <a:rPr lang="en-US" altLang="zh-TW" sz="2800" i="1" baseline="30000"/>
              <a:t>n</a:t>
            </a:r>
            <a:r>
              <a:rPr lang="en-US" altLang="zh-TW" sz="2800" baseline="30000"/>
              <a:t>/2</a:t>
            </a:r>
            <a:r>
              <a:rPr lang="en-US" altLang="zh-TW" sz="2800"/>
              <a:t>=-1 </a:t>
            </a:r>
          </a:p>
          <a:p>
            <a:pPr lvl="1">
              <a:lnSpc>
                <a:spcPct val="90000"/>
              </a:lnSpc>
              <a:buFont typeface="Wingdings" pitchFamily="2" charset="2"/>
              <a:buNone/>
            </a:pPr>
            <a:r>
              <a:rPr lang="en-US" altLang="zh-TW" sz="2400" i="1"/>
              <a:t>b</a:t>
            </a:r>
            <a:r>
              <a:rPr lang="en-US" altLang="zh-TW" sz="2400" i="1" baseline="-30000"/>
              <a:t>j	</a:t>
            </a:r>
            <a:r>
              <a:rPr lang="en-US" altLang="zh-TW" sz="2400"/>
              <a:t>=</a:t>
            </a:r>
            <a:r>
              <a:rPr lang="en-US" altLang="zh-TW" sz="2400" i="1"/>
              <a:t>a</a:t>
            </a:r>
            <a:r>
              <a:rPr lang="en-US" altLang="zh-TW" sz="2400" baseline="-30000"/>
              <a:t>0</a:t>
            </a:r>
            <a:r>
              <a:rPr lang="en-US" altLang="zh-TW" sz="2400"/>
              <a:t>+</a:t>
            </a:r>
            <a:r>
              <a:rPr lang="en-US" altLang="zh-TW" sz="2400" i="1"/>
              <a:t>a</a:t>
            </a:r>
            <a:r>
              <a:rPr lang="en-US" altLang="zh-TW" sz="2400" baseline="-30000"/>
              <a:t>1</a:t>
            </a:r>
            <a:r>
              <a:rPr lang="en-US" altLang="zh-TW" sz="2400" i="1"/>
              <a:t>w</a:t>
            </a:r>
            <a:r>
              <a:rPr lang="en-US" altLang="zh-TW" sz="2400" i="1" baseline="30000"/>
              <a:t>j</a:t>
            </a:r>
            <a:r>
              <a:rPr lang="en-US" altLang="zh-TW" sz="2400"/>
              <a:t>+</a:t>
            </a:r>
            <a:r>
              <a:rPr lang="en-US" altLang="zh-TW" sz="2400" i="1"/>
              <a:t>a</a:t>
            </a:r>
            <a:r>
              <a:rPr lang="en-US" altLang="zh-TW" sz="2400" baseline="-30000"/>
              <a:t>2</a:t>
            </a:r>
            <a:r>
              <a:rPr lang="en-US" altLang="zh-TW" sz="2400" i="1"/>
              <a:t>w</a:t>
            </a:r>
            <a:r>
              <a:rPr lang="en-US" altLang="zh-TW" sz="2400" baseline="30000"/>
              <a:t>2</a:t>
            </a:r>
            <a:r>
              <a:rPr lang="en-US" altLang="zh-TW" sz="2400" i="1" baseline="30000"/>
              <a:t>j</a:t>
            </a:r>
            <a:r>
              <a:rPr lang="en-US" altLang="zh-TW" sz="2400"/>
              <a:t>+</a:t>
            </a:r>
            <a:r>
              <a:rPr lang="en-US" altLang="zh-TW" sz="2400">
                <a:latin typeface="Times New Roman"/>
              </a:rPr>
              <a:t>…</a:t>
            </a:r>
            <a:r>
              <a:rPr lang="en-US" altLang="zh-TW" sz="2400"/>
              <a:t>+</a:t>
            </a:r>
            <a:r>
              <a:rPr lang="en-US" altLang="zh-TW" sz="2400" i="1"/>
              <a:t>a</a:t>
            </a:r>
            <a:r>
              <a:rPr lang="en-US" altLang="zh-TW" sz="2400" i="1" baseline="-30000"/>
              <a:t>n</a:t>
            </a:r>
            <a:r>
              <a:rPr lang="en-US" altLang="zh-TW" sz="2400" baseline="-30000"/>
              <a:t>-1</a:t>
            </a:r>
            <a:r>
              <a:rPr lang="en-US" altLang="zh-TW" sz="2400" i="1"/>
              <a:t>w</a:t>
            </a:r>
            <a:r>
              <a:rPr lang="en-US" altLang="zh-TW" sz="2400" baseline="30000"/>
              <a:t>(</a:t>
            </a:r>
            <a:r>
              <a:rPr lang="en-US" altLang="zh-TW" sz="2400" i="1" baseline="30000"/>
              <a:t>n</a:t>
            </a:r>
            <a:r>
              <a:rPr lang="en-US" altLang="zh-TW" sz="2400" baseline="30000"/>
              <a:t>-1)</a:t>
            </a:r>
            <a:r>
              <a:rPr lang="en-US" altLang="zh-TW" sz="2400" i="1" baseline="30000"/>
              <a:t>j</a:t>
            </a:r>
            <a:r>
              <a:rPr lang="en-US" altLang="zh-TW" sz="2400"/>
              <a:t>,</a:t>
            </a:r>
          </a:p>
          <a:p>
            <a:pPr lvl="1">
              <a:lnSpc>
                <a:spcPct val="90000"/>
              </a:lnSpc>
              <a:buFont typeface="Wingdings" pitchFamily="2" charset="2"/>
              <a:buNone/>
            </a:pPr>
            <a:r>
              <a:rPr lang="en-US" altLang="zh-TW" sz="2400"/>
              <a:t>	={</a:t>
            </a:r>
            <a:r>
              <a:rPr lang="en-US" altLang="zh-TW" sz="2400" i="1"/>
              <a:t>a</a:t>
            </a:r>
            <a:r>
              <a:rPr lang="en-US" altLang="zh-TW" sz="2400" baseline="-30000"/>
              <a:t>0</a:t>
            </a:r>
            <a:r>
              <a:rPr lang="en-US" altLang="zh-TW" sz="2400"/>
              <a:t>+</a:t>
            </a:r>
            <a:r>
              <a:rPr lang="en-US" altLang="zh-TW" sz="2400" i="1"/>
              <a:t>a</a:t>
            </a:r>
            <a:r>
              <a:rPr lang="en-US" altLang="zh-TW" sz="2400" baseline="-30000"/>
              <a:t>2</a:t>
            </a:r>
            <a:r>
              <a:rPr lang="en-US" altLang="zh-TW" sz="2400" i="1"/>
              <a:t>w</a:t>
            </a:r>
            <a:r>
              <a:rPr lang="en-US" altLang="zh-TW" sz="2400" baseline="30000"/>
              <a:t>2</a:t>
            </a:r>
            <a:r>
              <a:rPr lang="en-US" altLang="zh-TW" sz="2400" i="1" baseline="30000"/>
              <a:t>j</a:t>
            </a:r>
            <a:r>
              <a:rPr lang="en-US" altLang="zh-TW" sz="2400"/>
              <a:t>+</a:t>
            </a:r>
            <a:r>
              <a:rPr lang="en-US" altLang="zh-TW" sz="2400" i="1"/>
              <a:t>a</a:t>
            </a:r>
            <a:r>
              <a:rPr lang="en-US" altLang="zh-TW" sz="2400" baseline="-30000"/>
              <a:t>4</a:t>
            </a:r>
            <a:r>
              <a:rPr lang="en-US" altLang="zh-TW" sz="2400" i="1"/>
              <a:t>w</a:t>
            </a:r>
            <a:r>
              <a:rPr lang="en-US" altLang="zh-TW" sz="2400" baseline="30000"/>
              <a:t>4</a:t>
            </a:r>
            <a:r>
              <a:rPr lang="en-US" altLang="zh-TW" sz="2400" i="1" baseline="30000"/>
              <a:t>j</a:t>
            </a:r>
            <a:r>
              <a:rPr lang="en-US" altLang="zh-TW" sz="2400"/>
              <a:t>+</a:t>
            </a:r>
            <a:r>
              <a:rPr lang="en-US" altLang="zh-TW" sz="2400">
                <a:latin typeface="Times New Roman"/>
              </a:rPr>
              <a:t>…</a:t>
            </a:r>
            <a:r>
              <a:rPr lang="en-US" altLang="zh-TW" sz="2400"/>
              <a:t>+</a:t>
            </a:r>
            <a:r>
              <a:rPr lang="en-US" altLang="zh-TW" sz="2400" i="1"/>
              <a:t>a</a:t>
            </a:r>
            <a:r>
              <a:rPr lang="en-US" altLang="zh-TW" sz="2400" i="1" baseline="-30000"/>
              <a:t>n</a:t>
            </a:r>
            <a:r>
              <a:rPr lang="en-US" altLang="zh-TW" sz="2400" baseline="-30000"/>
              <a:t>-2</a:t>
            </a:r>
            <a:r>
              <a:rPr lang="en-US" altLang="zh-TW" sz="2400" i="1"/>
              <a:t>w</a:t>
            </a:r>
            <a:r>
              <a:rPr lang="en-US" altLang="zh-TW" sz="2400" baseline="30000"/>
              <a:t>(</a:t>
            </a:r>
            <a:r>
              <a:rPr lang="en-US" altLang="zh-TW" sz="2400" i="1" baseline="30000"/>
              <a:t>n</a:t>
            </a:r>
            <a:r>
              <a:rPr lang="en-US" altLang="zh-TW" sz="2400" baseline="30000"/>
              <a:t>-2)</a:t>
            </a:r>
            <a:r>
              <a:rPr lang="en-US" altLang="zh-TW" sz="2400" i="1" baseline="30000"/>
              <a:t>j</a:t>
            </a:r>
            <a:r>
              <a:rPr lang="en-US" altLang="zh-TW" sz="2400"/>
              <a:t>}+ </a:t>
            </a:r>
          </a:p>
          <a:p>
            <a:pPr lvl="1">
              <a:lnSpc>
                <a:spcPct val="90000"/>
              </a:lnSpc>
              <a:buFont typeface="Wingdings" pitchFamily="2" charset="2"/>
              <a:buNone/>
            </a:pPr>
            <a:r>
              <a:rPr lang="en-US" altLang="zh-TW" sz="2400" i="1"/>
              <a:t>	    w</a:t>
            </a:r>
            <a:r>
              <a:rPr lang="en-US" altLang="zh-TW" sz="2400" i="1" baseline="30000"/>
              <a:t>j</a:t>
            </a:r>
            <a:r>
              <a:rPr lang="en-US" altLang="zh-TW" sz="2400"/>
              <a:t>{</a:t>
            </a:r>
            <a:r>
              <a:rPr lang="en-US" altLang="zh-TW" sz="2400" i="1"/>
              <a:t>a</a:t>
            </a:r>
            <a:r>
              <a:rPr lang="en-US" altLang="zh-TW" sz="2400" baseline="-30000"/>
              <a:t>1</a:t>
            </a:r>
            <a:r>
              <a:rPr lang="en-US" altLang="zh-TW" sz="2400"/>
              <a:t>+</a:t>
            </a:r>
            <a:r>
              <a:rPr lang="en-US" altLang="zh-TW" sz="2400" i="1"/>
              <a:t>a</a:t>
            </a:r>
            <a:r>
              <a:rPr lang="en-US" altLang="zh-TW" sz="2400" baseline="-30000"/>
              <a:t>3</a:t>
            </a:r>
            <a:r>
              <a:rPr lang="en-US" altLang="zh-TW" sz="2400" i="1"/>
              <a:t>w</a:t>
            </a:r>
            <a:r>
              <a:rPr lang="en-US" altLang="zh-TW" sz="2400" baseline="30000"/>
              <a:t>2</a:t>
            </a:r>
            <a:r>
              <a:rPr lang="en-US" altLang="zh-TW" sz="2400" i="1" baseline="30000"/>
              <a:t>j</a:t>
            </a:r>
            <a:r>
              <a:rPr lang="en-US" altLang="zh-TW" sz="2400"/>
              <a:t>+</a:t>
            </a:r>
            <a:r>
              <a:rPr lang="en-US" altLang="zh-TW" sz="2400" i="1"/>
              <a:t>a</a:t>
            </a:r>
            <a:r>
              <a:rPr lang="en-US" altLang="zh-TW" sz="2400" baseline="-30000"/>
              <a:t>5</a:t>
            </a:r>
            <a:r>
              <a:rPr lang="en-US" altLang="zh-TW" sz="2400" i="1"/>
              <a:t>w</a:t>
            </a:r>
            <a:r>
              <a:rPr lang="en-US" altLang="zh-TW" sz="2400" baseline="30000"/>
              <a:t>4</a:t>
            </a:r>
            <a:r>
              <a:rPr lang="en-US" altLang="zh-TW" sz="2400" i="1" baseline="30000"/>
              <a:t>j</a:t>
            </a:r>
            <a:r>
              <a:rPr lang="en-US" altLang="zh-TW" sz="2400"/>
              <a:t>+</a:t>
            </a:r>
            <a:r>
              <a:rPr lang="en-US" altLang="zh-TW" sz="2400">
                <a:latin typeface="Times New Roman"/>
              </a:rPr>
              <a:t>…</a:t>
            </a:r>
            <a:r>
              <a:rPr lang="en-US" altLang="zh-TW" sz="2400"/>
              <a:t>+</a:t>
            </a:r>
            <a:r>
              <a:rPr lang="en-US" altLang="zh-TW" sz="2400" i="1"/>
              <a:t>a</a:t>
            </a:r>
            <a:r>
              <a:rPr lang="en-US" altLang="zh-TW" sz="2400" i="1" baseline="-30000"/>
              <a:t>n</a:t>
            </a:r>
            <a:r>
              <a:rPr lang="en-US" altLang="zh-TW" sz="2400" baseline="-30000"/>
              <a:t>-1</a:t>
            </a:r>
            <a:r>
              <a:rPr lang="en-US" altLang="zh-TW" sz="2400" i="1"/>
              <a:t>w</a:t>
            </a:r>
            <a:r>
              <a:rPr lang="en-US" altLang="zh-TW" sz="2400" baseline="30000"/>
              <a:t>(</a:t>
            </a:r>
            <a:r>
              <a:rPr lang="en-US" altLang="zh-TW" sz="2400" i="1" baseline="30000"/>
              <a:t>n</a:t>
            </a:r>
            <a:r>
              <a:rPr lang="en-US" altLang="zh-TW" sz="2400" baseline="30000"/>
              <a:t>-2)</a:t>
            </a:r>
            <a:r>
              <a:rPr lang="en-US" altLang="zh-TW" sz="2400" i="1" baseline="30000"/>
              <a:t>j</a:t>
            </a:r>
            <a:r>
              <a:rPr lang="en-US" altLang="zh-TW" sz="2400"/>
              <a:t>} </a:t>
            </a:r>
          </a:p>
          <a:p>
            <a:pPr lvl="1">
              <a:lnSpc>
                <a:spcPct val="90000"/>
              </a:lnSpc>
              <a:buFont typeface="Wingdings" pitchFamily="2" charset="2"/>
              <a:buNone/>
            </a:pPr>
            <a:r>
              <a:rPr lang="en-US" altLang="zh-TW" sz="2400"/>
              <a:t>	=</a:t>
            </a:r>
            <a:r>
              <a:rPr lang="en-US" altLang="zh-TW" sz="2400" i="1"/>
              <a:t>c</a:t>
            </a:r>
            <a:r>
              <a:rPr lang="en-US" altLang="zh-TW" sz="2400" i="1" baseline="-30000"/>
              <a:t>j</a:t>
            </a:r>
            <a:r>
              <a:rPr lang="en-US" altLang="zh-TW" sz="2400"/>
              <a:t>+</a:t>
            </a:r>
            <a:r>
              <a:rPr lang="en-US" altLang="zh-TW" sz="2400" i="1"/>
              <a:t>w</a:t>
            </a:r>
            <a:r>
              <a:rPr lang="en-US" altLang="zh-TW" sz="2400" i="1" baseline="30000"/>
              <a:t>j</a:t>
            </a:r>
            <a:r>
              <a:rPr lang="en-US" altLang="zh-TW" sz="2400" i="1"/>
              <a:t>d</a:t>
            </a:r>
            <a:r>
              <a:rPr lang="en-US" altLang="zh-TW" sz="2400" i="1" baseline="-30000"/>
              <a:t>j</a:t>
            </a:r>
            <a:r>
              <a:rPr lang="en-US" altLang="zh-TW" sz="2400"/>
              <a:t> </a:t>
            </a:r>
          </a:p>
          <a:p>
            <a:pPr lvl="1">
              <a:lnSpc>
                <a:spcPct val="90000"/>
              </a:lnSpc>
              <a:buFont typeface="Wingdings" pitchFamily="2" charset="2"/>
              <a:buNone/>
            </a:pPr>
            <a:r>
              <a:rPr lang="en-US" altLang="zh-TW" sz="2400" i="1"/>
              <a:t>b</a:t>
            </a:r>
            <a:r>
              <a:rPr lang="en-US" altLang="zh-TW" sz="2400" i="1" baseline="-30000"/>
              <a:t>j</a:t>
            </a:r>
            <a:r>
              <a:rPr lang="en-US" altLang="zh-TW" sz="2400" baseline="-30000"/>
              <a:t>+</a:t>
            </a:r>
            <a:r>
              <a:rPr lang="en-US" altLang="zh-TW" sz="2400" i="1" baseline="-30000"/>
              <a:t>n</a:t>
            </a:r>
            <a:r>
              <a:rPr lang="en-US" altLang="zh-TW" sz="2400" baseline="-30000"/>
              <a:t>/2</a:t>
            </a:r>
            <a:r>
              <a:rPr lang="en-US" altLang="zh-TW" sz="2400"/>
              <a:t>=</a:t>
            </a:r>
            <a:r>
              <a:rPr lang="en-US" altLang="zh-TW" sz="2400" i="1"/>
              <a:t>a</a:t>
            </a:r>
            <a:r>
              <a:rPr lang="en-US" altLang="zh-TW" sz="2400" baseline="-30000"/>
              <a:t>0</a:t>
            </a:r>
            <a:r>
              <a:rPr lang="en-US" altLang="zh-TW" sz="2400"/>
              <a:t>+</a:t>
            </a:r>
            <a:r>
              <a:rPr lang="en-US" altLang="zh-TW" sz="2400" i="1"/>
              <a:t>a</a:t>
            </a:r>
            <a:r>
              <a:rPr lang="en-US" altLang="zh-TW" sz="2400" baseline="-30000"/>
              <a:t>1</a:t>
            </a:r>
            <a:r>
              <a:rPr lang="en-US" altLang="zh-TW" sz="2400" i="1"/>
              <a:t>w</a:t>
            </a:r>
            <a:r>
              <a:rPr lang="en-US" altLang="zh-TW" sz="2400" i="1" baseline="30000"/>
              <a:t>j+</a:t>
            </a:r>
            <a:r>
              <a:rPr lang="en-US" altLang="zh-TW" sz="2400" baseline="30000"/>
              <a:t>n</a:t>
            </a:r>
            <a:r>
              <a:rPr lang="en-US" altLang="zh-TW" sz="2400" i="1" baseline="30000"/>
              <a:t>/2</a:t>
            </a:r>
            <a:r>
              <a:rPr lang="en-US" altLang="zh-TW" sz="2400"/>
              <a:t>+</a:t>
            </a:r>
            <a:r>
              <a:rPr lang="en-US" altLang="zh-TW" sz="2400" i="1"/>
              <a:t>a</a:t>
            </a:r>
            <a:r>
              <a:rPr lang="en-US" altLang="zh-TW" sz="2400" baseline="-30000"/>
              <a:t>2</a:t>
            </a:r>
            <a:r>
              <a:rPr lang="en-US" altLang="zh-TW" sz="2400" i="1"/>
              <a:t>w</a:t>
            </a:r>
            <a:r>
              <a:rPr lang="en-US" altLang="zh-TW" sz="2400" baseline="30000"/>
              <a:t>2</a:t>
            </a:r>
            <a:r>
              <a:rPr lang="en-US" altLang="zh-TW" sz="2400" i="1" baseline="30000"/>
              <a:t>j+</a:t>
            </a:r>
            <a:r>
              <a:rPr lang="en-US" altLang="zh-TW" sz="2400" baseline="30000"/>
              <a:t>n</a:t>
            </a:r>
            <a:r>
              <a:rPr lang="en-US" altLang="zh-TW" sz="2400"/>
              <a:t>+</a:t>
            </a:r>
            <a:r>
              <a:rPr lang="en-US" altLang="zh-TW" sz="2400" i="1"/>
              <a:t>a</a:t>
            </a:r>
            <a:r>
              <a:rPr lang="en-US" altLang="zh-TW" sz="2400" baseline="-30000"/>
              <a:t>3</a:t>
            </a:r>
            <a:r>
              <a:rPr lang="en-US" altLang="zh-TW" sz="2400" i="1"/>
              <a:t>w</a:t>
            </a:r>
            <a:r>
              <a:rPr lang="en-US" altLang="zh-TW" sz="2400" baseline="30000"/>
              <a:t>3</a:t>
            </a:r>
            <a:r>
              <a:rPr lang="en-US" altLang="zh-TW" sz="2400" i="1" baseline="30000"/>
              <a:t>j</a:t>
            </a:r>
            <a:r>
              <a:rPr lang="en-US" altLang="zh-TW" sz="2400" baseline="30000"/>
              <a:t>+3</a:t>
            </a:r>
            <a:r>
              <a:rPr lang="en-US" altLang="zh-TW" sz="2400" i="1" baseline="30000"/>
              <a:t>n</a:t>
            </a:r>
            <a:r>
              <a:rPr lang="en-US" altLang="zh-TW" sz="2400" baseline="30000"/>
              <a:t>/2</a:t>
            </a:r>
            <a:r>
              <a:rPr lang="en-US" altLang="zh-TW" sz="2400"/>
              <a:t>+</a:t>
            </a:r>
            <a:r>
              <a:rPr lang="en-US" altLang="zh-TW" sz="2400">
                <a:latin typeface="Times New Roman"/>
              </a:rPr>
              <a:t>…</a:t>
            </a:r>
            <a:r>
              <a:rPr lang="en-US" altLang="zh-TW" sz="2400"/>
              <a:t> </a:t>
            </a:r>
          </a:p>
          <a:p>
            <a:pPr lvl="1">
              <a:lnSpc>
                <a:spcPct val="90000"/>
              </a:lnSpc>
              <a:buFont typeface="Wingdings" pitchFamily="2" charset="2"/>
              <a:buNone/>
            </a:pPr>
            <a:r>
              <a:rPr lang="en-US" altLang="zh-TW" sz="2400"/>
              <a:t>	       +</a:t>
            </a:r>
            <a:r>
              <a:rPr lang="en-US" altLang="zh-TW" sz="2400" i="1"/>
              <a:t>a</a:t>
            </a:r>
            <a:r>
              <a:rPr lang="en-US" altLang="zh-TW" sz="2400" i="1" baseline="-30000"/>
              <a:t>n</a:t>
            </a:r>
            <a:r>
              <a:rPr lang="en-US" altLang="zh-TW" sz="2400" baseline="-30000"/>
              <a:t>-1</a:t>
            </a:r>
            <a:r>
              <a:rPr lang="en-US" altLang="zh-TW" sz="2400" i="1"/>
              <a:t>w</a:t>
            </a:r>
            <a:r>
              <a:rPr lang="en-US" altLang="zh-TW" sz="2400" baseline="30000"/>
              <a:t>(</a:t>
            </a:r>
            <a:r>
              <a:rPr lang="en-US" altLang="zh-TW" sz="2400" i="1" baseline="30000"/>
              <a:t>n</a:t>
            </a:r>
            <a:r>
              <a:rPr lang="en-US" altLang="zh-TW" sz="2400" baseline="30000"/>
              <a:t>-1)</a:t>
            </a:r>
            <a:r>
              <a:rPr lang="en-US" altLang="zh-TW" sz="2400" i="1" baseline="30000"/>
              <a:t>j</a:t>
            </a:r>
            <a:r>
              <a:rPr lang="en-US" altLang="zh-TW" sz="2400" baseline="30000"/>
              <a:t>+</a:t>
            </a:r>
            <a:r>
              <a:rPr lang="en-US" altLang="zh-TW" sz="2400" i="1" baseline="30000"/>
              <a:t>n</a:t>
            </a:r>
            <a:r>
              <a:rPr lang="en-US" altLang="zh-TW" sz="2400" baseline="30000"/>
              <a:t>(</a:t>
            </a:r>
            <a:r>
              <a:rPr lang="en-US" altLang="zh-TW" sz="2400" i="1" baseline="30000"/>
              <a:t>n</a:t>
            </a:r>
            <a:r>
              <a:rPr lang="en-US" altLang="zh-TW" sz="2400" baseline="30000"/>
              <a:t>-1)/2</a:t>
            </a:r>
            <a:r>
              <a:rPr lang="en-US" altLang="zh-TW" sz="2400"/>
              <a:t> </a:t>
            </a:r>
          </a:p>
          <a:p>
            <a:pPr lvl="1">
              <a:lnSpc>
                <a:spcPct val="90000"/>
              </a:lnSpc>
              <a:buFont typeface="Wingdings" pitchFamily="2" charset="2"/>
              <a:buNone/>
            </a:pPr>
            <a:r>
              <a:rPr lang="en-US" altLang="zh-TW" sz="2400"/>
              <a:t>	=</a:t>
            </a:r>
            <a:r>
              <a:rPr lang="en-US" altLang="zh-TW" sz="2400" i="1"/>
              <a:t>a</a:t>
            </a:r>
            <a:r>
              <a:rPr lang="en-US" altLang="zh-TW" sz="2400" baseline="-30000"/>
              <a:t>0</a:t>
            </a:r>
            <a:r>
              <a:rPr lang="en-US" altLang="zh-TW" sz="2400"/>
              <a:t>-</a:t>
            </a:r>
            <a:r>
              <a:rPr lang="en-US" altLang="zh-TW" sz="2400" i="1"/>
              <a:t>a</a:t>
            </a:r>
            <a:r>
              <a:rPr lang="en-US" altLang="zh-TW" sz="2400" baseline="-30000"/>
              <a:t>1</a:t>
            </a:r>
            <a:r>
              <a:rPr lang="en-US" altLang="zh-TW" sz="2400" i="1"/>
              <a:t>w</a:t>
            </a:r>
            <a:r>
              <a:rPr lang="en-US" altLang="zh-TW" sz="2400" i="1" baseline="30000"/>
              <a:t>j</a:t>
            </a:r>
            <a:r>
              <a:rPr lang="en-US" altLang="zh-TW" sz="2400"/>
              <a:t>+</a:t>
            </a:r>
            <a:r>
              <a:rPr lang="en-US" altLang="zh-TW" sz="2400" i="1"/>
              <a:t>a</a:t>
            </a:r>
            <a:r>
              <a:rPr lang="en-US" altLang="zh-TW" sz="2400" baseline="-30000"/>
              <a:t>2</a:t>
            </a:r>
            <a:r>
              <a:rPr lang="en-US" altLang="zh-TW" sz="2400" i="1"/>
              <a:t>w</a:t>
            </a:r>
            <a:r>
              <a:rPr lang="en-US" altLang="zh-TW" sz="2400" baseline="30000"/>
              <a:t>2</a:t>
            </a:r>
            <a:r>
              <a:rPr lang="en-US" altLang="zh-TW" sz="2400" i="1" baseline="30000"/>
              <a:t>j</a:t>
            </a:r>
            <a:r>
              <a:rPr lang="en-US" altLang="zh-TW" sz="2400"/>
              <a:t>-</a:t>
            </a:r>
            <a:r>
              <a:rPr lang="en-US" altLang="zh-TW" sz="2400" i="1"/>
              <a:t>a</a:t>
            </a:r>
            <a:r>
              <a:rPr lang="en-US" altLang="zh-TW" sz="2400" baseline="-30000"/>
              <a:t>3</a:t>
            </a:r>
            <a:r>
              <a:rPr lang="en-US" altLang="zh-TW" sz="2400" i="1"/>
              <a:t>w</a:t>
            </a:r>
            <a:r>
              <a:rPr lang="en-US" altLang="zh-TW" sz="2400" baseline="30000"/>
              <a:t>3</a:t>
            </a:r>
            <a:r>
              <a:rPr lang="en-US" altLang="zh-TW" sz="2400" i="1" baseline="30000"/>
              <a:t>j</a:t>
            </a:r>
            <a:r>
              <a:rPr lang="en-US" altLang="zh-TW" sz="2400"/>
              <a:t>+</a:t>
            </a:r>
            <a:r>
              <a:rPr lang="en-US" altLang="zh-TW" sz="2400">
                <a:latin typeface="Times New Roman"/>
              </a:rPr>
              <a:t>…</a:t>
            </a:r>
            <a:r>
              <a:rPr lang="en-US" altLang="zh-TW" sz="2400"/>
              <a:t>+</a:t>
            </a:r>
            <a:r>
              <a:rPr lang="en-US" altLang="zh-TW" sz="2400" i="1"/>
              <a:t>a</a:t>
            </a:r>
            <a:r>
              <a:rPr lang="en-US" altLang="zh-TW" sz="2400" i="1" baseline="-30000"/>
              <a:t>n</a:t>
            </a:r>
            <a:r>
              <a:rPr lang="en-US" altLang="zh-TW" sz="2400" baseline="-30000"/>
              <a:t>-2</a:t>
            </a:r>
            <a:r>
              <a:rPr lang="en-US" altLang="zh-TW" sz="2400" i="1"/>
              <a:t>w</a:t>
            </a:r>
            <a:r>
              <a:rPr lang="en-US" altLang="zh-TW" sz="2400" baseline="30000"/>
              <a:t>(</a:t>
            </a:r>
            <a:r>
              <a:rPr lang="en-US" altLang="zh-TW" sz="2400" i="1" baseline="30000"/>
              <a:t>n</a:t>
            </a:r>
            <a:r>
              <a:rPr lang="en-US" altLang="zh-TW" sz="2400" baseline="30000"/>
              <a:t>-2)</a:t>
            </a:r>
            <a:r>
              <a:rPr lang="en-US" altLang="zh-TW" sz="2400" i="1" baseline="30000"/>
              <a:t>j</a:t>
            </a:r>
            <a:r>
              <a:rPr lang="en-US" altLang="zh-TW" sz="2400"/>
              <a:t>-</a:t>
            </a:r>
            <a:r>
              <a:rPr lang="en-US" altLang="zh-TW" sz="2400" i="1"/>
              <a:t>a</a:t>
            </a:r>
            <a:r>
              <a:rPr lang="en-US" altLang="zh-TW" sz="2400" i="1" baseline="-30000"/>
              <a:t>n</a:t>
            </a:r>
            <a:r>
              <a:rPr lang="en-US" altLang="zh-TW" sz="2400" baseline="-30000"/>
              <a:t>-1</a:t>
            </a:r>
            <a:r>
              <a:rPr lang="en-US" altLang="zh-TW" sz="2400" i="1"/>
              <a:t>w</a:t>
            </a:r>
            <a:r>
              <a:rPr lang="en-US" altLang="zh-TW" sz="2400" baseline="30000"/>
              <a:t>(</a:t>
            </a:r>
            <a:r>
              <a:rPr lang="en-US" altLang="zh-TW" sz="2400" i="1" baseline="30000"/>
              <a:t>n</a:t>
            </a:r>
            <a:r>
              <a:rPr lang="en-US" altLang="zh-TW" sz="2400" baseline="30000"/>
              <a:t>-1)</a:t>
            </a:r>
            <a:r>
              <a:rPr lang="en-US" altLang="zh-TW" sz="2400" i="1" baseline="30000"/>
              <a:t>j</a:t>
            </a:r>
            <a:r>
              <a:rPr lang="en-US" altLang="zh-TW" sz="2400"/>
              <a:t> </a:t>
            </a:r>
          </a:p>
          <a:p>
            <a:pPr lvl="1">
              <a:lnSpc>
                <a:spcPct val="90000"/>
              </a:lnSpc>
              <a:buFont typeface="Wingdings" pitchFamily="2" charset="2"/>
              <a:buNone/>
            </a:pPr>
            <a:r>
              <a:rPr lang="en-US" altLang="zh-TW" sz="2400" baseline="30000"/>
              <a:t>	</a:t>
            </a:r>
            <a:r>
              <a:rPr lang="en-US" altLang="zh-TW" sz="2400"/>
              <a:t>=</a:t>
            </a:r>
            <a:r>
              <a:rPr lang="en-US" altLang="zh-TW" sz="2400" i="1"/>
              <a:t>c</a:t>
            </a:r>
            <a:r>
              <a:rPr lang="en-US" altLang="zh-TW" sz="2400" i="1" baseline="-30000"/>
              <a:t>j</a:t>
            </a:r>
            <a:r>
              <a:rPr lang="en-US" altLang="zh-TW" sz="2400"/>
              <a:t>-</a:t>
            </a:r>
            <a:r>
              <a:rPr lang="en-US" altLang="zh-TW" sz="2400" i="1"/>
              <a:t>w</a:t>
            </a:r>
            <a:r>
              <a:rPr lang="en-US" altLang="zh-TW" sz="2400" i="1" baseline="30000"/>
              <a:t>j</a:t>
            </a:r>
            <a:r>
              <a:rPr lang="en-US" altLang="zh-TW" sz="2400" i="1"/>
              <a:t>d</a:t>
            </a:r>
            <a:r>
              <a:rPr lang="en-US" altLang="zh-TW" sz="2400" i="1" baseline="-30000"/>
              <a:t>j</a:t>
            </a:r>
            <a:r>
              <a:rPr lang="en-US" altLang="zh-TW" sz="2400"/>
              <a:t> </a:t>
            </a:r>
          </a:p>
          <a:p>
            <a:pPr lvl="1">
              <a:lnSpc>
                <a:spcPct val="90000"/>
              </a:lnSpc>
              <a:buFont typeface="Wingdings" pitchFamily="2" charset="2"/>
              <a:buNone/>
            </a:pPr>
            <a:r>
              <a:rPr lang="en-US" altLang="zh-TW" sz="2400"/>
              <a:t>	=</a:t>
            </a:r>
            <a:r>
              <a:rPr lang="en-US" altLang="zh-TW" sz="2400" i="1"/>
              <a:t>c</a:t>
            </a:r>
            <a:r>
              <a:rPr lang="en-US" altLang="zh-TW" sz="2400" i="1" baseline="-30000"/>
              <a:t>j</a:t>
            </a:r>
            <a:r>
              <a:rPr lang="en-US" altLang="zh-TW" sz="2400"/>
              <a:t>+</a:t>
            </a:r>
            <a:r>
              <a:rPr lang="en-US" altLang="zh-TW" sz="2400" i="1"/>
              <a:t>w</a:t>
            </a:r>
            <a:r>
              <a:rPr lang="en-US" altLang="zh-TW" sz="2400" i="1" baseline="30000"/>
              <a:t>j</a:t>
            </a:r>
            <a:r>
              <a:rPr lang="en-US" altLang="zh-TW" sz="2400" baseline="30000"/>
              <a:t>+</a:t>
            </a:r>
            <a:r>
              <a:rPr lang="en-US" altLang="zh-TW" sz="2400" i="1" baseline="30000"/>
              <a:t>n</a:t>
            </a:r>
            <a:r>
              <a:rPr lang="en-US" altLang="zh-TW" sz="2400" baseline="30000"/>
              <a:t>/2</a:t>
            </a:r>
            <a:r>
              <a:rPr lang="en-US" altLang="zh-TW" sz="2400" i="1"/>
              <a:t>d</a:t>
            </a:r>
            <a:r>
              <a:rPr lang="en-US" altLang="zh-TW" sz="2400" i="1" baseline="-30000"/>
              <a:t>j</a:t>
            </a:r>
            <a:r>
              <a:rPr lang="en-US" altLang="zh-TW" sz="2400"/>
              <a:t> </a:t>
            </a:r>
          </a:p>
          <a:p>
            <a:pPr>
              <a:lnSpc>
                <a:spcPct val="90000"/>
              </a:lnSpc>
            </a:pPr>
            <a:endParaRPr lang="en-US" altLang="zh-TW" sz="280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190</a:t>
            </a:fld>
            <a:endParaRPr lang="en-US" altLang="zh-TW" dirty="0"/>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2910" y="233346"/>
            <a:ext cx="7772400" cy="838200"/>
          </a:xfrm>
        </p:spPr>
        <p:txBody>
          <a:bodyPr/>
          <a:lstStyle/>
          <a:p>
            <a:r>
              <a:rPr lang="en-US" altLang="zh-TW" dirty="0">
                <a:latin typeface="Arial" charset="0"/>
                <a:cs typeface="Arial" charset="0"/>
              </a:rPr>
              <a:t>Divide-and-conquer (FFT)</a:t>
            </a:r>
          </a:p>
        </p:txBody>
      </p:sp>
      <p:sp>
        <p:nvSpPr>
          <p:cNvPr id="90115" name="Rectangle 3"/>
          <p:cNvSpPr>
            <a:spLocks noGrp="1" noChangeArrowheads="1"/>
          </p:cNvSpPr>
          <p:nvPr>
            <p:ph type="body" idx="1"/>
          </p:nvPr>
        </p:nvSpPr>
        <p:spPr>
          <a:xfrm>
            <a:off x="685800" y="1143000"/>
            <a:ext cx="7772400" cy="4953000"/>
          </a:xfrm>
        </p:spPr>
        <p:txBody>
          <a:bodyPr/>
          <a:lstStyle/>
          <a:p>
            <a:pPr>
              <a:lnSpc>
                <a:spcPct val="90000"/>
              </a:lnSpc>
            </a:pPr>
            <a:r>
              <a:rPr lang="en-US" altLang="zh-TW" sz="2800" u="sng">
                <a:solidFill>
                  <a:schemeClr val="hlink"/>
                </a:solidFill>
                <a:latin typeface="Arial" charset="0"/>
                <a:ea typeface="Arial Unicode MS" pitchFamily="34" charset="-120"/>
                <a:cs typeface="Arial Unicode MS" pitchFamily="34" charset="-120"/>
              </a:rPr>
              <a:t>Input</a:t>
            </a:r>
            <a:r>
              <a:rPr lang="en-US" altLang="zh-TW" sz="2800">
                <a:latin typeface="Arial" charset="0"/>
                <a:cs typeface="Arial" charset="0"/>
              </a:rPr>
              <a:t>: a</a:t>
            </a:r>
            <a:r>
              <a:rPr lang="en-US" altLang="zh-TW" sz="2800" baseline="-30000">
                <a:latin typeface="Arial" charset="0"/>
                <a:cs typeface="Arial" charset="0"/>
              </a:rPr>
              <a:t>0</a:t>
            </a:r>
            <a:r>
              <a:rPr lang="en-US" altLang="zh-TW" sz="2800">
                <a:latin typeface="Arial" charset="0"/>
                <a:cs typeface="Arial" charset="0"/>
              </a:rPr>
              <a:t>, a</a:t>
            </a:r>
            <a:r>
              <a:rPr lang="en-US" altLang="zh-TW" sz="2800" baseline="-30000">
                <a:latin typeface="Arial" charset="0"/>
                <a:cs typeface="Arial" charset="0"/>
              </a:rPr>
              <a:t>1</a:t>
            </a:r>
            <a:r>
              <a:rPr lang="en-US" altLang="zh-TW" sz="2800">
                <a:latin typeface="Arial" charset="0"/>
                <a:cs typeface="Arial" charset="0"/>
              </a:rPr>
              <a:t>, </a:t>
            </a:r>
            <a:r>
              <a:rPr lang="en-US" altLang="zh-TW" sz="2800">
                <a:latin typeface="Arial"/>
              </a:rPr>
              <a:t>…</a:t>
            </a:r>
            <a:r>
              <a:rPr lang="en-US" altLang="zh-TW" sz="2800">
                <a:latin typeface="Arial" charset="0"/>
                <a:cs typeface="Arial" charset="0"/>
              </a:rPr>
              <a:t>, a</a:t>
            </a:r>
            <a:r>
              <a:rPr lang="en-US" altLang="zh-TW" sz="2800" baseline="-30000">
                <a:latin typeface="Arial" charset="0"/>
                <a:cs typeface="Arial" charset="0"/>
              </a:rPr>
              <a:t>n-1</a:t>
            </a:r>
            <a:r>
              <a:rPr lang="en-US" altLang="zh-TW" sz="2800">
                <a:latin typeface="Arial" charset="0"/>
                <a:cs typeface="Arial" charset="0"/>
              </a:rPr>
              <a:t>, n = 2</a:t>
            </a:r>
            <a:r>
              <a:rPr lang="en-US" altLang="zh-TW" sz="2800" baseline="30000">
                <a:latin typeface="Arial" charset="0"/>
                <a:cs typeface="Arial" charset="0"/>
              </a:rPr>
              <a:t>k</a:t>
            </a:r>
            <a:r>
              <a:rPr lang="en-US" altLang="zh-TW" sz="2800"/>
              <a:t> </a:t>
            </a:r>
          </a:p>
          <a:p>
            <a:pPr>
              <a:lnSpc>
                <a:spcPct val="90000"/>
              </a:lnSpc>
            </a:pPr>
            <a:r>
              <a:rPr lang="en-US" altLang="zh-TW" sz="2800" u="sng">
                <a:solidFill>
                  <a:schemeClr val="hlink"/>
                </a:solidFill>
                <a:latin typeface="Arial" charset="0"/>
                <a:ea typeface="Arial Unicode MS" pitchFamily="34" charset="-120"/>
                <a:cs typeface="Arial Unicode MS" pitchFamily="34" charset="-120"/>
              </a:rPr>
              <a:t>Output</a:t>
            </a:r>
            <a:r>
              <a:rPr lang="en-US" altLang="zh-TW" sz="2800">
                <a:latin typeface="Arial" charset="0"/>
                <a:cs typeface="Arial" charset="0"/>
              </a:rPr>
              <a:t>: b</a:t>
            </a:r>
            <a:r>
              <a:rPr lang="en-US" altLang="zh-TW" sz="2800" baseline="-30000">
                <a:latin typeface="Arial" charset="0"/>
                <a:cs typeface="Arial" charset="0"/>
              </a:rPr>
              <a:t>j</a:t>
            </a:r>
            <a:r>
              <a:rPr lang="en-US" altLang="zh-TW" sz="2800">
                <a:latin typeface="Arial" charset="0"/>
                <a:cs typeface="Arial" charset="0"/>
              </a:rPr>
              <a:t>, j=0, 1, 2, </a:t>
            </a:r>
            <a:r>
              <a:rPr lang="en-US" altLang="zh-TW" sz="2800">
                <a:latin typeface="Arial"/>
              </a:rPr>
              <a:t>…</a:t>
            </a:r>
            <a:r>
              <a:rPr lang="en-US" altLang="zh-TW" sz="2800">
                <a:latin typeface="Arial" charset="0"/>
                <a:cs typeface="Arial" charset="0"/>
              </a:rPr>
              <a:t>, n-1 </a:t>
            </a:r>
          </a:p>
          <a:p>
            <a:pPr>
              <a:lnSpc>
                <a:spcPct val="90000"/>
              </a:lnSpc>
              <a:buFont typeface="Wingdings" pitchFamily="2" charset="2"/>
              <a:buNone/>
            </a:pPr>
            <a:r>
              <a:rPr lang="en-US" altLang="zh-TW" sz="2800">
                <a:latin typeface="Arial" charset="0"/>
              </a:rPr>
              <a:t>		  where </a:t>
            </a:r>
          </a:p>
          <a:p>
            <a:pPr>
              <a:lnSpc>
                <a:spcPct val="90000"/>
              </a:lnSpc>
              <a:buFont typeface="Wingdings" pitchFamily="2" charset="2"/>
              <a:buNone/>
            </a:pPr>
            <a:endParaRPr lang="en-US" altLang="zh-TW" sz="2800" u="sng">
              <a:solidFill>
                <a:schemeClr val="hlink"/>
              </a:solidFill>
              <a:latin typeface="Arial" charset="0"/>
            </a:endParaRPr>
          </a:p>
          <a:p>
            <a:pPr>
              <a:lnSpc>
                <a:spcPct val="90000"/>
              </a:lnSpc>
              <a:buFont typeface="Wingdings" pitchFamily="2" charset="2"/>
              <a:buNone/>
            </a:pPr>
            <a:r>
              <a:rPr lang="en-US" altLang="zh-TW" sz="2800" u="sng">
                <a:solidFill>
                  <a:schemeClr val="hlink"/>
                </a:solidFill>
                <a:latin typeface="Arial" charset="0"/>
              </a:rPr>
              <a:t>Step 1:</a:t>
            </a:r>
            <a:r>
              <a:rPr lang="en-US" altLang="zh-TW" sz="2800">
                <a:latin typeface="Arial" charset="0"/>
              </a:rPr>
              <a:t> If n=2, compute</a:t>
            </a:r>
            <a:r>
              <a:rPr lang="en-US" altLang="zh-TW" sz="2800">
                <a:latin typeface="Arial" charset="0"/>
                <a:cs typeface="Arial" charset="0"/>
              </a:rPr>
              <a:t> </a:t>
            </a:r>
          </a:p>
          <a:p>
            <a:pPr>
              <a:lnSpc>
                <a:spcPct val="90000"/>
              </a:lnSpc>
              <a:buFont typeface="Wingdings" pitchFamily="2" charset="2"/>
              <a:buNone/>
            </a:pPr>
            <a:r>
              <a:rPr lang="en-US" altLang="zh-TW" sz="2800">
                <a:latin typeface="Arial" charset="0"/>
              </a:rPr>
              <a:t>			b</a:t>
            </a:r>
            <a:r>
              <a:rPr lang="en-US" altLang="zh-TW" sz="2800" baseline="-30000">
                <a:latin typeface="Arial" charset="0"/>
              </a:rPr>
              <a:t>0</a:t>
            </a:r>
            <a:r>
              <a:rPr lang="en-US" altLang="zh-TW" sz="2800">
                <a:latin typeface="Arial" charset="0"/>
              </a:rPr>
              <a:t> = a</a:t>
            </a:r>
            <a:r>
              <a:rPr lang="en-US" altLang="zh-TW" sz="2800" baseline="-30000">
                <a:latin typeface="Arial" charset="0"/>
              </a:rPr>
              <a:t>0</a:t>
            </a:r>
            <a:r>
              <a:rPr lang="en-US" altLang="zh-TW" sz="2800">
                <a:latin typeface="Arial" charset="0"/>
              </a:rPr>
              <a:t> + a</a:t>
            </a:r>
            <a:r>
              <a:rPr lang="en-US" altLang="zh-TW" sz="2800" baseline="-30000">
                <a:latin typeface="Arial" charset="0"/>
              </a:rPr>
              <a:t>1</a:t>
            </a:r>
            <a:r>
              <a:rPr lang="en-US" altLang="zh-TW" sz="2800">
                <a:latin typeface="Arial" charset="0"/>
              </a:rPr>
              <a:t>,</a:t>
            </a:r>
            <a:r>
              <a:rPr lang="en-US" altLang="zh-TW" sz="2800">
                <a:latin typeface="Arial" charset="0"/>
                <a:cs typeface="Arial" charset="0"/>
              </a:rPr>
              <a:t> </a:t>
            </a:r>
          </a:p>
          <a:p>
            <a:pPr>
              <a:lnSpc>
                <a:spcPct val="90000"/>
              </a:lnSpc>
              <a:buFont typeface="Wingdings" pitchFamily="2" charset="2"/>
              <a:buNone/>
            </a:pPr>
            <a:r>
              <a:rPr lang="en-US" altLang="zh-TW" sz="2800">
                <a:latin typeface="Arial" charset="0"/>
              </a:rPr>
              <a:t>			b</a:t>
            </a:r>
            <a:r>
              <a:rPr lang="en-US" altLang="zh-TW" sz="2800" baseline="-30000">
                <a:latin typeface="Arial" charset="0"/>
              </a:rPr>
              <a:t>1</a:t>
            </a:r>
            <a:r>
              <a:rPr lang="en-US" altLang="zh-TW" sz="2800">
                <a:latin typeface="Arial" charset="0"/>
              </a:rPr>
              <a:t> = a</a:t>
            </a:r>
            <a:r>
              <a:rPr lang="en-US" altLang="zh-TW" sz="2800" baseline="-30000">
                <a:latin typeface="Arial" charset="0"/>
              </a:rPr>
              <a:t>0</a:t>
            </a:r>
            <a:r>
              <a:rPr lang="en-US" altLang="zh-TW" sz="2800">
                <a:latin typeface="Arial" charset="0"/>
              </a:rPr>
              <a:t> - a</a:t>
            </a:r>
            <a:r>
              <a:rPr lang="en-US" altLang="zh-TW" sz="2800" baseline="-30000">
                <a:latin typeface="Arial" charset="0"/>
              </a:rPr>
              <a:t>1</a:t>
            </a:r>
            <a:r>
              <a:rPr lang="en-US" altLang="zh-TW" sz="2800">
                <a:latin typeface="Arial" charset="0"/>
              </a:rPr>
              <a:t>, and</a:t>
            </a:r>
            <a:r>
              <a:rPr lang="en-US" altLang="zh-TW" sz="2800">
                <a:latin typeface="Arial" charset="0"/>
                <a:cs typeface="Arial" charset="0"/>
              </a:rPr>
              <a:t> </a:t>
            </a:r>
            <a:r>
              <a:rPr lang="en-US" altLang="zh-TW" sz="2800">
                <a:latin typeface="Arial" charset="0"/>
              </a:rPr>
              <a:t>return.</a:t>
            </a:r>
            <a:r>
              <a:rPr lang="en-US" altLang="zh-TW" sz="2800">
                <a:latin typeface="Arial" charset="0"/>
                <a:cs typeface="Arial" charset="0"/>
              </a:rPr>
              <a:t> </a:t>
            </a:r>
            <a:endParaRPr lang="en-US" altLang="zh-TW" sz="2800">
              <a:solidFill>
                <a:schemeClr val="hlink"/>
              </a:solidFill>
              <a:latin typeface="Arial" charset="0"/>
              <a:cs typeface="Arial" charset="0"/>
            </a:endParaRPr>
          </a:p>
          <a:p>
            <a:pPr>
              <a:lnSpc>
                <a:spcPct val="90000"/>
              </a:lnSpc>
              <a:buFont typeface="Wingdings" pitchFamily="2" charset="2"/>
              <a:buNone/>
            </a:pPr>
            <a:r>
              <a:rPr lang="en-US" altLang="zh-TW" sz="2800" u="sng">
                <a:solidFill>
                  <a:schemeClr val="hlink"/>
                </a:solidFill>
                <a:latin typeface="Arial" charset="0"/>
              </a:rPr>
              <a:t>Step 2:</a:t>
            </a:r>
            <a:r>
              <a:rPr lang="en-US" altLang="zh-TW" sz="2800">
                <a:solidFill>
                  <a:schemeClr val="hlink"/>
                </a:solidFill>
                <a:latin typeface="Arial" charset="0"/>
              </a:rPr>
              <a:t> </a:t>
            </a:r>
            <a:r>
              <a:rPr lang="en-US" altLang="zh-TW" sz="2800">
                <a:latin typeface="Arial" charset="0"/>
              </a:rPr>
              <a:t>Recursively find the Fourier transform of {</a:t>
            </a:r>
            <a:r>
              <a:rPr lang="en-US" altLang="zh-TW" sz="2800">
                <a:latin typeface="Arial" charset="0"/>
                <a:cs typeface="Arial" charset="0"/>
              </a:rPr>
              <a:t>a</a:t>
            </a:r>
            <a:r>
              <a:rPr lang="en-US" altLang="zh-TW" sz="2800" baseline="-30000">
                <a:latin typeface="Arial" charset="0"/>
                <a:cs typeface="Arial" charset="0"/>
              </a:rPr>
              <a:t>0</a:t>
            </a:r>
            <a:r>
              <a:rPr lang="en-US" altLang="zh-TW" sz="2800">
                <a:latin typeface="Arial" charset="0"/>
                <a:cs typeface="Arial" charset="0"/>
              </a:rPr>
              <a:t>, a</a:t>
            </a:r>
            <a:r>
              <a:rPr lang="en-US" altLang="zh-TW" sz="2800" baseline="-30000">
                <a:latin typeface="Arial" charset="0"/>
                <a:cs typeface="Arial" charset="0"/>
              </a:rPr>
              <a:t>2</a:t>
            </a:r>
            <a:r>
              <a:rPr lang="en-US" altLang="zh-TW" sz="2800">
                <a:latin typeface="Arial" charset="0"/>
                <a:cs typeface="Arial" charset="0"/>
              </a:rPr>
              <a:t>, a</a:t>
            </a:r>
            <a:r>
              <a:rPr lang="en-US" altLang="zh-TW" sz="2800" baseline="-30000">
                <a:latin typeface="Arial" charset="0"/>
                <a:cs typeface="Arial" charset="0"/>
              </a:rPr>
              <a:t>4</a:t>
            </a:r>
            <a:r>
              <a:rPr lang="en-US" altLang="zh-TW" sz="2800">
                <a:latin typeface="Arial" charset="0"/>
                <a:cs typeface="Arial" charset="0"/>
              </a:rPr>
              <a:t>,</a:t>
            </a:r>
            <a:r>
              <a:rPr lang="en-US" altLang="zh-TW" sz="2800">
                <a:latin typeface="Times New Roman"/>
                <a:cs typeface="Arial" charset="0"/>
              </a:rPr>
              <a:t>…</a:t>
            </a:r>
            <a:r>
              <a:rPr lang="en-US" altLang="zh-TW" sz="2800">
                <a:latin typeface="Arial" charset="0"/>
                <a:cs typeface="Arial" charset="0"/>
              </a:rPr>
              <a:t>, a</a:t>
            </a:r>
            <a:r>
              <a:rPr lang="en-US" altLang="zh-TW" sz="2800" baseline="-30000">
                <a:latin typeface="Arial" charset="0"/>
                <a:cs typeface="Arial" charset="0"/>
              </a:rPr>
              <a:t>n-2</a:t>
            </a:r>
            <a:r>
              <a:rPr lang="en-US" altLang="zh-TW" sz="2800">
                <a:latin typeface="Arial" charset="0"/>
              </a:rPr>
              <a:t>} and {</a:t>
            </a:r>
            <a:r>
              <a:rPr lang="en-US" altLang="zh-TW" sz="2800">
                <a:latin typeface="Arial" charset="0"/>
                <a:cs typeface="Arial" charset="0"/>
              </a:rPr>
              <a:t>a</a:t>
            </a:r>
            <a:r>
              <a:rPr lang="en-US" altLang="zh-TW" sz="2800" baseline="-30000">
                <a:latin typeface="Arial" charset="0"/>
                <a:cs typeface="Arial" charset="0"/>
              </a:rPr>
              <a:t>1</a:t>
            </a:r>
            <a:r>
              <a:rPr lang="en-US" altLang="zh-TW" sz="2800">
                <a:latin typeface="Arial" charset="0"/>
                <a:cs typeface="Arial" charset="0"/>
              </a:rPr>
              <a:t>, a</a:t>
            </a:r>
            <a:r>
              <a:rPr lang="en-US" altLang="zh-TW" sz="2800" baseline="-30000">
                <a:latin typeface="Arial" charset="0"/>
                <a:cs typeface="Arial" charset="0"/>
              </a:rPr>
              <a:t>3</a:t>
            </a:r>
            <a:r>
              <a:rPr lang="en-US" altLang="zh-TW" sz="2800">
                <a:latin typeface="Arial" charset="0"/>
                <a:cs typeface="Arial" charset="0"/>
              </a:rPr>
              <a:t>, a</a:t>
            </a:r>
            <a:r>
              <a:rPr lang="en-US" altLang="zh-TW" sz="2800" baseline="-30000">
                <a:latin typeface="Arial" charset="0"/>
                <a:cs typeface="Arial" charset="0"/>
              </a:rPr>
              <a:t>5</a:t>
            </a:r>
            <a:r>
              <a:rPr lang="en-US" altLang="zh-TW" sz="2800">
                <a:latin typeface="Arial" charset="0"/>
                <a:cs typeface="Arial" charset="0"/>
              </a:rPr>
              <a:t>,</a:t>
            </a:r>
            <a:r>
              <a:rPr lang="en-US" altLang="zh-TW" sz="2800">
                <a:latin typeface="Times New Roman"/>
                <a:cs typeface="Arial" charset="0"/>
              </a:rPr>
              <a:t>…</a:t>
            </a:r>
            <a:r>
              <a:rPr lang="en-US" altLang="zh-TW" sz="2800">
                <a:latin typeface="Arial" charset="0"/>
                <a:cs typeface="Arial" charset="0"/>
              </a:rPr>
              <a:t>,a</a:t>
            </a:r>
            <a:r>
              <a:rPr lang="en-US" altLang="zh-TW" sz="2800" baseline="-30000">
                <a:latin typeface="Arial" charset="0"/>
                <a:cs typeface="Arial" charset="0"/>
              </a:rPr>
              <a:t>n-1</a:t>
            </a:r>
            <a:r>
              <a:rPr lang="en-US" altLang="zh-TW" sz="2800">
                <a:latin typeface="Arial" charset="0"/>
              </a:rPr>
              <a:t>}, whose results are denoted as {</a:t>
            </a:r>
            <a:r>
              <a:rPr lang="en-US" altLang="zh-TW" sz="2800">
                <a:latin typeface="Arial" charset="0"/>
                <a:cs typeface="Arial" charset="0"/>
              </a:rPr>
              <a:t>c</a:t>
            </a:r>
            <a:r>
              <a:rPr lang="en-US" altLang="zh-TW" sz="2800" baseline="-30000">
                <a:latin typeface="Arial" charset="0"/>
                <a:cs typeface="Arial" charset="0"/>
              </a:rPr>
              <a:t>0</a:t>
            </a:r>
            <a:r>
              <a:rPr lang="en-US" altLang="zh-TW" sz="2800">
                <a:latin typeface="Arial" charset="0"/>
                <a:cs typeface="Arial" charset="0"/>
              </a:rPr>
              <a:t>, c</a:t>
            </a:r>
            <a:r>
              <a:rPr lang="en-US" altLang="zh-TW" sz="2800" baseline="-30000">
                <a:latin typeface="Arial" charset="0"/>
                <a:cs typeface="Arial" charset="0"/>
              </a:rPr>
              <a:t>1</a:t>
            </a:r>
            <a:r>
              <a:rPr lang="en-US" altLang="zh-TW" sz="2800">
                <a:latin typeface="Arial" charset="0"/>
                <a:cs typeface="Arial" charset="0"/>
              </a:rPr>
              <a:t>, c</a:t>
            </a:r>
            <a:r>
              <a:rPr lang="en-US" altLang="zh-TW" sz="2800" baseline="-30000">
                <a:latin typeface="Arial" charset="0"/>
                <a:cs typeface="Arial" charset="0"/>
              </a:rPr>
              <a:t>2</a:t>
            </a:r>
            <a:r>
              <a:rPr lang="en-US" altLang="zh-TW" sz="2800">
                <a:latin typeface="Arial" charset="0"/>
                <a:cs typeface="Arial" charset="0"/>
              </a:rPr>
              <a:t>,</a:t>
            </a:r>
            <a:r>
              <a:rPr lang="en-US" altLang="zh-TW" sz="2800">
                <a:latin typeface="Times New Roman"/>
                <a:cs typeface="Arial" charset="0"/>
              </a:rPr>
              <a:t>…</a:t>
            </a:r>
            <a:r>
              <a:rPr lang="en-US" altLang="zh-TW" sz="2800">
                <a:latin typeface="Arial" charset="0"/>
                <a:cs typeface="Arial" charset="0"/>
              </a:rPr>
              <a:t>, c</a:t>
            </a:r>
            <a:r>
              <a:rPr lang="en-US" altLang="zh-TW" sz="2800" baseline="-30000">
                <a:latin typeface="Arial" charset="0"/>
                <a:cs typeface="Arial" charset="0"/>
              </a:rPr>
              <a:t>n/2-1</a:t>
            </a:r>
            <a:r>
              <a:rPr lang="en-US" altLang="zh-TW" sz="2800">
                <a:latin typeface="Arial" charset="0"/>
              </a:rPr>
              <a:t>} and {d</a:t>
            </a:r>
            <a:r>
              <a:rPr lang="en-US" altLang="zh-TW" sz="2800" baseline="-30000">
                <a:latin typeface="Arial" charset="0"/>
                <a:cs typeface="Arial" charset="0"/>
              </a:rPr>
              <a:t>0</a:t>
            </a:r>
            <a:r>
              <a:rPr lang="en-US" altLang="zh-TW" sz="2800">
                <a:latin typeface="Arial" charset="0"/>
                <a:cs typeface="Arial" charset="0"/>
              </a:rPr>
              <a:t>, d</a:t>
            </a:r>
            <a:r>
              <a:rPr lang="en-US" altLang="zh-TW" sz="2800" baseline="-30000">
                <a:latin typeface="Arial" charset="0"/>
                <a:cs typeface="Arial" charset="0"/>
              </a:rPr>
              <a:t>1</a:t>
            </a:r>
            <a:r>
              <a:rPr lang="en-US" altLang="zh-TW" sz="2800">
                <a:latin typeface="Arial" charset="0"/>
                <a:cs typeface="Arial" charset="0"/>
              </a:rPr>
              <a:t>, d</a:t>
            </a:r>
            <a:r>
              <a:rPr lang="en-US" altLang="zh-TW" sz="2800" baseline="-30000">
                <a:latin typeface="Arial" charset="0"/>
                <a:cs typeface="Arial" charset="0"/>
              </a:rPr>
              <a:t>2</a:t>
            </a:r>
            <a:r>
              <a:rPr lang="en-US" altLang="zh-TW" sz="2800">
                <a:latin typeface="Arial" charset="0"/>
                <a:cs typeface="Arial" charset="0"/>
              </a:rPr>
              <a:t>,</a:t>
            </a:r>
            <a:r>
              <a:rPr lang="en-US" altLang="zh-TW" sz="2800">
                <a:latin typeface="Times New Roman"/>
                <a:cs typeface="Arial" charset="0"/>
              </a:rPr>
              <a:t>…</a:t>
            </a:r>
            <a:r>
              <a:rPr lang="en-US" altLang="zh-TW" sz="2800">
                <a:latin typeface="Arial" charset="0"/>
                <a:cs typeface="Arial" charset="0"/>
              </a:rPr>
              <a:t>, d</a:t>
            </a:r>
            <a:r>
              <a:rPr lang="en-US" altLang="zh-TW" sz="2800" baseline="-30000">
                <a:latin typeface="Arial" charset="0"/>
                <a:cs typeface="Arial" charset="0"/>
              </a:rPr>
              <a:t>n/2-1</a:t>
            </a:r>
            <a:r>
              <a:rPr lang="en-US" altLang="zh-TW" sz="2800">
                <a:latin typeface="Arial" charset="0"/>
              </a:rPr>
              <a:t>}.</a:t>
            </a:r>
            <a:r>
              <a:rPr lang="en-US" altLang="zh-TW" sz="2800">
                <a:latin typeface="Arial" charset="0"/>
                <a:cs typeface="Arial" charset="0"/>
              </a:rPr>
              <a:t> </a:t>
            </a:r>
          </a:p>
        </p:txBody>
      </p:sp>
      <p:graphicFrame>
        <p:nvGraphicFramePr>
          <p:cNvPr id="90116" name="Object 4"/>
          <p:cNvGraphicFramePr>
            <a:graphicFrameLocks noChangeAspect="1"/>
          </p:cNvGraphicFramePr>
          <p:nvPr/>
        </p:nvGraphicFramePr>
        <p:xfrm>
          <a:off x="2971800" y="2057400"/>
          <a:ext cx="4116388" cy="717550"/>
        </p:xfrm>
        <a:graphic>
          <a:graphicData uri="http://schemas.openxmlformats.org/presentationml/2006/ole">
            <mc:AlternateContent xmlns:mc="http://schemas.openxmlformats.org/markup-compatibility/2006">
              <mc:Choice xmlns:v="urn:schemas-microsoft-com:vml" Requires="v">
                <p:oleObj spid="_x0000_s18499" name="Equation" r:id="rId4" imgW="1968480" imgH="342720" progId="Equation.3">
                  <p:embed/>
                </p:oleObj>
              </mc:Choice>
              <mc:Fallback>
                <p:oleObj name="Equation" r:id="rId4" imgW="1968480" imgH="3427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057400"/>
                        <a:ext cx="4116388"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191</a:t>
            </a:fld>
            <a:endParaRPr lang="en-US" altLang="zh-TW" dirty="0"/>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685800" y="1295400"/>
            <a:ext cx="7772400" cy="4800600"/>
          </a:xfrm>
        </p:spPr>
        <p:txBody>
          <a:bodyPr/>
          <a:lstStyle/>
          <a:p>
            <a:pPr>
              <a:buFont typeface="Wingdings" pitchFamily="2" charset="2"/>
              <a:buNone/>
            </a:pPr>
            <a:r>
              <a:rPr lang="en-US" altLang="zh-TW" sz="2800" u="sng">
                <a:solidFill>
                  <a:schemeClr val="hlink"/>
                </a:solidFill>
                <a:latin typeface="Arial" charset="0"/>
              </a:rPr>
              <a:t>Step 3:</a:t>
            </a:r>
            <a:r>
              <a:rPr lang="en-US" altLang="zh-TW" sz="2800">
                <a:latin typeface="Arial" charset="0"/>
              </a:rPr>
              <a:t> Compute b</a:t>
            </a:r>
            <a:r>
              <a:rPr lang="en-US" altLang="zh-TW" sz="2800" baseline="-30000">
                <a:latin typeface="Arial" charset="0"/>
              </a:rPr>
              <a:t>j</a:t>
            </a:r>
            <a:r>
              <a:rPr lang="en-US" altLang="zh-TW" sz="2800">
                <a:latin typeface="Arial" charset="0"/>
              </a:rPr>
              <a:t>:</a:t>
            </a:r>
            <a:r>
              <a:rPr lang="en-US" altLang="zh-TW" sz="2800">
                <a:latin typeface="Arial" charset="0"/>
                <a:cs typeface="Arial" charset="0"/>
              </a:rPr>
              <a:t> </a:t>
            </a:r>
          </a:p>
          <a:p>
            <a:pPr>
              <a:buFont typeface="Wingdings" pitchFamily="2" charset="2"/>
              <a:buNone/>
            </a:pPr>
            <a:r>
              <a:rPr lang="en-US" altLang="zh-TW" sz="2800">
                <a:latin typeface="Arial" charset="0"/>
              </a:rPr>
              <a:t>    	b</a:t>
            </a:r>
            <a:r>
              <a:rPr lang="en-US" altLang="zh-TW" sz="2800" baseline="-30000">
                <a:latin typeface="Arial" charset="0"/>
              </a:rPr>
              <a:t>j</a:t>
            </a:r>
            <a:r>
              <a:rPr lang="en-US" altLang="zh-TW" sz="2800">
                <a:latin typeface="Arial" charset="0"/>
              </a:rPr>
              <a:t> = c</a:t>
            </a:r>
            <a:r>
              <a:rPr lang="en-US" altLang="zh-TW" sz="2800" baseline="-30000">
                <a:latin typeface="Arial" charset="0"/>
              </a:rPr>
              <a:t>j</a:t>
            </a:r>
            <a:r>
              <a:rPr lang="en-US" altLang="zh-TW" sz="2800">
                <a:latin typeface="Arial" charset="0"/>
              </a:rPr>
              <a:t> + w</a:t>
            </a:r>
            <a:r>
              <a:rPr lang="en-US" altLang="zh-TW" sz="2800" baseline="30000">
                <a:latin typeface="Arial" charset="0"/>
              </a:rPr>
              <a:t>j</a:t>
            </a:r>
            <a:r>
              <a:rPr lang="en-US" altLang="zh-TW" sz="2800">
                <a:latin typeface="Arial" charset="0"/>
              </a:rPr>
              <a:t>d</a:t>
            </a:r>
            <a:r>
              <a:rPr lang="en-US" altLang="zh-TW" sz="2800" baseline="-30000">
                <a:latin typeface="Arial" charset="0"/>
              </a:rPr>
              <a:t>j</a:t>
            </a:r>
            <a:r>
              <a:rPr lang="en-US" altLang="zh-TW" sz="2800">
                <a:latin typeface="Arial" charset="0"/>
              </a:rPr>
              <a:t>  for  0 </a:t>
            </a:r>
            <a:r>
              <a:rPr lang="en-US" altLang="zh-TW" sz="2800">
                <a:latin typeface="Arial" charset="0"/>
                <a:sym typeface="Symbol" pitchFamily="18" charset="2"/>
              </a:rPr>
              <a:t></a:t>
            </a:r>
            <a:r>
              <a:rPr lang="en-US" altLang="zh-TW" sz="2800">
                <a:latin typeface="Arial" charset="0"/>
              </a:rPr>
              <a:t> j </a:t>
            </a:r>
            <a:r>
              <a:rPr lang="en-US" altLang="zh-TW" sz="2800">
                <a:latin typeface="Arial" charset="0"/>
                <a:sym typeface="Symbol" pitchFamily="18" charset="2"/>
              </a:rPr>
              <a:t></a:t>
            </a:r>
            <a:r>
              <a:rPr lang="en-US" altLang="zh-TW" sz="2800">
                <a:latin typeface="Arial" charset="0"/>
              </a:rPr>
              <a:t> n/2 - 1</a:t>
            </a:r>
            <a:r>
              <a:rPr lang="en-US" altLang="zh-TW" sz="2800">
                <a:latin typeface="Arial" charset="0"/>
                <a:cs typeface="Arial" charset="0"/>
              </a:rPr>
              <a:t> </a:t>
            </a:r>
          </a:p>
          <a:p>
            <a:pPr>
              <a:buFont typeface="Wingdings" pitchFamily="2" charset="2"/>
              <a:buNone/>
            </a:pPr>
            <a:r>
              <a:rPr lang="en-US" altLang="zh-TW" sz="2800">
                <a:latin typeface="Arial" charset="0"/>
              </a:rPr>
              <a:t>	      b</a:t>
            </a:r>
            <a:r>
              <a:rPr lang="en-US" altLang="zh-TW" sz="2800" baseline="-30000">
                <a:latin typeface="Arial" charset="0"/>
              </a:rPr>
              <a:t>j+n/2</a:t>
            </a:r>
            <a:r>
              <a:rPr lang="en-US" altLang="zh-TW" sz="2800">
                <a:latin typeface="Arial" charset="0"/>
              </a:rPr>
              <a:t> = c</a:t>
            </a:r>
            <a:r>
              <a:rPr lang="en-US" altLang="zh-TW" sz="2800" baseline="-30000">
                <a:latin typeface="Arial" charset="0"/>
              </a:rPr>
              <a:t>j</a:t>
            </a:r>
            <a:r>
              <a:rPr lang="en-US" altLang="zh-TW" sz="2800">
                <a:latin typeface="Arial" charset="0"/>
              </a:rPr>
              <a:t> - w</a:t>
            </a:r>
            <a:r>
              <a:rPr lang="en-US" altLang="zh-TW" sz="2800" baseline="30000">
                <a:latin typeface="Arial" charset="0"/>
              </a:rPr>
              <a:t>j</a:t>
            </a:r>
            <a:r>
              <a:rPr lang="en-US" altLang="zh-TW" sz="2800">
                <a:latin typeface="Arial" charset="0"/>
              </a:rPr>
              <a:t>d</a:t>
            </a:r>
            <a:r>
              <a:rPr lang="en-US" altLang="zh-TW" sz="2800" baseline="-30000">
                <a:latin typeface="Arial" charset="0"/>
              </a:rPr>
              <a:t>j</a:t>
            </a:r>
            <a:r>
              <a:rPr lang="en-US" altLang="zh-TW" sz="2800">
                <a:latin typeface="Arial" charset="0"/>
              </a:rPr>
              <a:t>  for  0 </a:t>
            </a:r>
            <a:r>
              <a:rPr lang="en-US" altLang="zh-TW" sz="2800">
                <a:latin typeface="Arial" charset="0"/>
                <a:sym typeface="Symbol" pitchFamily="18" charset="2"/>
              </a:rPr>
              <a:t></a:t>
            </a:r>
            <a:r>
              <a:rPr lang="en-US" altLang="zh-TW" sz="2800">
                <a:latin typeface="Arial" charset="0"/>
              </a:rPr>
              <a:t> j </a:t>
            </a:r>
            <a:r>
              <a:rPr lang="en-US" altLang="zh-TW" sz="2800">
                <a:latin typeface="Arial" charset="0"/>
                <a:sym typeface="Symbol" pitchFamily="18" charset="2"/>
              </a:rPr>
              <a:t></a:t>
            </a:r>
            <a:r>
              <a:rPr lang="en-US" altLang="zh-TW" sz="2800">
                <a:latin typeface="Arial" charset="0"/>
              </a:rPr>
              <a:t> n/2 - 1.</a:t>
            </a:r>
            <a:r>
              <a:rPr lang="en-US" altLang="zh-TW" sz="2800">
                <a:latin typeface="Arial" charset="0"/>
                <a:cs typeface="Arial" charset="0"/>
              </a:rPr>
              <a:t> </a:t>
            </a:r>
          </a:p>
          <a:p>
            <a:pPr>
              <a:buFont typeface="Wingdings" pitchFamily="2" charset="2"/>
              <a:buNone/>
            </a:pPr>
            <a:endParaRPr lang="en-US" altLang="zh-TW" sz="2800"/>
          </a:p>
          <a:p>
            <a:r>
              <a:rPr lang="en-US" altLang="zh-TW" sz="2800"/>
              <a:t>Time complexity: </a:t>
            </a:r>
          </a:p>
          <a:p>
            <a:pPr>
              <a:buFont typeface="Wingdings" pitchFamily="2" charset="2"/>
              <a:buNone/>
            </a:pPr>
            <a:r>
              <a:rPr lang="en-US" altLang="zh-TW" sz="2800"/>
              <a:t>   T(n) = 2T(n/2) + O(n) </a:t>
            </a:r>
          </a:p>
          <a:p>
            <a:pPr>
              <a:buFont typeface="Wingdings" pitchFamily="2" charset="2"/>
              <a:buNone/>
            </a:pPr>
            <a:r>
              <a:rPr lang="en-US" altLang="zh-TW" sz="2800"/>
              <a:t>	       = O(n log n)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192</a:t>
            </a:fld>
            <a:endParaRPr lang="en-US" altLang="zh-TW" dirty="0"/>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TW" sz="4200" dirty="0" smtClean="0"/>
              <a:t>4.13  Matrix </a:t>
            </a:r>
            <a:r>
              <a:rPr lang="en-US" altLang="zh-TW" sz="4200" dirty="0"/>
              <a:t>multiplication</a:t>
            </a:r>
            <a:r>
              <a:rPr lang="en-US" altLang="zh-TW" dirty="0"/>
              <a:t> </a:t>
            </a:r>
          </a:p>
        </p:txBody>
      </p:sp>
      <p:sp>
        <p:nvSpPr>
          <p:cNvPr id="69635" name="Rectangle 3"/>
          <p:cNvSpPr>
            <a:spLocks noGrp="1" noChangeArrowheads="1"/>
          </p:cNvSpPr>
          <p:nvPr>
            <p:ph type="body" idx="1"/>
          </p:nvPr>
        </p:nvSpPr>
        <p:spPr>
          <a:xfrm>
            <a:off x="685800" y="1676400"/>
            <a:ext cx="7199313" cy="4459288"/>
          </a:xfrm>
        </p:spPr>
        <p:txBody>
          <a:bodyPr/>
          <a:lstStyle/>
          <a:p>
            <a:r>
              <a:rPr lang="en-US" altLang="zh-TW" sz="2800" dirty="0"/>
              <a:t>Let A, B and C be n </a:t>
            </a:r>
            <a:r>
              <a:rPr lang="en-US" altLang="zh-TW" sz="2800" dirty="0">
                <a:latin typeface="Times New Roman" pitchFamily="18" charset="0"/>
                <a:sym typeface="Symbol" pitchFamily="18" charset="2"/>
              </a:rPr>
              <a:t></a:t>
            </a:r>
            <a:r>
              <a:rPr lang="en-US" altLang="zh-TW" sz="2800" dirty="0"/>
              <a:t> n matrices</a:t>
            </a:r>
          </a:p>
          <a:p>
            <a:pPr>
              <a:buFont typeface="Wingdings" pitchFamily="2" charset="2"/>
              <a:buNone/>
            </a:pPr>
            <a:r>
              <a:rPr lang="en-US" altLang="zh-TW" sz="2800" dirty="0"/>
              <a:t>	 		C = AB</a:t>
            </a:r>
          </a:p>
          <a:p>
            <a:pPr>
              <a:buFont typeface="Wingdings" pitchFamily="2" charset="2"/>
              <a:buNone/>
            </a:pPr>
            <a:r>
              <a:rPr lang="en-US" altLang="zh-TW" sz="2800" dirty="0"/>
              <a:t>	 		C(</a:t>
            </a:r>
            <a:r>
              <a:rPr lang="en-US" altLang="zh-TW" sz="2800" dirty="0" err="1"/>
              <a:t>i</a:t>
            </a:r>
            <a:r>
              <a:rPr lang="en-US" altLang="zh-TW" sz="2800" dirty="0"/>
              <a:t>, j) =       A(</a:t>
            </a:r>
            <a:r>
              <a:rPr lang="en-US" altLang="zh-TW" sz="2800" dirty="0" err="1"/>
              <a:t>i</a:t>
            </a:r>
            <a:r>
              <a:rPr lang="en-US" altLang="zh-TW" sz="2800" dirty="0"/>
              <a:t>, k)B(k, j)</a:t>
            </a:r>
          </a:p>
          <a:p>
            <a:endParaRPr lang="en-US" altLang="zh-TW" sz="2800" dirty="0"/>
          </a:p>
          <a:p>
            <a:r>
              <a:rPr lang="en-US" altLang="zh-TW" sz="2800" dirty="0"/>
              <a:t>The </a:t>
            </a:r>
            <a:r>
              <a:rPr lang="en-US" altLang="zh-TW" sz="2800" u="sng" dirty="0">
                <a:solidFill>
                  <a:schemeClr val="hlink"/>
                </a:solidFill>
              </a:rPr>
              <a:t>straightforward</a:t>
            </a:r>
            <a:r>
              <a:rPr lang="en-US" altLang="zh-TW" sz="2800" dirty="0"/>
              <a:t> method to perform a matrix multiplication requires O(n</a:t>
            </a:r>
            <a:r>
              <a:rPr lang="en-US" altLang="zh-TW" sz="2800" baseline="30000" dirty="0"/>
              <a:t>3</a:t>
            </a:r>
            <a:r>
              <a:rPr lang="en-US" altLang="zh-TW" sz="2800" dirty="0"/>
              <a:t>) time.</a:t>
            </a:r>
          </a:p>
        </p:txBody>
      </p:sp>
      <p:sp>
        <p:nvSpPr>
          <p:cNvPr id="69637" name="Rectangle 5"/>
          <p:cNvSpPr>
            <a:spLocks noChangeArrowheads="1"/>
          </p:cNvSpPr>
          <p:nvPr/>
        </p:nvSpPr>
        <p:spPr bwMode="auto">
          <a:xfrm>
            <a:off x="4281488" y="3167063"/>
            <a:ext cx="9144000" cy="0"/>
          </a:xfrm>
          <a:prstGeom prst="rect">
            <a:avLst/>
          </a:prstGeom>
          <a:noFill/>
          <a:ln w="9525">
            <a:noFill/>
            <a:miter lim="800000"/>
            <a:headEnd/>
            <a:tailEnd/>
          </a:ln>
          <a:effectLst/>
        </p:spPr>
        <p:txBody>
          <a:bodyPr>
            <a:spAutoFit/>
          </a:bodyPr>
          <a:lstStyle/>
          <a:p>
            <a:endParaRPr lang="zh-CN" altLang="en-US"/>
          </a:p>
        </p:txBody>
      </p:sp>
      <p:graphicFrame>
        <p:nvGraphicFramePr>
          <p:cNvPr id="178176" name="Object 0"/>
          <p:cNvGraphicFramePr>
            <a:graphicFrameLocks noChangeAspect="1"/>
          </p:cNvGraphicFramePr>
          <p:nvPr/>
        </p:nvGraphicFramePr>
        <p:xfrm>
          <a:off x="3962400" y="2667000"/>
          <a:ext cx="581025" cy="609600"/>
        </p:xfrm>
        <a:graphic>
          <a:graphicData uri="http://schemas.openxmlformats.org/presentationml/2006/ole">
            <mc:AlternateContent xmlns:mc="http://schemas.openxmlformats.org/markup-compatibility/2006">
              <mc:Choice xmlns:v="urn:schemas-microsoft-com:vml" Requires="v">
                <p:oleObj spid="_x0000_s19523" r:id="rId4" imgW="583947" imgH="520474" progId="Equation.3">
                  <p:embed/>
                </p:oleObj>
              </mc:Choice>
              <mc:Fallback>
                <p:oleObj r:id="rId4" imgW="583947" imgH="520474"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667000"/>
                        <a:ext cx="5810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193</a:t>
            </a:fld>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anim calcmode="lin" valueType="num">
                                      <p:cBhvr additive="base">
                                        <p:cTn id="7" dur="5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TW" sz="4000">
                <a:latin typeface="Arial" charset="0"/>
                <a:cs typeface="Arial" charset="0"/>
              </a:rPr>
              <a:t>Divide-and-conquer approach</a:t>
            </a:r>
          </a:p>
        </p:txBody>
      </p:sp>
      <p:sp>
        <p:nvSpPr>
          <p:cNvPr id="71683" name="Rectangle 3"/>
          <p:cNvSpPr>
            <a:spLocks noGrp="1" noChangeArrowheads="1"/>
          </p:cNvSpPr>
          <p:nvPr>
            <p:ph type="body" idx="1"/>
          </p:nvPr>
        </p:nvSpPr>
        <p:spPr>
          <a:xfrm>
            <a:off x="785786" y="1214422"/>
            <a:ext cx="7772400" cy="4114800"/>
          </a:xfrm>
        </p:spPr>
        <p:txBody>
          <a:bodyPr/>
          <a:lstStyle/>
          <a:p>
            <a:pPr>
              <a:lnSpc>
                <a:spcPct val="90000"/>
              </a:lnSpc>
            </a:pPr>
            <a:r>
              <a:rPr lang="en-US" altLang="zh-TW" sz="2400" dirty="0"/>
              <a:t>C = AB</a:t>
            </a:r>
          </a:p>
          <a:p>
            <a:pPr>
              <a:lnSpc>
                <a:spcPct val="90000"/>
              </a:lnSpc>
            </a:pPr>
            <a:endParaRPr lang="en-US" altLang="zh-TW" sz="2400" dirty="0"/>
          </a:p>
          <a:p>
            <a:pPr>
              <a:lnSpc>
                <a:spcPct val="90000"/>
              </a:lnSpc>
            </a:pPr>
            <a:endParaRPr lang="en-US" altLang="zh-TW" sz="2400" dirty="0"/>
          </a:p>
          <a:p>
            <a:pPr lvl="2">
              <a:lnSpc>
                <a:spcPct val="90000"/>
              </a:lnSpc>
              <a:buFont typeface="Wingdings" pitchFamily="2" charset="2"/>
              <a:buNone/>
            </a:pPr>
            <a:r>
              <a:rPr lang="en-US" altLang="zh-TW" sz="2400" dirty="0"/>
              <a:t>   C</a:t>
            </a:r>
            <a:r>
              <a:rPr lang="en-US" altLang="zh-TW" sz="2400" baseline="-30000" dirty="0"/>
              <a:t>11</a:t>
            </a:r>
            <a:r>
              <a:rPr lang="en-US" altLang="zh-TW" sz="2400" dirty="0"/>
              <a:t>  = A</a:t>
            </a:r>
            <a:r>
              <a:rPr lang="en-US" altLang="zh-TW" sz="2400" baseline="-30000" dirty="0"/>
              <a:t>11</a:t>
            </a:r>
            <a:r>
              <a:rPr lang="en-US" altLang="zh-TW" sz="2400" dirty="0"/>
              <a:t> B</a:t>
            </a:r>
            <a:r>
              <a:rPr lang="en-US" altLang="zh-TW" sz="2400" baseline="-30000" dirty="0"/>
              <a:t>11</a:t>
            </a:r>
            <a:r>
              <a:rPr lang="en-US" altLang="zh-TW" sz="2400" dirty="0"/>
              <a:t> + A</a:t>
            </a:r>
            <a:r>
              <a:rPr lang="en-US" altLang="zh-TW" sz="2400" baseline="-30000" dirty="0"/>
              <a:t>12</a:t>
            </a:r>
            <a:r>
              <a:rPr lang="en-US" altLang="zh-TW" sz="2400" dirty="0"/>
              <a:t> B</a:t>
            </a:r>
            <a:r>
              <a:rPr lang="en-US" altLang="zh-TW" sz="2400" baseline="-30000" dirty="0"/>
              <a:t>21</a:t>
            </a:r>
            <a:r>
              <a:rPr lang="en-US" altLang="zh-TW" sz="2400" dirty="0"/>
              <a:t> </a:t>
            </a:r>
          </a:p>
          <a:p>
            <a:pPr lvl="2">
              <a:lnSpc>
                <a:spcPct val="90000"/>
              </a:lnSpc>
              <a:buFont typeface="Wingdings" pitchFamily="2" charset="2"/>
              <a:buNone/>
            </a:pPr>
            <a:r>
              <a:rPr lang="en-US" altLang="zh-TW" sz="2400" dirty="0"/>
              <a:t>   C</a:t>
            </a:r>
            <a:r>
              <a:rPr lang="en-US" altLang="zh-TW" sz="2400" baseline="-30000" dirty="0"/>
              <a:t>12</a:t>
            </a:r>
            <a:r>
              <a:rPr lang="en-US" altLang="zh-TW" sz="2400" dirty="0"/>
              <a:t>  = A</a:t>
            </a:r>
            <a:r>
              <a:rPr lang="en-US" altLang="zh-TW" sz="2400" baseline="-30000" dirty="0"/>
              <a:t>11</a:t>
            </a:r>
            <a:r>
              <a:rPr lang="en-US" altLang="zh-TW" sz="2400" dirty="0"/>
              <a:t>B</a:t>
            </a:r>
            <a:r>
              <a:rPr lang="en-US" altLang="zh-TW" sz="2400" baseline="-30000" dirty="0"/>
              <a:t>12</a:t>
            </a:r>
            <a:r>
              <a:rPr lang="en-US" altLang="zh-TW" sz="2400" dirty="0"/>
              <a:t>  + A</a:t>
            </a:r>
            <a:r>
              <a:rPr lang="en-US" altLang="zh-TW" sz="2400" baseline="-30000" dirty="0"/>
              <a:t>12</a:t>
            </a:r>
            <a:r>
              <a:rPr lang="en-US" altLang="zh-TW" sz="2400" dirty="0"/>
              <a:t> B</a:t>
            </a:r>
            <a:r>
              <a:rPr lang="en-US" altLang="zh-TW" sz="2400" baseline="-30000" dirty="0"/>
              <a:t>22</a:t>
            </a:r>
            <a:r>
              <a:rPr lang="en-US" altLang="zh-TW" sz="2400" dirty="0"/>
              <a:t> </a:t>
            </a:r>
          </a:p>
          <a:p>
            <a:pPr lvl="2">
              <a:lnSpc>
                <a:spcPct val="90000"/>
              </a:lnSpc>
              <a:buFont typeface="Wingdings" pitchFamily="2" charset="2"/>
              <a:buNone/>
            </a:pPr>
            <a:r>
              <a:rPr lang="en-US" altLang="zh-TW" sz="2400" dirty="0"/>
              <a:t>   C</a:t>
            </a:r>
            <a:r>
              <a:rPr lang="en-US" altLang="zh-TW" sz="2400" baseline="-30000" dirty="0"/>
              <a:t>21</a:t>
            </a:r>
            <a:r>
              <a:rPr lang="en-US" altLang="zh-TW" sz="2400" dirty="0"/>
              <a:t>  = A</a:t>
            </a:r>
            <a:r>
              <a:rPr lang="en-US" altLang="zh-TW" sz="2400" baseline="-30000" dirty="0"/>
              <a:t>21</a:t>
            </a:r>
            <a:r>
              <a:rPr lang="en-US" altLang="zh-TW" sz="2400" dirty="0"/>
              <a:t> B</a:t>
            </a:r>
            <a:r>
              <a:rPr lang="en-US" altLang="zh-TW" sz="2400" baseline="-30000" dirty="0"/>
              <a:t>11</a:t>
            </a:r>
            <a:r>
              <a:rPr lang="en-US" altLang="zh-TW" sz="2400" dirty="0"/>
              <a:t> + A</a:t>
            </a:r>
            <a:r>
              <a:rPr lang="en-US" altLang="zh-TW" sz="2400" baseline="-30000" dirty="0"/>
              <a:t>22</a:t>
            </a:r>
            <a:r>
              <a:rPr lang="en-US" altLang="zh-TW" sz="2400" dirty="0"/>
              <a:t> B</a:t>
            </a:r>
            <a:r>
              <a:rPr lang="en-US" altLang="zh-TW" sz="2400" baseline="-30000" dirty="0"/>
              <a:t>21</a:t>
            </a:r>
            <a:r>
              <a:rPr lang="en-US" altLang="zh-TW" sz="2400" dirty="0"/>
              <a:t> </a:t>
            </a:r>
          </a:p>
          <a:p>
            <a:pPr lvl="2">
              <a:lnSpc>
                <a:spcPct val="90000"/>
              </a:lnSpc>
              <a:buFont typeface="Wingdings" pitchFamily="2" charset="2"/>
              <a:buNone/>
            </a:pPr>
            <a:r>
              <a:rPr lang="en-US" altLang="zh-TW" sz="2400" dirty="0"/>
              <a:t>   C</a:t>
            </a:r>
            <a:r>
              <a:rPr lang="en-US" altLang="zh-TW" sz="2400" baseline="-30000" dirty="0"/>
              <a:t>22</a:t>
            </a:r>
            <a:r>
              <a:rPr lang="en-US" altLang="zh-TW" sz="2400" dirty="0"/>
              <a:t>  = A</a:t>
            </a:r>
            <a:r>
              <a:rPr lang="en-US" altLang="zh-TW" sz="2400" baseline="-30000" dirty="0"/>
              <a:t>21</a:t>
            </a:r>
            <a:r>
              <a:rPr lang="en-US" altLang="zh-TW" sz="2400" dirty="0"/>
              <a:t> B</a:t>
            </a:r>
            <a:r>
              <a:rPr lang="en-US" altLang="zh-TW" sz="2400" baseline="-30000" dirty="0"/>
              <a:t>12</a:t>
            </a:r>
            <a:r>
              <a:rPr lang="en-US" altLang="zh-TW" sz="2400" dirty="0"/>
              <a:t> + A</a:t>
            </a:r>
            <a:r>
              <a:rPr lang="en-US" altLang="zh-TW" sz="2400" baseline="-30000" dirty="0"/>
              <a:t>22</a:t>
            </a:r>
            <a:r>
              <a:rPr lang="en-US" altLang="zh-TW" sz="2400" dirty="0"/>
              <a:t> B</a:t>
            </a:r>
            <a:r>
              <a:rPr lang="en-US" altLang="zh-TW" sz="2400" baseline="-30000" dirty="0"/>
              <a:t>22</a:t>
            </a:r>
            <a:r>
              <a:rPr lang="en-US" altLang="zh-TW" sz="2400" dirty="0"/>
              <a:t> </a:t>
            </a:r>
          </a:p>
          <a:p>
            <a:pPr>
              <a:lnSpc>
                <a:spcPct val="90000"/>
              </a:lnSpc>
            </a:pPr>
            <a:r>
              <a:rPr lang="en-US" altLang="zh-TW" sz="2400" dirty="0"/>
              <a:t>Time complexity:</a:t>
            </a:r>
          </a:p>
          <a:p>
            <a:pPr>
              <a:lnSpc>
                <a:spcPct val="90000"/>
              </a:lnSpc>
              <a:buFont typeface="Wingdings" pitchFamily="2" charset="2"/>
              <a:buNone/>
            </a:pPr>
            <a:r>
              <a:rPr lang="en-US" altLang="zh-TW" sz="2400" dirty="0"/>
              <a:t>                                     </a:t>
            </a:r>
            <a:r>
              <a:rPr lang="en-US" altLang="zh-TW" sz="2800" dirty="0"/>
              <a:t> </a:t>
            </a:r>
            <a:r>
              <a:rPr lang="en-US" altLang="zh-TW" sz="2400" dirty="0"/>
              <a:t>(# of additions : n</a:t>
            </a:r>
            <a:r>
              <a:rPr lang="en-US" altLang="zh-TW" sz="2400" baseline="30000" dirty="0"/>
              <a:t>2</a:t>
            </a:r>
            <a:r>
              <a:rPr lang="en-US" altLang="zh-TW" sz="2400" dirty="0"/>
              <a:t>)</a:t>
            </a:r>
          </a:p>
          <a:p>
            <a:pPr lvl="1">
              <a:lnSpc>
                <a:spcPct val="90000"/>
              </a:lnSpc>
              <a:buFont typeface="Wingdings" pitchFamily="2" charset="2"/>
              <a:buNone/>
            </a:pPr>
            <a:endParaRPr lang="en-US" altLang="zh-TW" sz="2400" dirty="0"/>
          </a:p>
          <a:p>
            <a:pPr lvl="1">
              <a:lnSpc>
                <a:spcPct val="90000"/>
              </a:lnSpc>
              <a:buFont typeface="Wingdings" pitchFamily="2" charset="2"/>
              <a:buNone/>
            </a:pPr>
            <a:r>
              <a:rPr lang="en-US" altLang="zh-TW" sz="2400" dirty="0"/>
              <a:t>We get T(n) = O(n</a:t>
            </a:r>
            <a:r>
              <a:rPr lang="en-US" altLang="zh-TW" sz="2400" baseline="30000" dirty="0"/>
              <a:t>3</a:t>
            </a:r>
            <a:r>
              <a:rPr lang="en-US" altLang="zh-TW" sz="2400" dirty="0"/>
              <a:t>) </a:t>
            </a:r>
          </a:p>
        </p:txBody>
      </p:sp>
      <p:graphicFrame>
        <p:nvGraphicFramePr>
          <p:cNvPr id="179200" name="Object 0"/>
          <p:cNvGraphicFramePr>
            <a:graphicFrameLocks noChangeAspect="1"/>
          </p:cNvGraphicFramePr>
          <p:nvPr/>
        </p:nvGraphicFramePr>
        <p:xfrm>
          <a:off x="1142976" y="1643050"/>
          <a:ext cx="5548313" cy="914400"/>
        </p:xfrm>
        <a:graphic>
          <a:graphicData uri="http://schemas.openxmlformats.org/presentationml/2006/ole">
            <mc:AlternateContent xmlns:mc="http://schemas.openxmlformats.org/markup-compatibility/2006">
              <mc:Choice xmlns:v="urn:schemas-microsoft-com:vml" Requires="v">
                <p:oleObj spid="_x0000_s20612" name="文件" r:id="rId5" imgW="5549040" imgH="880920" progId="Word.Document.8">
                  <p:embed/>
                </p:oleObj>
              </mc:Choice>
              <mc:Fallback>
                <p:oleObj name="文件" r:id="rId5" imgW="5549040" imgH="88092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976" y="1643050"/>
                        <a:ext cx="55483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1" name="Object 1"/>
          <p:cNvGraphicFramePr>
            <a:graphicFrameLocks noChangeAspect="1"/>
          </p:cNvGraphicFramePr>
          <p:nvPr/>
        </p:nvGraphicFramePr>
        <p:xfrm>
          <a:off x="0" y="4429132"/>
          <a:ext cx="6064250" cy="920750"/>
        </p:xfrm>
        <a:graphic>
          <a:graphicData uri="http://schemas.openxmlformats.org/presentationml/2006/ole">
            <mc:AlternateContent xmlns:mc="http://schemas.openxmlformats.org/markup-compatibility/2006">
              <mc:Choice xmlns:v="urn:schemas-microsoft-com:vml" Requires="v">
                <p:oleObj spid="_x0000_s20613" name="文件" r:id="rId8" imgW="5530680" imgH="839880" progId="Word.Document.8">
                  <p:embed/>
                </p:oleObj>
              </mc:Choice>
              <mc:Fallback>
                <p:oleObj name="文件" r:id="rId8" imgW="5530680" imgH="839880" progId="Word.Document.8">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429132"/>
                        <a:ext cx="606425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194</a:t>
            </a:fld>
            <a:endParaRPr lang="en-US" altLang="zh-TW" dirty="0"/>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1"/>
          </p:nvPr>
        </p:nvSpPr>
        <p:spPr>
          <a:xfrm>
            <a:off x="762000" y="1219200"/>
            <a:ext cx="7772400" cy="4953000"/>
          </a:xfrm>
        </p:spPr>
        <p:txBody>
          <a:bodyPr/>
          <a:lstStyle/>
          <a:p>
            <a:pPr>
              <a:lnSpc>
                <a:spcPct val="90000"/>
              </a:lnSpc>
            </a:pPr>
            <a:r>
              <a:rPr lang="en-US" altLang="zh-TW" sz="2400" dirty="0"/>
              <a:t>P = (A</a:t>
            </a:r>
            <a:r>
              <a:rPr lang="en-US" altLang="zh-TW" sz="2400" baseline="-30000" dirty="0"/>
              <a:t>11</a:t>
            </a:r>
            <a:r>
              <a:rPr lang="en-US" altLang="zh-TW" sz="2400" dirty="0"/>
              <a:t> + A</a:t>
            </a:r>
            <a:r>
              <a:rPr lang="en-US" altLang="zh-TW" sz="2400" baseline="-30000" dirty="0"/>
              <a:t>22</a:t>
            </a:r>
            <a:r>
              <a:rPr lang="en-US" altLang="zh-TW" sz="2400" dirty="0"/>
              <a:t>)(B</a:t>
            </a:r>
            <a:r>
              <a:rPr lang="en-US" altLang="zh-TW" sz="2400" baseline="-30000" dirty="0"/>
              <a:t>11</a:t>
            </a:r>
            <a:r>
              <a:rPr lang="en-US" altLang="zh-TW" sz="2400" dirty="0"/>
              <a:t> + B</a:t>
            </a:r>
            <a:r>
              <a:rPr lang="en-US" altLang="zh-TW" sz="2400" baseline="-30000" dirty="0"/>
              <a:t>22</a:t>
            </a:r>
            <a:r>
              <a:rPr lang="en-US" altLang="zh-TW" sz="2400" dirty="0"/>
              <a:t>)</a:t>
            </a:r>
          </a:p>
          <a:p>
            <a:pPr algn="just">
              <a:lnSpc>
                <a:spcPct val="90000"/>
              </a:lnSpc>
              <a:buFont typeface="Wingdings" pitchFamily="2" charset="2"/>
              <a:buNone/>
            </a:pPr>
            <a:r>
              <a:rPr lang="en-US" altLang="zh-TW" sz="2400" dirty="0"/>
              <a:t>	Q = (A</a:t>
            </a:r>
            <a:r>
              <a:rPr lang="en-US" altLang="zh-TW" sz="2400" baseline="-30000" dirty="0"/>
              <a:t>21</a:t>
            </a:r>
            <a:r>
              <a:rPr lang="en-US" altLang="zh-TW" sz="2400" dirty="0"/>
              <a:t> + A</a:t>
            </a:r>
            <a:r>
              <a:rPr lang="en-US" altLang="zh-TW" sz="2400" baseline="-30000" dirty="0"/>
              <a:t>22</a:t>
            </a:r>
            <a:r>
              <a:rPr lang="en-US" altLang="zh-TW" sz="2400" dirty="0"/>
              <a:t>)B</a:t>
            </a:r>
            <a:r>
              <a:rPr lang="en-US" altLang="zh-TW" sz="2400" baseline="-30000" dirty="0"/>
              <a:t>11</a:t>
            </a:r>
            <a:endParaRPr lang="en-US" altLang="zh-TW" sz="2400" dirty="0"/>
          </a:p>
          <a:p>
            <a:pPr algn="just">
              <a:lnSpc>
                <a:spcPct val="90000"/>
              </a:lnSpc>
              <a:buFont typeface="Wingdings" pitchFamily="2" charset="2"/>
              <a:buNone/>
            </a:pPr>
            <a:r>
              <a:rPr lang="en-US" altLang="zh-TW" sz="2400" dirty="0"/>
              <a:t>	R = A</a:t>
            </a:r>
            <a:r>
              <a:rPr lang="en-US" altLang="zh-TW" sz="2400" baseline="-30000" dirty="0"/>
              <a:t>11</a:t>
            </a:r>
            <a:r>
              <a:rPr lang="en-US" altLang="zh-TW" sz="2400" dirty="0"/>
              <a:t>(B</a:t>
            </a:r>
            <a:r>
              <a:rPr lang="en-US" altLang="zh-TW" sz="2400" baseline="-30000" dirty="0"/>
              <a:t>12</a:t>
            </a:r>
            <a:r>
              <a:rPr lang="en-US" altLang="zh-TW" sz="2400" dirty="0"/>
              <a:t> - B</a:t>
            </a:r>
            <a:r>
              <a:rPr lang="en-US" altLang="zh-TW" sz="2400" baseline="-30000" dirty="0"/>
              <a:t>22</a:t>
            </a:r>
            <a:r>
              <a:rPr lang="en-US" altLang="zh-TW" sz="2400" dirty="0"/>
              <a:t>)</a:t>
            </a:r>
          </a:p>
          <a:p>
            <a:pPr algn="just">
              <a:lnSpc>
                <a:spcPct val="90000"/>
              </a:lnSpc>
              <a:buFont typeface="Wingdings" pitchFamily="2" charset="2"/>
              <a:buNone/>
            </a:pPr>
            <a:r>
              <a:rPr lang="en-US" altLang="zh-TW" sz="2400" dirty="0"/>
              <a:t>	S = A</a:t>
            </a:r>
            <a:r>
              <a:rPr lang="en-US" altLang="zh-TW" sz="2400" baseline="-30000" dirty="0"/>
              <a:t>22</a:t>
            </a:r>
            <a:r>
              <a:rPr lang="en-US" altLang="zh-TW" sz="2400" dirty="0"/>
              <a:t>(B</a:t>
            </a:r>
            <a:r>
              <a:rPr lang="en-US" altLang="zh-TW" sz="2400" baseline="-30000" dirty="0"/>
              <a:t>21</a:t>
            </a:r>
            <a:r>
              <a:rPr lang="en-US" altLang="zh-TW" sz="2400" dirty="0"/>
              <a:t> - B</a:t>
            </a:r>
            <a:r>
              <a:rPr lang="en-US" altLang="zh-TW" sz="2400" baseline="-30000" dirty="0"/>
              <a:t>11</a:t>
            </a:r>
            <a:r>
              <a:rPr lang="en-US" altLang="zh-TW" sz="2400" dirty="0"/>
              <a:t>)</a:t>
            </a:r>
          </a:p>
          <a:p>
            <a:pPr algn="just">
              <a:lnSpc>
                <a:spcPct val="90000"/>
              </a:lnSpc>
              <a:buFont typeface="Wingdings" pitchFamily="2" charset="2"/>
              <a:buNone/>
            </a:pPr>
            <a:r>
              <a:rPr lang="en-US" altLang="zh-TW" sz="2400" dirty="0"/>
              <a:t>	T = (A</a:t>
            </a:r>
            <a:r>
              <a:rPr lang="en-US" altLang="zh-TW" sz="2400" baseline="-30000" dirty="0"/>
              <a:t>11</a:t>
            </a:r>
            <a:r>
              <a:rPr lang="en-US" altLang="zh-TW" sz="2400" dirty="0"/>
              <a:t> + A</a:t>
            </a:r>
            <a:r>
              <a:rPr lang="en-US" altLang="zh-TW" sz="2400" baseline="-30000" dirty="0"/>
              <a:t>12</a:t>
            </a:r>
            <a:r>
              <a:rPr lang="en-US" altLang="zh-TW" sz="2400" dirty="0"/>
              <a:t>)B</a:t>
            </a:r>
            <a:r>
              <a:rPr lang="en-US" altLang="zh-TW" sz="2400" baseline="-30000" dirty="0"/>
              <a:t>22</a:t>
            </a:r>
            <a:endParaRPr lang="en-US" altLang="zh-TW" sz="2400" dirty="0"/>
          </a:p>
          <a:p>
            <a:pPr algn="just">
              <a:lnSpc>
                <a:spcPct val="90000"/>
              </a:lnSpc>
              <a:buFont typeface="Wingdings" pitchFamily="2" charset="2"/>
              <a:buNone/>
            </a:pPr>
            <a:r>
              <a:rPr lang="en-US" altLang="zh-TW" sz="2400" dirty="0"/>
              <a:t>	U = (A</a:t>
            </a:r>
            <a:r>
              <a:rPr lang="en-US" altLang="zh-TW" sz="2400" baseline="-30000" dirty="0"/>
              <a:t>21</a:t>
            </a:r>
            <a:r>
              <a:rPr lang="en-US" altLang="zh-TW" sz="2400" dirty="0"/>
              <a:t> - A</a:t>
            </a:r>
            <a:r>
              <a:rPr lang="en-US" altLang="zh-TW" sz="2400" baseline="-30000" dirty="0"/>
              <a:t>11</a:t>
            </a:r>
            <a:r>
              <a:rPr lang="en-US" altLang="zh-TW" sz="2400" dirty="0"/>
              <a:t>)(B</a:t>
            </a:r>
            <a:r>
              <a:rPr lang="en-US" altLang="zh-TW" sz="2400" baseline="-30000" dirty="0"/>
              <a:t>11</a:t>
            </a:r>
            <a:r>
              <a:rPr lang="en-US" altLang="zh-TW" sz="2400" dirty="0"/>
              <a:t> + B</a:t>
            </a:r>
            <a:r>
              <a:rPr lang="en-US" altLang="zh-TW" sz="2400" baseline="-30000" dirty="0"/>
              <a:t>12</a:t>
            </a:r>
            <a:r>
              <a:rPr lang="en-US" altLang="zh-TW" sz="2400" dirty="0"/>
              <a:t>)</a:t>
            </a:r>
          </a:p>
          <a:p>
            <a:pPr algn="just">
              <a:lnSpc>
                <a:spcPct val="90000"/>
              </a:lnSpc>
              <a:buFont typeface="Wingdings" pitchFamily="2" charset="2"/>
              <a:buNone/>
            </a:pPr>
            <a:r>
              <a:rPr lang="en-US" altLang="zh-TW" sz="2400" dirty="0"/>
              <a:t>	V = (A</a:t>
            </a:r>
            <a:r>
              <a:rPr lang="en-US" altLang="zh-TW" sz="2400" baseline="-30000" dirty="0"/>
              <a:t>12</a:t>
            </a:r>
            <a:r>
              <a:rPr lang="en-US" altLang="zh-TW" sz="2400" dirty="0"/>
              <a:t> - A</a:t>
            </a:r>
            <a:r>
              <a:rPr lang="en-US" altLang="zh-TW" sz="2400" baseline="-30000" dirty="0"/>
              <a:t>22</a:t>
            </a:r>
            <a:r>
              <a:rPr lang="en-US" altLang="zh-TW" sz="2400" dirty="0"/>
              <a:t>)(B</a:t>
            </a:r>
            <a:r>
              <a:rPr lang="en-US" altLang="zh-TW" sz="2400" baseline="-30000" dirty="0"/>
              <a:t>21</a:t>
            </a:r>
            <a:r>
              <a:rPr lang="en-US" altLang="zh-TW" sz="2400" dirty="0"/>
              <a:t> + B</a:t>
            </a:r>
            <a:r>
              <a:rPr lang="en-US" altLang="zh-TW" sz="2400" baseline="-30000" dirty="0"/>
              <a:t>22</a:t>
            </a:r>
            <a:r>
              <a:rPr lang="en-US" altLang="zh-TW" sz="2400" dirty="0"/>
              <a:t>).</a:t>
            </a:r>
          </a:p>
          <a:p>
            <a:pPr algn="just">
              <a:lnSpc>
                <a:spcPct val="90000"/>
              </a:lnSpc>
            </a:pPr>
            <a:r>
              <a:rPr lang="en-US" altLang="zh-TW" sz="2400" dirty="0"/>
              <a:t>C</a:t>
            </a:r>
            <a:r>
              <a:rPr lang="en-US" altLang="zh-TW" sz="2400" baseline="-30000" dirty="0"/>
              <a:t>11</a:t>
            </a:r>
            <a:r>
              <a:rPr lang="en-US" altLang="zh-TW" sz="2400" dirty="0"/>
              <a:t> = P + S - T + V</a:t>
            </a:r>
          </a:p>
          <a:p>
            <a:pPr algn="just">
              <a:lnSpc>
                <a:spcPct val="90000"/>
              </a:lnSpc>
              <a:buFont typeface="Wingdings" pitchFamily="2" charset="2"/>
              <a:buNone/>
            </a:pPr>
            <a:r>
              <a:rPr lang="en-US" altLang="zh-TW" sz="2400" dirty="0"/>
              <a:t>	C</a:t>
            </a:r>
            <a:r>
              <a:rPr lang="en-US" altLang="zh-TW" sz="2400" baseline="-30000" dirty="0"/>
              <a:t>12</a:t>
            </a:r>
            <a:r>
              <a:rPr lang="en-US" altLang="zh-TW" sz="2400" dirty="0"/>
              <a:t> = R + T</a:t>
            </a:r>
          </a:p>
          <a:p>
            <a:pPr algn="just">
              <a:lnSpc>
                <a:spcPct val="90000"/>
              </a:lnSpc>
              <a:buFont typeface="Wingdings" pitchFamily="2" charset="2"/>
              <a:buNone/>
            </a:pPr>
            <a:r>
              <a:rPr lang="en-US" altLang="zh-TW" sz="2400" dirty="0"/>
              <a:t>	C</a:t>
            </a:r>
            <a:r>
              <a:rPr lang="en-US" altLang="zh-TW" sz="2400" baseline="-30000" dirty="0"/>
              <a:t>21</a:t>
            </a:r>
            <a:r>
              <a:rPr lang="en-US" altLang="zh-TW" sz="2400" dirty="0"/>
              <a:t> = Q + S</a:t>
            </a:r>
          </a:p>
          <a:p>
            <a:pPr algn="just">
              <a:lnSpc>
                <a:spcPct val="90000"/>
              </a:lnSpc>
              <a:buFont typeface="Wingdings" pitchFamily="2" charset="2"/>
              <a:buNone/>
            </a:pPr>
            <a:r>
              <a:rPr lang="en-US" altLang="zh-TW" sz="2400" dirty="0"/>
              <a:t>	C</a:t>
            </a:r>
            <a:r>
              <a:rPr lang="en-US" altLang="zh-TW" sz="2400" baseline="-30000" dirty="0"/>
              <a:t>22</a:t>
            </a:r>
            <a:r>
              <a:rPr lang="en-US" altLang="zh-TW" sz="2400" dirty="0"/>
              <a:t> = P + R - Q + U</a:t>
            </a:r>
          </a:p>
        </p:txBody>
      </p:sp>
      <p:sp>
        <p:nvSpPr>
          <p:cNvPr id="73733" name="Rectangle 5"/>
          <p:cNvSpPr>
            <a:spLocks noGrp="1" noChangeArrowheads="1"/>
          </p:cNvSpPr>
          <p:nvPr>
            <p:ph type="title"/>
          </p:nvPr>
        </p:nvSpPr>
        <p:spPr>
          <a:xfrm>
            <a:off x="35496" y="210790"/>
            <a:ext cx="7620000" cy="769938"/>
          </a:xfrm>
          <a:noFill/>
          <a:ln/>
        </p:spPr>
        <p:txBody>
          <a:bodyPr/>
          <a:lstStyle/>
          <a:p>
            <a:r>
              <a:rPr lang="en-US" altLang="zh-TW" sz="4200" dirty="0" err="1"/>
              <a:t>Strassen</a:t>
            </a:r>
            <a:r>
              <a:rPr lang="en-US" altLang="zh-TW" sz="4200" dirty="0" err="1">
                <a:latin typeface="Times New Roman"/>
              </a:rPr>
              <a:t>’</a:t>
            </a:r>
            <a:r>
              <a:rPr lang="en-US" altLang="zh-TW" sz="4200" dirty="0" err="1"/>
              <a:t>s</a:t>
            </a:r>
            <a:r>
              <a:rPr lang="en-US" altLang="zh-TW" sz="4200" dirty="0"/>
              <a:t> matrix </a:t>
            </a:r>
            <a:r>
              <a:rPr lang="en-US" altLang="zh-TW" sz="4200" dirty="0" err="1"/>
              <a:t>multiplicaiton</a:t>
            </a:r>
            <a:r>
              <a:rPr lang="en-US" altLang="zh-TW" dirty="0"/>
              <a:t> </a:t>
            </a:r>
          </a:p>
        </p:txBody>
      </p:sp>
      <p:sp>
        <p:nvSpPr>
          <p:cNvPr id="73734" name="Rectangle 6"/>
          <p:cNvSpPr>
            <a:spLocks noChangeArrowheads="1"/>
          </p:cNvSpPr>
          <p:nvPr/>
        </p:nvSpPr>
        <p:spPr bwMode="auto">
          <a:xfrm>
            <a:off x="5219700" y="1773238"/>
            <a:ext cx="3671888" cy="1800225"/>
          </a:xfrm>
          <a:prstGeom prst="rect">
            <a:avLst/>
          </a:prstGeom>
          <a:noFill/>
          <a:ln w="28575">
            <a:solidFill>
              <a:schemeClr val="tx1"/>
            </a:solidFill>
            <a:miter lim="800000"/>
            <a:headEnd/>
            <a:tailEnd/>
          </a:ln>
          <a:effectLst/>
        </p:spPr>
        <p:txBody>
          <a:bodyPr/>
          <a:lstStyle/>
          <a:p>
            <a:pPr marL="342900" indent="-342900">
              <a:lnSpc>
                <a:spcPct val="90000"/>
              </a:lnSpc>
              <a:spcBef>
                <a:spcPct val="20000"/>
              </a:spcBef>
              <a:buClr>
                <a:schemeClr val="folHlink"/>
              </a:buClr>
              <a:buSzPct val="60000"/>
              <a:buFont typeface="Wingdings" pitchFamily="2" charset="2"/>
              <a:buNone/>
            </a:pPr>
            <a:r>
              <a:rPr lang="en-US" altLang="zh-TW" sz="2400" dirty="0"/>
              <a:t>   C</a:t>
            </a:r>
            <a:r>
              <a:rPr lang="en-US" altLang="zh-TW" sz="2400" baseline="-30000" dirty="0"/>
              <a:t>11</a:t>
            </a:r>
            <a:r>
              <a:rPr lang="en-US" altLang="zh-TW" sz="2400" dirty="0"/>
              <a:t>  = A</a:t>
            </a:r>
            <a:r>
              <a:rPr lang="en-US" altLang="zh-TW" sz="2400" baseline="-30000" dirty="0"/>
              <a:t>11</a:t>
            </a:r>
            <a:r>
              <a:rPr lang="en-US" altLang="zh-TW" sz="2400" dirty="0"/>
              <a:t> B</a:t>
            </a:r>
            <a:r>
              <a:rPr lang="en-US" altLang="zh-TW" sz="2400" baseline="-30000" dirty="0"/>
              <a:t>11</a:t>
            </a:r>
            <a:r>
              <a:rPr lang="en-US" altLang="zh-TW" sz="2400" dirty="0"/>
              <a:t> + A</a:t>
            </a:r>
            <a:r>
              <a:rPr lang="en-US" altLang="zh-TW" sz="2400" baseline="-30000" dirty="0"/>
              <a:t>12</a:t>
            </a:r>
            <a:r>
              <a:rPr lang="en-US" altLang="zh-TW" sz="2400" dirty="0"/>
              <a:t> B</a:t>
            </a:r>
            <a:r>
              <a:rPr lang="en-US" altLang="zh-TW" sz="2400" baseline="-30000" dirty="0"/>
              <a:t>21</a:t>
            </a:r>
            <a:r>
              <a:rPr lang="en-US" altLang="zh-TW" sz="2400" dirty="0"/>
              <a:t> </a:t>
            </a:r>
          </a:p>
          <a:p>
            <a:pPr marL="342900" indent="-342900">
              <a:lnSpc>
                <a:spcPct val="90000"/>
              </a:lnSpc>
              <a:spcBef>
                <a:spcPct val="20000"/>
              </a:spcBef>
              <a:buClr>
                <a:schemeClr val="folHlink"/>
              </a:buClr>
              <a:buSzPct val="60000"/>
              <a:buFont typeface="Wingdings" pitchFamily="2" charset="2"/>
              <a:buNone/>
            </a:pPr>
            <a:r>
              <a:rPr lang="en-US" altLang="zh-TW" sz="2400" dirty="0"/>
              <a:t>   C</a:t>
            </a:r>
            <a:r>
              <a:rPr lang="en-US" altLang="zh-TW" sz="2400" baseline="-30000" dirty="0"/>
              <a:t>12</a:t>
            </a:r>
            <a:r>
              <a:rPr lang="en-US" altLang="zh-TW" sz="2400" dirty="0"/>
              <a:t>  = A</a:t>
            </a:r>
            <a:r>
              <a:rPr lang="en-US" altLang="zh-TW" sz="2400" baseline="-30000" dirty="0"/>
              <a:t>11</a:t>
            </a:r>
            <a:r>
              <a:rPr lang="en-US" altLang="zh-TW" sz="2400" dirty="0"/>
              <a:t>B</a:t>
            </a:r>
            <a:r>
              <a:rPr lang="en-US" altLang="zh-TW" sz="2400" baseline="-30000" dirty="0"/>
              <a:t>12</a:t>
            </a:r>
            <a:r>
              <a:rPr lang="en-US" altLang="zh-TW" sz="2400" dirty="0"/>
              <a:t>  + A</a:t>
            </a:r>
            <a:r>
              <a:rPr lang="en-US" altLang="zh-TW" sz="2400" baseline="-30000" dirty="0"/>
              <a:t>12</a:t>
            </a:r>
            <a:r>
              <a:rPr lang="en-US" altLang="zh-TW" sz="2400" dirty="0"/>
              <a:t> B</a:t>
            </a:r>
            <a:r>
              <a:rPr lang="en-US" altLang="zh-TW" sz="2400" baseline="-30000" dirty="0"/>
              <a:t>22</a:t>
            </a:r>
            <a:r>
              <a:rPr lang="en-US" altLang="zh-TW" sz="2400" dirty="0"/>
              <a:t> </a:t>
            </a:r>
          </a:p>
          <a:p>
            <a:pPr marL="342900" indent="-342900">
              <a:lnSpc>
                <a:spcPct val="90000"/>
              </a:lnSpc>
              <a:spcBef>
                <a:spcPct val="20000"/>
              </a:spcBef>
              <a:buClr>
                <a:schemeClr val="folHlink"/>
              </a:buClr>
              <a:buSzPct val="60000"/>
              <a:buFont typeface="Wingdings" pitchFamily="2" charset="2"/>
              <a:buNone/>
            </a:pPr>
            <a:r>
              <a:rPr lang="en-US" altLang="zh-TW" sz="2400" dirty="0"/>
              <a:t>   C</a:t>
            </a:r>
            <a:r>
              <a:rPr lang="en-US" altLang="zh-TW" sz="2400" baseline="-30000" dirty="0"/>
              <a:t>21</a:t>
            </a:r>
            <a:r>
              <a:rPr lang="en-US" altLang="zh-TW" sz="2400" dirty="0"/>
              <a:t>  = A</a:t>
            </a:r>
            <a:r>
              <a:rPr lang="en-US" altLang="zh-TW" sz="2400" baseline="-30000" dirty="0"/>
              <a:t>21</a:t>
            </a:r>
            <a:r>
              <a:rPr lang="en-US" altLang="zh-TW" sz="2400" dirty="0"/>
              <a:t> B</a:t>
            </a:r>
            <a:r>
              <a:rPr lang="en-US" altLang="zh-TW" sz="2400" baseline="-30000" dirty="0"/>
              <a:t>11</a:t>
            </a:r>
            <a:r>
              <a:rPr lang="en-US" altLang="zh-TW" sz="2400" dirty="0"/>
              <a:t> + A</a:t>
            </a:r>
            <a:r>
              <a:rPr lang="en-US" altLang="zh-TW" sz="2400" baseline="-30000" dirty="0"/>
              <a:t>22</a:t>
            </a:r>
            <a:r>
              <a:rPr lang="en-US" altLang="zh-TW" sz="2400" dirty="0"/>
              <a:t> B</a:t>
            </a:r>
            <a:r>
              <a:rPr lang="en-US" altLang="zh-TW" sz="2400" baseline="-30000" dirty="0"/>
              <a:t>21</a:t>
            </a:r>
            <a:r>
              <a:rPr lang="en-US" altLang="zh-TW" sz="2400" dirty="0"/>
              <a:t> </a:t>
            </a:r>
          </a:p>
          <a:p>
            <a:pPr marL="342900" indent="-342900">
              <a:lnSpc>
                <a:spcPct val="90000"/>
              </a:lnSpc>
              <a:spcBef>
                <a:spcPct val="20000"/>
              </a:spcBef>
              <a:buClr>
                <a:schemeClr val="folHlink"/>
              </a:buClr>
              <a:buSzPct val="60000"/>
              <a:buFont typeface="Wingdings" pitchFamily="2" charset="2"/>
              <a:buNone/>
            </a:pPr>
            <a:r>
              <a:rPr lang="en-US" altLang="zh-TW" sz="2400" dirty="0"/>
              <a:t>   C</a:t>
            </a:r>
            <a:r>
              <a:rPr lang="en-US" altLang="zh-TW" sz="2400" baseline="-30000" dirty="0"/>
              <a:t>22</a:t>
            </a:r>
            <a:r>
              <a:rPr lang="en-US" altLang="zh-TW" sz="2400" dirty="0"/>
              <a:t>  = A</a:t>
            </a:r>
            <a:r>
              <a:rPr lang="en-US" altLang="zh-TW" sz="2400" baseline="-30000" dirty="0"/>
              <a:t>21</a:t>
            </a:r>
            <a:r>
              <a:rPr lang="en-US" altLang="zh-TW" sz="2400" dirty="0"/>
              <a:t> B</a:t>
            </a:r>
            <a:r>
              <a:rPr lang="en-US" altLang="zh-TW" sz="2400" baseline="-30000" dirty="0"/>
              <a:t>12</a:t>
            </a:r>
            <a:r>
              <a:rPr lang="en-US" altLang="zh-TW" sz="2400" dirty="0"/>
              <a:t> + A</a:t>
            </a:r>
            <a:r>
              <a:rPr lang="en-US" altLang="zh-TW" sz="2400" baseline="-30000" dirty="0"/>
              <a:t>22</a:t>
            </a:r>
            <a:r>
              <a:rPr lang="en-US" altLang="zh-TW" sz="2400" dirty="0"/>
              <a:t> B</a:t>
            </a:r>
            <a:r>
              <a:rPr lang="en-US" altLang="zh-TW" sz="2400" baseline="-30000" dirty="0"/>
              <a:t>22</a:t>
            </a:r>
            <a:r>
              <a:rPr lang="en-US" altLang="zh-TW" sz="2400" dirty="0"/>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195</a:t>
            </a:fld>
            <a:endParaRPr lang="en-US" altLang="zh-TW" dirty="0"/>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762000" y="210790"/>
            <a:ext cx="7620000" cy="769938"/>
          </a:xfrm>
        </p:spPr>
        <p:txBody>
          <a:bodyPr/>
          <a:lstStyle/>
          <a:p>
            <a:r>
              <a:rPr lang="en-US" altLang="zh-TW" sz="4200" dirty="0"/>
              <a:t>Time complexity</a:t>
            </a:r>
          </a:p>
        </p:txBody>
      </p:sp>
      <p:sp>
        <p:nvSpPr>
          <p:cNvPr id="75779" name="Rectangle 3"/>
          <p:cNvSpPr>
            <a:spLocks noGrp="1" noChangeArrowheads="1"/>
          </p:cNvSpPr>
          <p:nvPr>
            <p:ph type="body" idx="1"/>
          </p:nvPr>
        </p:nvSpPr>
        <p:spPr>
          <a:xfrm>
            <a:off x="685800" y="928670"/>
            <a:ext cx="7772400" cy="4114800"/>
          </a:xfrm>
        </p:spPr>
        <p:txBody>
          <a:bodyPr/>
          <a:lstStyle/>
          <a:p>
            <a:pPr algn="just"/>
            <a:r>
              <a:rPr lang="en-US" altLang="zh-TW" sz="2400" dirty="0"/>
              <a:t>7 multiplications and 18 additions or subtractions</a:t>
            </a:r>
          </a:p>
          <a:p>
            <a:pPr algn="just"/>
            <a:r>
              <a:rPr lang="en-US" altLang="zh-TW" sz="2400" dirty="0"/>
              <a:t>Time complexity:</a:t>
            </a:r>
          </a:p>
          <a:p>
            <a:pPr algn="just"/>
            <a:endParaRPr lang="en-US" altLang="zh-TW" sz="2400" dirty="0">
              <a:latin typeface="Times New Roman" pitchFamily="18" charset="0"/>
              <a:sym typeface="Symbol" pitchFamily="18" charset="2"/>
            </a:endParaRPr>
          </a:p>
          <a:p>
            <a:pPr algn="just"/>
            <a:endParaRPr lang="en-US" altLang="zh-TW" sz="3000" dirty="0">
              <a:latin typeface="Times New Roman" pitchFamily="18" charset="0"/>
              <a:sym typeface="Symbol" pitchFamily="18" charset="2"/>
            </a:endParaRPr>
          </a:p>
          <a:p>
            <a:pPr algn="just">
              <a:buFont typeface="Wingdings" pitchFamily="2" charset="2"/>
              <a:buNone/>
            </a:pPr>
            <a:r>
              <a:rPr lang="en-US" altLang="zh-TW" sz="2800" dirty="0"/>
              <a:t>  </a:t>
            </a:r>
          </a:p>
        </p:txBody>
      </p:sp>
      <p:graphicFrame>
        <p:nvGraphicFramePr>
          <p:cNvPr id="75780" name="Object 4"/>
          <p:cNvGraphicFramePr>
            <a:graphicFrameLocks noChangeAspect="1"/>
          </p:cNvGraphicFramePr>
          <p:nvPr/>
        </p:nvGraphicFramePr>
        <p:xfrm>
          <a:off x="838200" y="1785926"/>
          <a:ext cx="6324600" cy="985838"/>
        </p:xfrm>
        <a:graphic>
          <a:graphicData uri="http://schemas.openxmlformats.org/presentationml/2006/ole">
            <mc:AlternateContent xmlns:mc="http://schemas.openxmlformats.org/markup-compatibility/2006">
              <mc:Choice xmlns:v="urn:schemas-microsoft-com:vml" Requires="v">
                <p:oleObj spid="_x0000_s21636" name="文件" r:id="rId5" imgW="5530680" imgH="839880" progId="Word.Document.8">
                  <p:embed/>
                </p:oleObj>
              </mc:Choice>
              <mc:Fallback>
                <p:oleObj name="文件" r:id="rId5" imgW="5530680" imgH="83988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85926"/>
                        <a:ext cx="6324600"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1" name="Object 5"/>
          <p:cNvGraphicFramePr>
            <a:graphicFrameLocks noChangeAspect="1"/>
          </p:cNvGraphicFramePr>
          <p:nvPr/>
        </p:nvGraphicFramePr>
        <p:xfrm>
          <a:off x="1560513" y="2428868"/>
          <a:ext cx="6477000" cy="3908425"/>
        </p:xfrm>
        <a:graphic>
          <a:graphicData uri="http://schemas.openxmlformats.org/presentationml/2006/ole">
            <mc:AlternateContent xmlns:mc="http://schemas.openxmlformats.org/markup-compatibility/2006">
              <mc:Choice xmlns:v="urn:schemas-microsoft-com:vml" Requires="v">
                <p:oleObj spid="_x0000_s21637" name="Equation" r:id="rId7" imgW="3060360" imgH="2273040" progId="Equation.3">
                  <p:embed/>
                </p:oleObj>
              </mc:Choice>
              <mc:Fallback>
                <p:oleObj name="Equation" r:id="rId7" imgW="3060360" imgH="2273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0513" y="2428868"/>
                        <a:ext cx="6477000" cy="390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196</a:t>
            </a:fld>
            <a:endParaRPr lang="en-US" altLang="zh-TW" dirty="0"/>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sz="3200" b="0" dirty="0">
                <a:ea typeface="宋体" pitchFamily="2" charset="-122"/>
              </a:rPr>
              <a:t>Fast Matrix </a:t>
            </a:r>
            <a:r>
              <a:rPr lang="en-US" altLang="zh-CN" sz="3200" b="0" dirty="0" smtClean="0">
                <a:ea typeface="宋体" pitchFamily="2" charset="-122"/>
              </a:rPr>
              <a:t> Multiplication </a:t>
            </a:r>
            <a:r>
              <a:rPr lang="en-US" altLang="zh-CN" sz="3200" b="0" dirty="0">
                <a:ea typeface="宋体" pitchFamily="2" charset="-122"/>
              </a:rPr>
              <a:t>in Theory</a:t>
            </a:r>
          </a:p>
        </p:txBody>
      </p:sp>
      <p:sp>
        <p:nvSpPr>
          <p:cNvPr id="52227" name="Rectangle 3"/>
          <p:cNvSpPr>
            <a:spLocks noGrp="1" noChangeArrowheads="1"/>
          </p:cNvSpPr>
          <p:nvPr>
            <p:ph type="body" idx="1"/>
          </p:nvPr>
        </p:nvSpPr>
        <p:spPr/>
        <p:txBody>
          <a:bodyPr/>
          <a:lstStyle/>
          <a:p>
            <a:pPr>
              <a:lnSpc>
                <a:spcPct val="90000"/>
              </a:lnSpc>
            </a:pPr>
            <a:r>
              <a:rPr lang="en-US" altLang="zh-CN" b="1">
                <a:solidFill>
                  <a:srgbClr val="0000FF"/>
                </a:solidFill>
                <a:ea typeface="宋体" pitchFamily="2" charset="-122"/>
              </a:rPr>
              <a:t>Q: </a:t>
            </a:r>
            <a:r>
              <a:rPr lang="en-US" altLang="zh-CN">
                <a:ea typeface="宋体" pitchFamily="2" charset="-122"/>
              </a:rPr>
              <a:t>Multiply two 2-by-2 matrices with 7 scalar multiplications?</a:t>
            </a:r>
          </a:p>
          <a:p>
            <a:pPr lvl="1">
              <a:lnSpc>
                <a:spcPct val="90000"/>
              </a:lnSpc>
            </a:pPr>
            <a:r>
              <a:rPr lang="en-US" altLang="zh-CN" b="1">
                <a:solidFill>
                  <a:srgbClr val="0000FF"/>
                </a:solidFill>
                <a:ea typeface="宋体" pitchFamily="2" charset="-122"/>
              </a:rPr>
              <a:t>A</a:t>
            </a:r>
            <a:r>
              <a:rPr lang="en-US" altLang="zh-CN" b="1">
                <a:ea typeface="宋体" pitchFamily="2" charset="-122"/>
              </a:rPr>
              <a:t>: </a:t>
            </a:r>
            <a:r>
              <a:rPr lang="en-US" altLang="zh-CN">
                <a:ea typeface="宋体" pitchFamily="2" charset="-122"/>
              </a:rPr>
              <a:t>Yes!  [Strassen, 1969]</a:t>
            </a:r>
          </a:p>
          <a:p>
            <a:pPr>
              <a:lnSpc>
                <a:spcPct val="90000"/>
              </a:lnSpc>
            </a:pPr>
            <a:r>
              <a:rPr lang="en-US" altLang="zh-CN" b="1">
                <a:solidFill>
                  <a:srgbClr val="0000FF"/>
                </a:solidFill>
                <a:ea typeface="宋体" pitchFamily="2" charset="-122"/>
              </a:rPr>
              <a:t>Q: </a:t>
            </a:r>
            <a:r>
              <a:rPr lang="en-US" altLang="zh-CN">
                <a:ea typeface="宋体" pitchFamily="2" charset="-122"/>
              </a:rPr>
              <a:t>Multiply two 2-by-2 matrices with 6 scalar multiplications?</a:t>
            </a:r>
          </a:p>
          <a:p>
            <a:pPr lvl="1">
              <a:lnSpc>
                <a:spcPct val="90000"/>
              </a:lnSpc>
            </a:pPr>
            <a:r>
              <a:rPr lang="en-US" altLang="zh-CN" b="1">
                <a:solidFill>
                  <a:srgbClr val="0000FF"/>
                </a:solidFill>
                <a:ea typeface="宋体" pitchFamily="2" charset="-122"/>
              </a:rPr>
              <a:t>A</a:t>
            </a:r>
            <a:r>
              <a:rPr lang="en-US" altLang="zh-CN" b="1">
                <a:ea typeface="宋体" pitchFamily="2" charset="-122"/>
              </a:rPr>
              <a:t>: </a:t>
            </a:r>
            <a:r>
              <a:rPr lang="en-US" altLang="zh-CN">
                <a:ea typeface="宋体" pitchFamily="2" charset="-122"/>
              </a:rPr>
              <a:t>Impossible. [Hopcroft and Kerr, 1971]</a:t>
            </a:r>
          </a:p>
          <a:p>
            <a:pPr>
              <a:lnSpc>
                <a:spcPct val="90000"/>
              </a:lnSpc>
            </a:pPr>
            <a:r>
              <a:rPr lang="en-US" altLang="zh-CN" b="1">
                <a:solidFill>
                  <a:srgbClr val="0000FF"/>
                </a:solidFill>
                <a:ea typeface="宋体" pitchFamily="2" charset="-122"/>
              </a:rPr>
              <a:t>Q: </a:t>
            </a:r>
            <a:r>
              <a:rPr lang="en-US" altLang="zh-CN">
                <a:ea typeface="宋体" pitchFamily="2" charset="-122"/>
              </a:rPr>
              <a:t>Two 3-by-3 matrices with 21 scalar multiplications?</a:t>
            </a:r>
          </a:p>
          <a:p>
            <a:pPr lvl="1">
              <a:lnSpc>
                <a:spcPct val="90000"/>
              </a:lnSpc>
            </a:pPr>
            <a:r>
              <a:rPr lang="en-US" altLang="zh-CN" b="1">
                <a:solidFill>
                  <a:srgbClr val="0000FF"/>
                </a:solidFill>
                <a:ea typeface="宋体" pitchFamily="2" charset="-122"/>
              </a:rPr>
              <a:t>A</a:t>
            </a:r>
            <a:r>
              <a:rPr lang="en-US" altLang="zh-CN" b="1">
                <a:ea typeface="宋体" pitchFamily="2" charset="-122"/>
              </a:rPr>
              <a:t>: </a:t>
            </a:r>
            <a:r>
              <a:rPr lang="en-US" altLang="zh-CN">
                <a:ea typeface="宋体" pitchFamily="2" charset="-122"/>
              </a:rPr>
              <a:t>Also impossible.</a:t>
            </a:r>
          </a:p>
          <a:p>
            <a:pPr>
              <a:lnSpc>
                <a:spcPct val="90000"/>
              </a:lnSpc>
            </a:pPr>
            <a:endParaRPr lang="en-US" altLang="zh-CN">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197</a:t>
            </a:fld>
            <a:endParaRPr lang="en-US" altLang="zh-TW" dirty="0"/>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z="3200" b="0" dirty="0">
                <a:ea typeface="宋体" pitchFamily="2" charset="-122"/>
              </a:rPr>
              <a:t>Fast Matrix </a:t>
            </a:r>
            <a:r>
              <a:rPr lang="en-US" altLang="zh-CN" sz="3200" b="0" dirty="0" smtClean="0">
                <a:ea typeface="宋体" pitchFamily="2" charset="-122"/>
              </a:rPr>
              <a:t>Multiplication </a:t>
            </a:r>
            <a:r>
              <a:rPr lang="en-US" altLang="zh-CN" sz="3200" b="0" dirty="0">
                <a:ea typeface="宋体" pitchFamily="2" charset="-122"/>
              </a:rPr>
              <a:t>in Practice</a:t>
            </a:r>
          </a:p>
        </p:txBody>
      </p:sp>
      <p:sp>
        <p:nvSpPr>
          <p:cNvPr id="53251" name="Rectangle 3"/>
          <p:cNvSpPr>
            <a:spLocks noGrp="1" noChangeArrowheads="1"/>
          </p:cNvSpPr>
          <p:nvPr>
            <p:ph type="body" idx="1"/>
          </p:nvPr>
        </p:nvSpPr>
        <p:spPr/>
        <p:txBody>
          <a:bodyPr/>
          <a:lstStyle/>
          <a:p>
            <a:pPr>
              <a:lnSpc>
                <a:spcPct val="90000"/>
              </a:lnSpc>
            </a:pPr>
            <a:r>
              <a:rPr lang="en-US" altLang="zh-CN" sz="2400" dirty="0">
                <a:ea typeface="宋体" pitchFamily="2" charset="-122"/>
              </a:rPr>
              <a:t>Implementation issues.</a:t>
            </a:r>
          </a:p>
          <a:p>
            <a:pPr lvl="1">
              <a:lnSpc>
                <a:spcPct val="90000"/>
              </a:lnSpc>
            </a:pPr>
            <a:r>
              <a:rPr lang="en-US" altLang="zh-CN" sz="2000" dirty="0" err="1">
                <a:ea typeface="宋体" pitchFamily="2" charset="-122"/>
              </a:rPr>
              <a:t>Sparsity</a:t>
            </a:r>
            <a:r>
              <a:rPr lang="en-US" altLang="zh-CN" sz="2000" dirty="0">
                <a:ea typeface="宋体" pitchFamily="2" charset="-122"/>
              </a:rPr>
              <a:t>.</a:t>
            </a:r>
          </a:p>
          <a:p>
            <a:pPr lvl="1">
              <a:lnSpc>
                <a:spcPct val="90000"/>
              </a:lnSpc>
            </a:pPr>
            <a:r>
              <a:rPr lang="en-US" altLang="zh-CN" sz="2000" dirty="0">
                <a:ea typeface="宋体" pitchFamily="2" charset="-122"/>
              </a:rPr>
              <a:t>Caching effects.</a:t>
            </a:r>
          </a:p>
          <a:p>
            <a:pPr lvl="1">
              <a:lnSpc>
                <a:spcPct val="90000"/>
              </a:lnSpc>
            </a:pPr>
            <a:r>
              <a:rPr lang="en-US" altLang="zh-CN" sz="2000" dirty="0">
                <a:ea typeface="宋体" pitchFamily="2" charset="-122"/>
              </a:rPr>
              <a:t>Numerical stability.</a:t>
            </a:r>
          </a:p>
          <a:p>
            <a:pPr lvl="1">
              <a:lnSpc>
                <a:spcPct val="90000"/>
              </a:lnSpc>
            </a:pPr>
            <a:r>
              <a:rPr lang="en-US" altLang="zh-CN" sz="2000" dirty="0">
                <a:ea typeface="宋体" pitchFamily="2" charset="-122"/>
              </a:rPr>
              <a:t>Odd matrix dimensions.</a:t>
            </a:r>
          </a:p>
          <a:p>
            <a:pPr lvl="1">
              <a:lnSpc>
                <a:spcPct val="90000"/>
              </a:lnSpc>
            </a:pPr>
            <a:r>
              <a:rPr lang="en-US" altLang="zh-CN" sz="2000" dirty="0">
                <a:ea typeface="宋体" pitchFamily="2" charset="-122"/>
              </a:rPr>
              <a:t>Crossover to classical algorithm around </a:t>
            </a:r>
            <a:r>
              <a:rPr lang="en-US" altLang="zh-CN" sz="2000" i="1" dirty="0">
                <a:solidFill>
                  <a:srgbClr val="FF3300"/>
                </a:solidFill>
                <a:latin typeface="Times New Roman" pitchFamily="18" charset="0"/>
                <a:ea typeface="宋体" pitchFamily="2" charset="-122"/>
              </a:rPr>
              <a:t>n = 128.</a:t>
            </a:r>
          </a:p>
          <a:p>
            <a:pPr>
              <a:lnSpc>
                <a:spcPct val="90000"/>
              </a:lnSpc>
            </a:pPr>
            <a:r>
              <a:rPr lang="en-US" altLang="zh-CN" sz="2400" dirty="0">
                <a:solidFill>
                  <a:srgbClr val="0000FF"/>
                </a:solidFill>
                <a:ea typeface="宋体" pitchFamily="2" charset="-122"/>
              </a:rPr>
              <a:t>Common misperception:</a:t>
            </a:r>
            <a:r>
              <a:rPr lang="en-US" altLang="zh-CN" sz="2400" dirty="0">
                <a:ea typeface="宋体" pitchFamily="2" charset="-122"/>
              </a:rPr>
              <a:t> “</a:t>
            </a:r>
            <a:r>
              <a:rPr lang="en-US" altLang="zh-CN" sz="2400" dirty="0" err="1">
                <a:ea typeface="宋体" pitchFamily="2" charset="-122"/>
              </a:rPr>
              <a:t>Strassen</a:t>
            </a:r>
            <a:r>
              <a:rPr lang="en-US" altLang="zh-CN" sz="2400" dirty="0">
                <a:ea typeface="宋体" pitchFamily="2" charset="-122"/>
              </a:rPr>
              <a:t> is only a theoretical curiosity.”</a:t>
            </a:r>
          </a:p>
          <a:p>
            <a:pPr lvl="1">
              <a:lnSpc>
                <a:spcPct val="90000"/>
              </a:lnSpc>
            </a:pPr>
            <a:r>
              <a:rPr lang="en-US" altLang="zh-CN" sz="2000" dirty="0">
                <a:ea typeface="宋体" pitchFamily="2" charset="-122"/>
              </a:rPr>
              <a:t>Advanced Computation Group at Apple Computer reports 8x speedup on G4 Velocity Engine when </a:t>
            </a:r>
            <a:r>
              <a:rPr lang="en-US" altLang="zh-CN" sz="2000" i="1" dirty="0">
                <a:solidFill>
                  <a:srgbClr val="FF3300"/>
                </a:solidFill>
                <a:latin typeface="Times New Roman" pitchFamily="18" charset="0"/>
                <a:ea typeface="宋体" pitchFamily="2" charset="-122"/>
              </a:rPr>
              <a:t>n =2,500.</a:t>
            </a:r>
          </a:p>
          <a:p>
            <a:pPr lvl="1">
              <a:lnSpc>
                <a:spcPct val="90000"/>
              </a:lnSpc>
            </a:pPr>
            <a:endParaRPr lang="en-US" altLang="zh-CN" sz="2000" i="1" dirty="0">
              <a:solidFill>
                <a:srgbClr val="FF3300"/>
              </a:solidFill>
              <a:latin typeface="Times New Roman" pitchFamily="18" charset="0"/>
              <a:ea typeface="宋体" pitchFamily="2" charset="-122"/>
            </a:endParaRPr>
          </a:p>
          <a:p>
            <a:pPr lvl="1">
              <a:lnSpc>
                <a:spcPct val="90000"/>
              </a:lnSpc>
            </a:pPr>
            <a:r>
              <a:rPr lang="en-US" altLang="zh-CN" sz="2000" dirty="0">
                <a:ea typeface="宋体" pitchFamily="2" charset="-122"/>
              </a:rPr>
              <a:t>Range of instances where it's useful is a subject of controversy.</a:t>
            </a:r>
          </a:p>
          <a:p>
            <a:pPr>
              <a:lnSpc>
                <a:spcPct val="90000"/>
              </a:lnSpc>
            </a:pPr>
            <a:endParaRPr lang="en-US" altLang="zh-CN" sz="2400" dirty="0">
              <a:ea typeface="宋体" pitchFamily="2" charset="-122"/>
            </a:endParaRPr>
          </a:p>
          <a:p>
            <a:pPr>
              <a:lnSpc>
                <a:spcPct val="90000"/>
              </a:lnSpc>
            </a:pPr>
            <a:endParaRPr lang="en-US" altLang="zh-CN" sz="2400" i="1" dirty="0">
              <a:solidFill>
                <a:srgbClr val="FF3300"/>
              </a:solidFill>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198</a:t>
            </a:fld>
            <a:endParaRPr lang="en-US" altLang="zh-TW" dirty="0"/>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28625" y="573212"/>
            <a:ext cx="7143750" cy="623540"/>
          </a:xfrm>
        </p:spPr>
        <p:txBody>
          <a:bodyPr/>
          <a:lstStyle/>
          <a:p>
            <a:r>
              <a:rPr lang="en-US" altLang="zh-CN" sz="3200" b="0" dirty="0">
                <a:ea typeface="宋体" pitchFamily="2" charset="-122"/>
              </a:rPr>
              <a:t>Fast </a:t>
            </a:r>
            <a:r>
              <a:rPr lang="en-US" altLang="zh-CN" sz="3200" b="0" dirty="0" smtClean="0">
                <a:ea typeface="宋体" pitchFamily="2" charset="-122"/>
              </a:rPr>
              <a:t>Matrix Multiplication </a:t>
            </a:r>
            <a:r>
              <a:rPr lang="en-US" altLang="zh-CN" sz="3200" b="0" dirty="0">
                <a:ea typeface="宋体" pitchFamily="2" charset="-122"/>
              </a:rPr>
              <a:t>in Theory</a:t>
            </a:r>
            <a:br>
              <a:rPr lang="en-US" altLang="zh-CN" sz="3200" b="0" dirty="0">
                <a:ea typeface="宋体" pitchFamily="2" charset="-122"/>
              </a:rPr>
            </a:br>
            <a:endParaRPr lang="en-US" altLang="zh-CN" sz="3200" b="0" dirty="0">
              <a:ea typeface="宋体" pitchFamily="2" charset="-122"/>
            </a:endParaRPr>
          </a:p>
        </p:txBody>
      </p:sp>
      <p:sp>
        <p:nvSpPr>
          <p:cNvPr id="54275" name="Rectangle 3"/>
          <p:cNvSpPr>
            <a:spLocks noGrp="1" noChangeArrowheads="1"/>
          </p:cNvSpPr>
          <p:nvPr>
            <p:ph type="body" idx="1"/>
          </p:nvPr>
        </p:nvSpPr>
        <p:spPr/>
        <p:txBody>
          <a:bodyPr/>
          <a:lstStyle/>
          <a:p>
            <a:r>
              <a:rPr lang="en-US" altLang="zh-CN" b="1" dirty="0">
                <a:solidFill>
                  <a:srgbClr val="0000FF"/>
                </a:solidFill>
                <a:ea typeface="宋体" pitchFamily="2" charset="-122"/>
              </a:rPr>
              <a:t>Best known</a:t>
            </a:r>
            <a:r>
              <a:rPr lang="en-US" altLang="zh-CN" dirty="0">
                <a:ea typeface="宋体" pitchFamily="2" charset="-122"/>
              </a:rPr>
              <a:t>. </a:t>
            </a:r>
            <a:r>
              <a:rPr lang="en-US" altLang="zh-CN" i="1" dirty="0">
                <a:solidFill>
                  <a:srgbClr val="FF3300"/>
                </a:solidFill>
                <a:latin typeface="Times New Roman" pitchFamily="18" charset="0"/>
                <a:ea typeface="宋体" pitchFamily="2" charset="-122"/>
              </a:rPr>
              <a:t>O</a:t>
            </a:r>
            <a:r>
              <a:rPr lang="en-US" altLang="zh-CN" dirty="0">
                <a:solidFill>
                  <a:srgbClr val="FF3300"/>
                </a:solidFill>
                <a:latin typeface="Times New Roman" pitchFamily="18" charset="0"/>
                <a:ea typeface="宋体" pitchFamily="2" charset="-122"/>
              </a:rPr>
              <a:t>(</a:t>
            </a:r>
            <a:r>
              <a:rPr lang="en-US" altLang="zh-CN" i="1" dirty="0">
                <a:solidFill>
                  <a:srgbClr val="FF3300"/>
                </a:solidFill>
                <a:latin typeface="Times New Roman" pitchFamily="18" charset="0"/>
                <a:ea typeface="宋体" pitchFamily="2" charset="-122"/>
              </a:rPr>
              <a:t>n</a:t>
            </a:r>
            <a:r>
              <a:rPr lang="en-US" altLang="zh-CN" i="1" baseline="30000" dirty="0">
                <a:solidFill>
                  <a:srgbClr val="FF3300"/>
                </a:solidFill>
                <a:latin typeface="Times New Roman" pitchFamily="18" charset="0"/>
                <a:ea typeface="宋体" pitchFamily="2" charset="-122"/>
              </a:rPr>
              <a:t>2.376</a:t>
            </a:r>
            <a:r>
              <a:rPr lang="en-US" altLang="zh-CN" dirty="0">
                <a:solidFill>
                  <a:srgbClr val="FF3300"/>
                </a:solidFill>
                <a:latin typeface="Times New Roman" pitchFamily="18" charset="0"/>
                <a:ea typeface="宋体" pitchFamily="2" charset="-122"/>
              </a:rPr>
              <a:t>)</a:t>
            </a:r>
            <a:r>
              <a:rPr lang="en-US" altLang="zh-CN" dirty="0">
                <a:ea typeface="宋体" pitchFamily="2" charset="-122"/>
              </a:rPr>
              <a:t> </a:t>
            </a:r>
          </a:p>
          <a:p>
            <a:pPr lvl="2"/>
            <a:r>
              <a:rPr lang="en-US" altLang="zh-CN" dirty="0">
                <a:ea typeface="宋体" pitchFamily="2" charset="-122"/>
              </a:rPr>
              <a:t>[Coppersmith-</a:t>
            </a:r>
            <a:r>
              <a:rPr lang="en-US" altLang="zh-CN" dirty="0" err="1">
                <a:ea typeface="宋体" pitchFamily="2" charset="-122"/>
              </a:rPr>
              <a:t>Winograd</a:t>
            </a:r>
            <a:r>
              <a:rPr lang="en-US" altLang="zh-CN" dirty="0">
                <a:ea typeface="宋体" pitchFamily="2" charset="-122"/>
              </a:rPr>
              <a:t>, 1987]</a:t>
            </a:r>
          </a:p>
          <a:p>
            <a:r>
              <a:rPr lang="en-US" altLang="zh-CN" dirty="0">
                <a:solidFill>
                  <a:srgbClr val="0000FF"/>
                </a:solidFill>
                <a:ea typeface="宋体" pitchFamily="2" charset="-122"/>
              </a:rPr>
              <a:t>Conjecture.</a:t>
            </a:r>
            <a:r>
              <a:rPr lang="en-US" altLang="zh-CN" dirty="0">
                <a:ea typeface="宋体" pitchFamily="2" charset="-122"/>
              </a:rPr>
              <a:t> </a:t>
            </a:r>
          </a:p>
          <a:p>
            <a:endParaRPr lang="en-US" altLang="zh-CN" dirty="0">
              <a:ea typeface="宋体" pitchFamily="2" charset="-122"/>
            </a:endParaRPr>
          </a:p>
          <a:p>
            <a:r>
              <a:rPr lang="en-US" altLang="zh-CN" dirty="0">
                <a:solidFill>
                  <a:srgbClr val="0000FF"/>
                </a:solidFill>
                <a:ea typeface="宋体" pitchFamily="2" charset="-122"/>
              </a:rPr>
              <a:t>Caveat.</a:t>
            </a:r>
            <a:r>
              <a:rPr lang="en-US" altLang="zh-CN" dirty="0">
                <a:ea typeface="宋体" pitchFamily="2" charset="-122"/>
              </a:rPr>
              <a:t> Theoretical improvements to </a:t>
            </a:r>
            <a:r>
              <a:rPr lang="en-US" altLang="zh-CN" dirty="0" err="1">
                <a:ea typeface="宋体" pitchFamily="2" charset="-122"/>
              </a:rPr>
              <a:t>Strassen</a:t>
            </a:r>
            <a:r>
              <a:rPr lang="en-US" altLang="zh-CN" dirty="0">
                <a:ea typeface="宋体" pitchFamily="2" charset="-122"/>
              </a:rPr>
              <a:t> are progressively less practical.</a:t>
            </a:r>
          </a:p>
          <a:p>
            <a:endParaRPr lang="en-US" altLang="zh-CN" dirty="0">
              <a:ea typeface="宋体" pitchFamily="2" charset="-122"/>
            </a:endParaRPr>
          </a:p>
        </p:txBody>
      </p:sp>
      <p:graphicFrame>
        <p:nvGraphicFramePr>
          <p:cNvPr id="54276" name="Object 4"/>
          <p:cNvGraphicFramePr>
            <a:graphicFrameLocks noChangeAspect="1"/>
          </p:cNvGraphicFramePr>
          <p:nvPr/>
        </p:nvGraphicFramePr>
        <p:xfrm>
          <a:off x="3131840" y="2564904"/>
          <a:ext cx="3703638" cy="622300"/>
        </p:xfrm>
        <a:graphic>
          <a:graphicData uri="http://schemas.openxmlformats.org/presentationml/2006/ole">
            <mc:AlternateContent xmlns:mc="http://schemas.openxmlformats.org/markup-compatibility/2006">
              <mc:Choice xmlns:v="urn:schemas-microsoft-com:vml" Requires="v">
                <p:oleObj spid="_x0000_s430147" name="Equation" r:id="rId3" imgW="1358640" imgH="228600" progId="Equation.DSMT4">
                  <p:embed/>
                </p:oleObj>
              </mc:Choice>
              <mc:Fallback>
                <p:oleObj name="Equation" r:id="rId3" imgW="1358640" imgH="2286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564904"/>
                        <a:ext cx="370363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199</a:t>
            </a:fld>
            <a:endParaRPr lang="en-US" altLang="zh-TW"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subTitle" idx="1"/>
          </p:nvPr>
        </p:nvSpPr>
        <p:spPr>
          <a:xfrm>
            <a:off x="1643042" y="2571744"/>
            <a:ext cx="6477000" cy="2819400"/>
          </a:xfrm>
        </p:spPr>
        <p:txBody>
          <a:bodyPr/>
          <a:lstStyle/>
          <a:p>
            <a:pPr algn="ctr" eaLnBrk="1" hangingPunct="1">
              <a:lnSpc>
                <a:spcPct val="90000"/>
              </a:lnSpc>
            </a:pPr>
            <a:r>
              <a:rPr lang="en-US" altLang="zh-CN" sz="3600" b="1" dirty="0" smtClean="0">
                <a:ea typeface="宋体" pitchFamily="2" charset="-122"/>
              </a:rPr>
              <a:t>Divide &amp; Conquer Algorithms</a:t>
            </a:r>
            <a:endParaRPr lang="en-GB" sz="3600" b="1" dirty="0" smtClean="0"/>
          </a:p>
        </p:txBody>
      </p:sp>
      <p:sp>
        <p:nvSpPr>
          <p:cNvPr id="6" name="Title 5"/>
          <p:cNvSpPr>
            <a:spLocks noGrp="1"/>
          </p:cNvSpPr>
          <p:nvPr>
            <p:ph type="ctr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Closest Pair Problem</a:t>
            </a:r>
          </a:p>
        </p:txBody>
      </p:sp>
      <p:sp>
        <p:nvSpPr>
          <p:cNvPr id="89094" name="Rectangle 4"/>
          <p:cNvSpPr>
            <a:spLocks noGrp="1" noChangeArrowheads="1"/>
          </p:cNvSpPr>
          <p:nvPr>
            <p:ph type="body" idx="1"/>
          </p:nvPr>
        </p:nvSpPr>
        <p:spPr>
          <a:xfrm>
            <a:off x="250031" y="1423188"/>
            <a:ext cx="8643937" cy="5078189"/>
          </a:xfrm>
        </p:spPr>
        <p:txBody>
          <a:bodyPr/>
          <a:lstStyle/>
          <a:p>
            <a:pPr eaLnBrk="1" hangingPunct="1">
              <a:lnSpc>
                <a:spcPts val="2700"/>
              </a:lnSpc>
              <a:buFont typeface="Wingdings" pitchFamily="2" charset="2"/>
              <a:buNone/>
            </a:pPr>
            <a:r>
              <a:rPr lang="en-US" altLang="zh-CN" sz="2000" b="1" u="sng" dirty="0" smtClean="0">
                <a:ea typeface="宋体" charset="-122"/>
              </a:rPr>
              <a:t>Solution with Sorting</a:t>
            </a:r>
          </a:p>
          <a:p>
            <a:pPr eaLnBrk="1" hangingPunct="1">
              <a:lnSpc>
                <a:spcPts val="2700"/>
              </a:lnSpc>
            </a:pPr>
            <a:r>
              <a:rPr lang="en-US" altLang="zh-CN" sz="2400" dirty="0" smtClean="0">
                <a:solidFill>
                  <a:srgbClr val="FF0000"/>
                </a:solidFill>
                <a:ea typeface="宋体" charset="-122"/>
                <a:sym typeface="Symbol" pitchFamily="18" charset="2"/>
              </a:rPr>
              <a:t>Sort </a:t>
            </a:r>
            <a:r>
              <a:rPr lang="en-US" altLang="zh-CN" sz="2400" dirty="0" smtClean="0">
                <a:ea typeface="宋体" charset="-122"/>
                <a:sym typeface="Symbol" pitchFamily="18" charset="2"/>
              </a:rPr>
              <a:t>the points according to their distance from the origin. </a:t>
            </a:r>
          </a:p>
          <a:p>
            <a:pPr eaLnBrk="1" hangingPunct="1">
              <a:lnSpc>
                <a:spcPts val="2700"/>
              </a:lnSpc>
            </a:pPr>
            <a:r>
              <a:rPr lang="en-US" altLang="zh-CN" sz="2400" dirty="0" smtClean="0">
                <a:ea typeface="宋体" charset="-122"/>
                <a:sym typeface="Symbol" pitchFamily="18" charset="2"/>
              </a:rPr>
              <a:t>After the points are sorted, the closest pair will lie next to each other somewhere in sorted order. Thus a linear-time scan through them completes the job. </a:t>
            </a:r>
          </a:p>
          <a:p>
            <a:pPr eaLnBrk="1" hangingPunct="1">
              <a:lnSpc>
                <a:spcPts val="2700"/>
              </a:lnSpc>
            </a:pPr>
            <a:r>
              <a:rPr lang="en-US" altLang="zh-CN" sz="2400" dirty="0" smtClean="0">
                <a:solidFill>
                  <a:srgbClr val="0000FF"/>
                </a:solidFill>
                <a:ea typeface="宋体" charset="-122"/>
                <a:sym typeface="Symbol" pitchFamily="18" charset="2"/>
              </a:rPr>
              <a:t>Sorting</a:t>
            </a:r>
            <a:r>
              <a:rPr lang="en-US" altLang="zh-CN" sz="2400" dirty="0" smtClean="0">
                <a:ea typeface="宋体" charset="-122"/>
                <a:sym typeface="Symbol" pitchFamily="18" charset="2"/>
              </a:rPr>
              <a:t> will cost </a:t>
            </a:r>
            <a:r>
              <a:rPr lang="en-US" altLang="zh-CN" sz="2400" i="1" dirty="0" smtClean="0">
                <a:solidFill>
                  <a:srgbClr val="0000FF"/>
                </a:solidFill>
                <a:ea typeface="宋体" charset="-122"/>
                <a:sym typeface="Symbol" pitchFamily="18" charset="2"/>
              </a:rPr>
              <a:t>O</a:t>
            </a:r>
            <a:r>
              <a:rPr lang="en-US" altLang="zh-CN" sz="2400" dirty="0" smtClean="0">
                <a:solidFill>
                  <a:srgbClr val="0000FF"/>
                </a:solidFill>
                <a:ea typeface="宋体" charset="-122"/>
                <a:sym typeface="Symbol" pitchFamily="18" charset="2"/>
              </a:rPr>
              <a:t>(N log N)</a:t>
            </a:r>
            <a:r>
              <a:rPr lang="en-US" altLang="zh-CN" sz="2400" dirty="0" smtClean="0">
                <a:ea typeface="宋体" charset="-122"/>
                <a:sym typeface="Symbol" pitchFamily="18" charset="2"/>
              </a:rPr>
              <a:t> and the scan will cost </a:t>
            </a:r>
            <a:r>
              <a:rPr lang="en-US" altLang="zh-CN" sz="2400" i="1" dirty="0" smtClean="0">
                <a:solidFill>
                  <a:srgbClr val="0000FF"/>
                </a:solidFill>
                <a:ea typeface="宋体" charset="-122"/>
                <a:sym typeface="Symbol" pitchFamily="18" charset="2"/>
              </a:rPr>
              <a:t>O</a:t>
            </a:r>
            <a:r>
              <a:rPr lang="en-US" altLang="zh-CN" sz="2400" dirty="0" smtClean="0">
                <a:solidFill>
                  <a:srgbClr val="0000FF"/>
                </a:solidFill>
                <a:ea typeface="宋体" charset="-122"/>
                <a:sym typeface="Symbol" pitchFamily="18" charset="2"/>
              </a:rPr>
              <a:t>(N)</a:t>
            </a:r>
            <a:r>
              <a:rPr lang="en-US" altLang="zh-CN" sz="2400" dirty="0" smtClean="0">
                <a:ea typeface="宋体" charset="-122"/>
                <a:sym typeface="Symbol" pitchFamily="18" charset="2"/>
              </a:rPr>
              <a:t> so that the </a:t>
            </a:r>
            <a:r>
              <a:rPr lang="en-US" altLang="zh-CN" sz="2400" dirty="0" smtClean="0">
                <a:solidFill>
                  <a:srgbClr val="0000FF"/>
                </a:solidFill>
                <a:ea typeface="宋体" charset="-122"/>
                <a:sym typeface="Symbol" pitchFamily="18" charset="2"/>
              </a:rPr>
              <a:t>total</a:t>
            </a:r>
            <a:r>
              <a:rPr lang="en-US" altLang="zh-CN" sz="2400" dirty="0" smtClean="0">
                <a:ea typeface="宋体" charset="-122"/>
                <a:sym typeface="Symbol" pitchFamily="18" charset="2"/>
              </a:rPr>
              <a:t> cost is  </a:t>
            </a:r>
            <a:r>
              <a:rPr lang="en-US" altLang="zh-CN" sz="2400" i="1" dirty="0" smtClean="0">
                <a:ea typeface="宋体" charset="-122"/>
                <a:sym typeface="Symbol" pitchFamily="18" charset="2"/>
              </a:rPr>
              <a:t>O</a:t>
            </a:r>
            <a:r>
              <a:rPr lang="en-US" altLang="zh-CN" sz="2400" dirty="0" smtClean="0">
                <a:ea typeface="宋体" charset="-122"/>
                <a:sym typeface="Symbol" pitchFamily="18" charset="2"/>
              </a:rPr>
              <a:t>(N log N) + </a:t>
            </a:r>
            <a:r>
              <a:rPr lang="en-US" altLang="zh-CN" sz="2400" i="1" dirty="0" smtClean="0">
                <a:ea typeface="宋体" charset="-122"/>
                <a:sym typeface="Symbol" pitchFamily="18" charset="2"/>
              </a:rPr>
              <a:t>O</a:t>
            </a:r>
            <a:r>
              <a:rPr lang="en-US" altLang="zh-CN" sz="2400" dirty="0" smtClean="0">
                <a:ea typeface="宋体" charset="-122"/>
                <a:sym typeface="Symbol" pitchFamily="18" charset="2"/>
              </a:rPr>
              <a:t>(N) = </a:t>
            </a:r>
            <a:r>
              <a:rPr lang="en-US" altLang="zh-CN" sz="2400" i="1" dirty="0" smtClean="0">
                <a:solidFill>
                  <a:srgbClr val="0000FF"/>
                </a:solidFill>
                <a:ea typeface="宋体" charset="-122"/>
                <a:sym typeface="Symbol" pitchFamily="18" charset="2"/>
              </a:rPr>
              <a:t>O</a:t>
            </a:r>
            <a:r>
              <a:rPr lang="en-US" altLang="zh-CN" sz="2400" dirty="0" smtClean="0">
                <a:solidFill>
                  <a:srgbClr val="0000FF"/>
                </a:solidFill>
                <a:ea typeface="宋体" charset="-122"/>
                <a:sym typeface="Symbol" pitchFamily="18" charset="2"/>
              </a:rPr>
              <a:t>(N log N).</a:t>
            </a:r>
            <a:r>
              <a:rPr lang="en-US" altLang="zh-CN" sz="2400" dirty="0" smtClean="0">
                <a:ea typeface="宋体" charset="-122"/>
                <a:sym typeface="Symbol" pitchFamily="18" charset="2"/>
              </a:rPr>
              <a:t> </a:t>
            </a:r>
          </a:p>
          <a:p>
            <a:pPr eaLnBrk="1" hangingPunct="1">
              <a:lnSpc>
                <a:spcPts val="2700"/>
              </a:lnSpc>
            </a:pPr>
            <a:r>
              <a:rPr lang="en-US" altLang="zh-CN" sz="2400" dirty="0" smtClean="0">
                <a:ea typeface="宋体" charset="-122"/>
                <a:sym typeface="Symbol" pitchFamily="18" charset="2"/>
              </a:rPr>
              <a:t>Obviously, the use of sorting is much more efficient than the first method.</a:t>
            </a:r>
          </a:p>
        </p:txBody>
      </p:sp>
      <p:sp>
        <p:nvSpPr>
          <p:cNvPr id="2" name="文本框 1"/>
          <p:cNvSpPr txBox="1"/>
          <p:nvPr/>
        </p:nvSpPr>
        <p:spPr>
          <a:xfrm>
            <a:off x="3779912" y="5229200"/>
            <a:ext cx="2056973" cy="369332"/>
          </a:xfrm>
          <a:prstGeom prst="rect">
            <a:avLst/>
          </a:prstGeom>
          <a:noFill/>
        </p:spPr>
        <p:txBody>
          <a:bodyPr wrap="none" rtlCol="0">
            <a:spAutoFit/>
          </a:bodyPr>
          <a:lstStyle/>
          <a:p>
            <a:r>
              <a:rPr lang="en-US" altLang="zh-CN" b="1" dirty="0" smtClean="0">
                <a:solidFill>
                  <a:srgbClr val="FF0000"/>
                </a:solidFill>
              </a:rPr>
              <a:t>Any other ideas?</a:t>
            </a:r>
            <a:endParaRPr lang="zh-CN" altLang="en-US" b="1" dirty="0">
              <a:solidFill>
                <a:srgbClr val="FF0000"/>
              </a:solidFill>
            </a:endParaRPr>
          </a:p>
        </p:txBody>
      </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20</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67744" y="3284984"/>
            <a:ext cx="6590506" cy="2845941"/>
          </a:xfrm>
        </p:spPr>
        <p:txBody>
          <a:bodyPr/>
          <a:lstStyle/>
          <a:p>
            <a:r>
              <a:rPr lang="en-US" altLang="zh-CN" dirty="0" smtClean="0"/>
              <a:t>End of Chapter Four</a:t>
            </a:r>
            <a:endParaRPr lang="zh-CN" altLang="en-US" dirty="0"/>
          </a:p>
        </p:txBody>
      </p:sp>
      <p:sp>
        <p:nvSpPr>
          <p:cNvPr id="5" name="灯片编号占位符 4"/>
          <p:cNvSpPr>
            <a:spLocks noGrp="1"/>
          </p:cNvSpPr>
          <p:nvPr>
            <p:ph type="sldNum" sz="quarter" idx="12"/>
          </p:nvPr>
        </p:nvSpPr>
        <p:spPr/>
        <p:txBody>
          <a:bodyPr/>
          <a:lstStyle/>
          <a:p>
            <a:r>
              <a:rPr lang="en-US" altLang="zh-TW" smtClean="0"/>
              <a:t>Lecture 04-</a:t>
            </a:r>
            <a:fld id="{A35824B7-BE95-4592-863B-9FFEB9A660D4}" type="slidenum">
              <a:rPr lang="en-US" altLang="zh-TW" smtClean="0"/>
              <a:pPr/>
              <a:t>200</a:t>
            </a:fld>
            <a:endParaRPr lang="en-US" altLang="zh-TW" dirty="0"/>
          </a:p>
        </p:txBody>
      </p:sp>
    </p:spTree>
    <p:extLst>
      <p:ext uri="{BB962C8B-B14F-4D97-AF65-F5344CB8AC3E}">
        <p14:creationId xmlns:p14="http://schemas.microsoft.com/office/powerpoint/2010/main" val="66631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Closest Pair Problem</a:t>
            </a:r>
          </a:p>
        </p:txBody>
      </p:sp>
      <p:sp>
        <p:nvSpPr>
          <p:cNvPr id="90118" name="Rectangle 4"/>
          <p:cNvSpPr>
            <a:spLocks noGrp="1" noChangeArrowheads="1"/>
          </p:cNvSpPr>
          <p:nvPr>
            <p:ph type="body" idx="1"/>
          </p:nvPr>
        </p:nvSpPr>
        <p:spPr/>
        <p:txBody>
          <a:bodyPr/>
          <a:lstStyle/>
          <a:p>
            <a:pPr eaLnBrk="1" hangingPunct="1">
              <a:lnSpc>
                <a:spcPct val="90000"/>
              </a:lnSpc>
              <a:buFont typeface="Wingdings" pitchFamily="2" charset="2"/>
              <a:buNone/>
            </a:pPr>
            <a:r>
              <a:rPr lang="en-US" altLang="zh-CN" sz="2400" b="1" u="sng" dirty="0" smtClean="0">
                <a:solidFill>
                  <a:srgbClr val="FF0000"/>
                </a:solidFill>
                <a:ea typeface="宋体" charset="-122"/>
              </a:rPr>
              <a:t>D&amp;Q Algorithm in 1-D</a:t>
            </a:r>
          </a:p>
          <a:p>
            <a:pPr algn="just" eaLnBrk="1" hangingPunct="1">
              <a:lnSpc>
                <a:spcPct val="90000"/>
              </a:lnSpc>
            </a:pPr>
            <a:r>
              <a:rPr lang="en-US" altLang="zh-CN" sz="2800" dirty="0" smtClean="0">
                <a:ea typeface="宋体" charset="-122"/>
                <a:sym typeface="Symbol" pitchFamily="18" charset="2"/>
              </a:rPr>
              <a:t>Partition S, a set of points on a line, into two sets S1 and S2 at some point m such that for every point p  S1 and q  S2, p &lt; q. Point m could be the </a:t>
            </a:r>
            <a:r>
              <a:rPr lang="en-US" altLang="zh-CN" sz="2800" u="sng" dirty="0" smtClean="0">
                <a:ea typeface="宋体" charset="-122"/>
                <a:sym typeface="Symbol" pitchFamily="18" charset="2"/>
              </a:rPr>
              <a:t>median</a:t>
            </a:r>
          </a:p>
          <a:p>
            <a:pPr eaLnBrk="1" hangingPunct="1">
              <a:lnSpc>
                <a:spcPct val="90000"/>
              </a:lnSpc>
            </a:pPr>
            <a:r>
              <a:rPr lang="en-US" altLang="zh-CN" sz="2800" dirty="0" smtClean="0">
                <a:ea typeface="宋体" charset="-122"/>
                <a:sym typeface="Symbol" pitchFamily="18" charset="2"/>
              </a:rPr>
              <a:t>Solve Closest Pair recursively on S1 and S2 </a:t>
            </a:r>
          </a:p>
          <a:p>
            <a:pPr eaLnBrk="1" hangingPunct="1">
              <a:lnSpc>
                <a:spcPct val="90000"/>
              </a:lnSpc>
            </a:pPr>
            <a:r>
              <a:rPr lang="en-US" altLang="zh-CN" sz="2800" dirty="0" smtClean="0">
                <a:ea typeface="宋体" charset="-122"/>
                <a:sym typeface="Symbol" pitchFamily="18" charset="2"/>
              </a:rPr>
              <a:t>Let {p1, p2} be the closest pair in S1 with </a:t>
            </a:r>
            <a:r>
              <a:rPr lang="en-US" altLang="zh-CN" sz="2800" dirty="0" smtClean="0">
                <a:ea typeface="宋体" charset="-122"/>
              </a:rPr>
              <a:t>1 = |p2 - p1| </a:t>
            </a:r>
            <a:r>
              <a:rPr lang="en-US" altLang="zh-CN" sz="2800" dirty="0" smtClean="0">
                <a:ea typeface="宋体" charset="-122"/>
                <a:sym typeface="Symbol" pitchFamily="18" charset="2"/>
              </a:rPr>
              <a:t>and </a:t>
            </a:r>
            <a:r>
              <a:rPr lang="en-US" altLang="zh-CN" sz="2800" dirty="0" smtClean="0">
                <a:ea typeface="宋体" charset="-122"/>
              </a:rPr>
              <a:t>{q1, q2} the closest pair </a:t>
            </a:r>
            <a:r>
              <a:rPr lang="en-US" altLang="zh-CN" sz="2800" dirty="0" smtClean="0">
                <a:ea typeface="宋体" charset="-122"/>
                <a:sym typeface="Symbol" pitchFamily="18" charset="2"/>
              </a:rPr>
              <a:t>in S2 with </a:t>
            </a:r>
            <a:r>
              <a:rPr lang="en-US" altLang="zh-CN" sz="2800" dirty="0" smtClean="0">
                <a:ea typeface="宋体" charset="-122"/>
              </a:rPr>
              <a:t>2 =|q2 - q1|</a:t>
            </a:r>
            <a:endParaRPr lang="en-US" altLang="zh-CN" sz="2800" dirty="0" smtClean="0">
              <a:ea typeface="宋体" charset="-122"/>
              <a:sym typeface="Symbol" pitchFamily="18" charset="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21</a:t>
            </a:fld>
            <a:endParaRPr lang="en-US" altLang="zh-TW"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Closest Pair Problem</a:t>
            </a:r>
          </a:p>
        </p:txBody>
      </p:sp>
      <p:sp>
        <p:nvSpPr>
          <p:cNvPr id="91142" name="Rectangle 4"/>
          <p:cNvSpPr>
            <a:spLocks noGrp="1" noChangeArrowheads="1"/>
          </p:cNvSpPr>
          <p:nvPr>
            <p:ph type="body" idx="1"/>
          </p:nvPr>
        </p:nvSpPr>
        <p:spPr>
          <a:xfrm>
            <a:off x="250031" y="1453169"/>
            <a:ext cx="8643937" cy="5078189"/>
          </a:xfrm>
        </p:spPr>
        <p:txBody>
          <a:bodyPr/>
          <a:lstStyle/>
          <a:p>
            <a:pPr eaLnBrk="1" hangingPunct="1">
              <a:lnSpc>
                <a:spcPct val="90000"/>
              </a:lnSpc>
            </a:pPr>
            <a:r>
              <a:rPr lang="en-US" altLang="zh-CN" sz="3600" dirty="0" smtClean="0">
                <a:ea typeface="宋体" charset="-122"/>
                <a:sym typeface="Symbol" pitchFamily="18" charset="2"/>
              </a:rPr>
              <a:t>Let  be the smallest distance found so far: </a:t>
            </a:r>
          </a:p>
          <a:p>
            <a:pPr eaLnBrk="1" hangingPunct="1">
              <a:lnSpc>
                <a:spcPct val="90000"/>
              </a:lnSpc>
              <a:buFont typeface="Wingdings" pitchFamily="2" charset="2"/>
              <a:buNone/>
            </a:pPr>
            <a:r>
              <a:rPr lang="en-US" altLang="zh-CN" sz="3600" dirty="0" smtClean="0">
                <a:ea typeface="宋体" charset="-122"/>
                <a:sym typeface="Symbol" pitchFamily="18" charset="2"/>
              </a:rPr>
              <a:t>	        = min (</a:t>
            </a:r>
            <a:r>
              <a:rPr lang="en-US" altLang="zh-CN" sz="3600" baseline="-25000" dirty="0" smtClean="0">
                <a:ea typeface="宋体" charset="-122"/>
                <a:sym typeface="Symbol" pitchFamily="18" charset="2"/>
              </a:rPr>
              <a:t>1</a:t>
            </a:r>
            <a:r>
              <a:rPr lang="en-US" altLang="zh-CN" sz="3600" dirty="0" smtClean="0">
                <a:ea typeface="宋体" charset="-122"/>
                <a:sym typeface="Symbol" pitchFamily="18" charset="2"/>
              </a:rPr>
              <a:t>, </a:t>
            </a:r>
            <a:r>
              <a:rPr lang="en-US" altLang="zh-CN" sz="3600" baseline="-25000" dirty="0" smtClean="0">
                <a:ea typeface="宋体" charset="-122"/>
                <a:sym typeface="Symbol" pitchFamily="18" charset="2"/>
              </a:rPr>
              <a:t>2</a:t>
            </a:r>
            <a:r>
              <a:rPr lang="en-US" altLang="zh-CN" sz="3600" dirty="0" smtClean="0">
                <a:ea typeface="宋体" charset="-122"/>
                <a:sym typeface="Symbol" pitchFamily="18" charset="2"/>
              </a:rPr>
              <a:t>) </a:t>
            </a:r>
          </a:p>
          <a:p>
            <a:pPr eaLnBrk="1" hangingPunct="1">
              <a:lnSpc>
                <a:spcPct val="90000"/>
              </a:lnSpc>
            </a:pPr>
            <a:r>
              <a:rPr lang="en-US" altLang="zh-CN" sz="3600" dirty="0" smtClean="0">
                <a:ea typeface="宋体" charset="-122"/>
                <a:sym typeface="Symbol" pitchFamily="18" charset="2"/>
              </a:rPr>
              <a:t>The closest pair in S is either {p1, p2} or {q1, q2} or some {p3, q3} with p3 </a:t>
            </a:r>
            <a:r>
              <a:rPr lang="en-US" altLang="zh-CN" sz="3600" dirty="0" smtClean="0">
                <a:ea typeface="宋体" charset="-122"/>
              </a:rPr>
              <a:t> </a:t>
            </a:r>
            <a:r>
              <a:rPr lang="en-US" altLang="zh-CN" sz="3600" dirty="0" smtClean="0">
                <a:ea typeface="宋体" charset="-122"/>
                <a:sym typeface="Symbol" pitchFamily="18" charset="2"/>
              </a:rPr>
              <a:t>S1 and q3 </a:t>
            </a:r>
            <a:r>
              <a:rPr lang="en-US" altLang="zh-CN" sz="3600" dirty="0" smtClean="0">
                <a:ea typeface="宋体" charset="-122"/>
              </a:rPr>
              <a:t> </a:t>
            </a:r>
            <a:r>
              <a:rPr lang="en-US" altLang="zh-CN" sz="3600" dirty="0" smtClean="0">
                <a:ea typeface="宋体" charset="-122"/>
                <a:sym typeface="Symbol" pitchFamily="18" charset="2"/>
              </a:rPr>
              <a:t>S2.</a:t>
            </a:r>
            <a:br>
              <a:rPr lang="en-US" altLang="zh-CN" sz="3600" dirty="0" smtClean="0">
                <a:ea typeface="宋体" charset="-122"/>
                <a:sym typeface="Symbol" pitchFamily="18" charset="2"/>
              </a:rPr>
            </a:br>
            <a:r>
              <a:rPr lang="en-US" altLang="zh-CN" sz="3600" dirty="0" smtClean="0">
                <a:solidFill>
                  <a:srgbClr val="0000FF"/>
                </a:solidFill>
                <a:ea typeface="宋体" charset="-122"/>
                <a:sym typeface="Symbol" pitchFamily="18" charset="2"/>
              </a:rPr>
              <a:t>Which p3,q3?</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22</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1142">
                                            <p:txEl>
                                              <p:pRg st="2" end="2"/>
                                            </p:txEl>
                                          </p:spTgt>
                                        </p:tgtEl>
                                        <p:attrNameLst>
                                          <p:attrName>style.visibility</p:attrName>
                                        </p:attrNameLst>
                                      </p:cBhvr>
                                      <p:to>
                                        <p:strVal val="visible"/>
                                      </p:to>
                                    </p:set>
                                    <p:anim calcmode="lin" valueType="num">
                                      <p:cBhvr additive="base">
                                        <p:cTn id="7" dur="500" fill="hold"/>
                                        <p:tgtEl>
                                          <p:spTgt spid="9114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4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Closest Pair Problem</a:t>
            </a:r>
          </a:p>
        </p:txBody>
      </p:sp>
      <p:sp>
        <p:nvSpPr>
          <p:cNvPr id="92166" name="Rectangle 4"/>
          <p:cNvSpPr>
            <a:spLocks noGrp="1" noChangeArrowheads="1"/>
          </p:cNvSpPr>
          <p:nvPr>
            <p:ph type="body" idx="1"/>
          </p:nvPr>
        </p:nvSpPr>
        <p:spPr/>
        <p:txBody>
          <a:bodyPr/>
          <a:lstStyle/>
          <a:p>
            <a:pPr marL="609600" indent="-609600" eaLnBrk="1" hangingPunct="1">
              <a:buFont typeface="Wingdings" pitchFamily="2" charset="2"/>
              <a:buNone/>
            </a:pPr>
            <a:endParaRPr lang="en-US" altLang="zh-CN" sz="2800" b="1" u="sng" dirty="0" smtClean="0">
              <a:ea typeface="宋体" charset="-122"/>
            </a:endParaRPr>
          </a:p>
          <a:p>
            <a:pPr marL="609600" indent="-609600" eaLnBrk="1" hangingPunct="1">
              <a:buFont typeface="Wingdings" pitchFamily="2" charset="2"/>
              <a:buNone/>
            </a:pPr>
            <a:endParaRPr lang="en-US" altLang="zh-CN" dirty="0" smtClean="0">
              <a:ea typeface="宋体" charset="-122"/>
              <a:sym typeface="Symbol" pitchFamily="18" charset="2"/>
            </a:endParaRPr>
          </a:p>
          <a:p>
            <a:pPr marL="609600" indent="-609600" eaLnBrk="1" hangingPunct="1">
              <a:buFont typeface="Wingdings" pitchFamily="2" charset="2"/>
              <a:buNone/>
            </a:pPr>
            <a:endParaRPr lang="en-US" altLang="zh-CN" dirty="0" smtClean="0">
              <a:ea typeface="宋体" charset="-122"/>
              <a:sym typeface="Symbol" pitchFamily="18" charset="2"/>
            </a:endParaRPr>
          </a:p>
          <a:p>
            <a:pPr marL="609600" indent="-609600" eaLnBrk="1" hangingPunct="1">
              <a:buFont typeface="Wingdings" pitchFamily="2" charset="2"/>
              <a:buNone/>
            </a:pPr>
            <a:r>
              <a:rPr lang="en-US" altLang="zh-CN" dirty="0" smtClean="0">
                <a:ea typeface="宋体" charset="-122"/>
                <a:sym typeface="Symbol" pitchFamily="18" charset="2"/>
              </a:rPr>
              <a:t>Let  be the smallest separation found so</a:t>
            </a:r>
          </a:p>
          <a:p>
            <a:pPr marL="609600" indent="-609600" eaLnBrk="1" hangingPunct="1">
              <a:buFont typeface="Wingdings" pitchFamily="2" charset="2"/>
              <a:buNone/>
            </a:pPr>
            <a:r>
              <a:rPr lang="en-US" altLang="zh-CN" dirty="0" smtClean="0">
                <a:ea typeface="宋体" charset="-122"/>
                <a:sym typeface="Symbol" pitchFamily="18" charset="2"/>
              </a:rPr>
              <a:t>far:</a:t>
            </a:r>
          </a:p>
          <a:p>
            <a:pPr marL="609600" indent="-609600" eaLnBrk="1" hangingPunct="1">
              <a:buFont typeface="Wingdings" pitchFamily="2" charset="2"/>
              <a:buNone/>
            </a:pPr>
            <a:r>
              <a:rPr lang="en-US" altLang="zh-CN" dirty="0" smtClean="0">
                <a:ea typeface="宋体" charset="-122"/>
                <a:sym typeface="Symbol" pitchFamily="18" charset="2"/>
              </a:rPr>
              <a:t> = min(|p2 - p1|; |q2 - q1|)</a:t>
            </a:r>
            <a:endParaRPr lang="en-US" altLang="zh-CN" sz="2000" dirty="0" smtClean="0">
              <a:ea typeface="宋体" charset="-122"/>
              <a:sym typeface="Symbol" pitchFamily="18" charset="2"/>
            </a:endParaRPr>
          </a:p>
        </p:txBody>
      </p:sp>
      <p:pic>
        <p:nvPicPr>
          <p:cNvPr id="92167" name="Picture 8" descr="cp2"/>
          <p:cNvPicPr>
            <a:picLocks noChangeAspect="1" noChangeArrowheads="1"/>
          </p:cNvPicPr>
          <p:nvPr/>
        </p:nvPicPr>
        <p:blipFill>
          <a:blip r:embed="rId3" cstate="print"/>
          <a:srcRect/>
          <a:stretch>
            <a:fillRect/>
          </a:stretch>
        </p:blipFill>
        <p:spPr bwMode="auto">
          <a:xfrm>
            <a:off x="714348" y="1214422"/>
            <a:ext cx="7620000" cy="1447800"/>
          </a:xfrm>
          <a:prstGeom prst="rect">
            <a:avLst/>
          </a:prstGeom>
          <a:noFill/>
          <a:ln w="28575">
            <a:solidFill>
              <a:srgbClr val="000000"/>
            </a:solidFill>
            <a:miter lim="800000"/>
            <a:headEnd/>
            <a:tailEnd/>
          </a:ln>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23</a:t>
            </a:fld>
            <a:endParaRPr lang="en-US" altLang="zh-TW"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Closest Pair Problem</a:t>
            </a:r>
          </a:p>
        </p:txBody>
      </p:sp>
      <p:sp>
        <p:nvSpPr>
          <p:cNvPr id="93190" name="Rectangle 4"/>
          <p:cNvSpPr>
            <a:spLocks noGrp="1" noChangeArrowheads="1"/>
          </p:cNvSpPr>
          <p:nvPr>
            <p:ph type="body" idx="1"/>
          </p:nvPr>
        </p:nvSpPr>
        <p:spPr>
          <a:xfrm>
            <a:off x="28600" y="1453169"/>
            <a:ext cx="8643937" cy="5078189"/>
          </a:xfrm>
        </p:spPr>
        <p:txBody>
          <a:bodyPr/>
          <a:lstStyle/>
          <a:p>
            <a:pPr marL="609600" indent="-609600" eaLnBrk="1" hangingPunct="1"/>
            <a:r>
              <a:rPr lang="en-US" altLang="zh-CN" sz="2800" dirty="0" smtClean="0">
                <a:ea typeface="宋体" charset="-122"/>
              </a:rPr>
              <a:t>How many points of S1 or S2 can lie within </a:t>
            </a:r>
            <a:r>
              <a:rPr lang="en-US" altLang="zh-CN" sz="2800" dirty="0" smtClean="0">
                <a:ea typeface="宋体" charset="-122"/>
                <a:sym typeface="Symbol" pitchFamily="18" charset="2"/>
              </a:rPr>
              <a:t></a:t>
            </a:r>
            <a:r>
              <a:rPr lang="en-US" altLang="zh-CN" sz="2800" dirty="0" smtClean="0">
                <a:ea typeface="宋体" charset="-122"/>
              </a:rPr>
              <a:t> of m?</a:t>
            </a:r>
          </a:p>
          <a:p>
            <a:pPr marL="609600" indent="-609600" eaLnBrk="1" hangingPunct="1"/>
            <a:r>
              <a:rPr lang="en-US" altLang="zh-CN" sz="2800" dirty="0" smtClean="0">
                <a:ea typeface="宋体" charset="-122"/>
              </a:rPr>
              <a:t>Since </a:t>
            </a:r>
            <a:r>
              <a:rPr lang="en-US" altLang="zh-CN" sz="2800" dirty="0" smtClean="0">
                <a:ea typeface="宋体" charset="-122"/>
                <a:sym typeface="Symbol" pitchFamily="18" charset="2"/>
              </a:rPr>
              <a:t></a:t>
            </a:r>
            <a:r>
              <a:rPr lang="en-US" altLang="zh-CN" sz="2800" dirty="0" smtClean="0">
                <a:ea typeface="宋体" charset="-122"/>
              </a:rPr>
              <a:t> is the distance between the closest pair in either S1 or S2, there can only be at most 1 point in each side. </a:t>
            </a:r>
          </a:p>
          <a:p>
            <a:pPr marL="609600" indent="-609600" eaLnBrk="1" hangingPunct="1"/>
            <a:r>
              <a:rPr lang="en-US" altLang="zh-CN" sz="2800" dirty="0" smtClean="0">
                <a:ea typeface="宋体" charset="-122"/>
              </a:rPr>
              <a:t>Therefore, the number of distance computations required to check for a closest pair {p3, q3} with p3 </a:t>
            </a:r>
            <a:r>
              <a:rPr lang="en-US" altLang="zh-CN" sz="2800" dirty="0" smtClean="0">
                <a:ea typeface="宋体" charset="-122"/>
                <a:sym typeface="Symbol" pitchFamily="18" charset="2"/>
              </a:rPr>
              <a:t></a:t>
            </a:r>
            <a:r>
              <a:rPr lang="en-US" altLang="zh-CN" sz="2800" dirty="0" smtClean="0">
                <a:ea typeface="宋体" charset="-122"/>
              </a:rPr>
              <a:t> S1 and q3 </a:t>
            </a:r>
            <a:r>
              <a:rPr lang="en-US" altLang="zh-CN" sz="2800" dirty="0" smtClean="0">
                <a:ea typeface="宋体" charset="-122"/>
                <a:sym typeface="Symbol" pitchFamily="18" charset="2"/>
              </a:rPr>
              <a:t></a:t>
            </a:r>
            <a:r>
              <a:rPr lang="en-US" altLang="zh-CN" sz="2800" dirty="0" smtClean="0">
                <a:ea typeface="宋体" charset="-122"/>
              </a:rPr>
              <a:t> S2 is </a:t>
            </a:r>
            <a:r>
              <a:rPr lang="en-US" altLang="zh-CN" sz="2800" b="1" i="1" dirty="0" smtClean="0">
                <a:solidFill>
                  <a:srgbClr val="0000FF"/>
                </a:solidFill>
                <a:ea typeface="宋体" charset="-122"/>
              </a:rPr>
              <a:t>O(1).</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24</a:t>
            </a:fld>
            <a:endParaRPr lang="en-US" altLang="zh-TW"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Grp="1" noChangeArrowheads="1"/>
          </p:cNvSpPr>
          <p:nvPr>
            <p:ph type="title"/>
          </p:nvPr>
        </p:nvSpPr>
        <p:spPr>
          <a:xfrm>
            <a:off x="111968" y="125760"/>
            <a:ext cx="7772400" cy="1143000"/>
          </a:xfrm>
        </p:spPr>
        <p:txBody>
          <a:bodyPr/>
          <a:lstStyle/>
          <a:p>
            <a:pPr eaLnBrk="1" hangingPunct="1">
              <a:defRPr/>
            </a:pPr>
            <a:r>
              <a:rPr lang="en-US" sz="2400" b="1" dirty="0" smtClean="0">
                <a:effectLst>
                  <a:outerShdw blurRad="38100" dist="38100" dir="2700000" algn="tl">
                    <a:srgbClr val="FFFFFF"/>
                  </a:outerShdw>
                </a:effectLst>
              </a:rPr>
              <a:t>Closest Pair </a:t>
            </a:r>
            <a:r>
              <a:rPr lang="en-US" sz="2400" b="1" dirty="0" err="1" smtClean="0">
                <a:effectLst>
                  <a:outerShdw blurRad="38100" dist="38100" dir="2700000" algn="tl">
                    <a:srgbClr val="FFFFFF"/>
                  </a:outerShdw>
                </a:effectLst>
              </a:rPr>
              <a:t>Problem:D&amp;Q</a:t>
            </a:r>
            <a:r>
              <a:rPr lang="en-US" sz="2400" b="1" dirty="0" smtClean="0">
                <a:effectLst>
                  <a:outerShdw blurRad="38100" dist="38100" dir="2700000" algn="tl">
                    <a:srgbClr val="FFFFFF"/>
                  </a:outerShdw>
                </a:effectLst>
              </a:rPr>
              <a:t> Algorithm for 1-D</a:t>
            </a:r>
          </a:p>
        </p:txBody>
      </p:sp>
      <p:sp>
        <p:nvSpPr>
          <p:cNvPr id="94214" name="Rectangle 4"/>
          <p:cNvSpPr>
            <a:spLocks noGrp="1" noChangeArrowheads="1"/>
          </p:cNvSpPr>
          <p:nvPr>
            <p:ph type="body" idx="1"/>
          </p:nvPr>
        </p:nvSpPr>
        <p:spPr/>
        <p:txBody>
          <a:bodyPr/>
          <a:lstStyle/>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Closest-Pair (S)</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If |S| = 1, </a:t>
            </a:r>
            <a:r>
              <a:rPr lang="en-US" altLang="zh-CN" sz="2400" b="1" i="1" dirty="0" smtClean="0">
                <a:latin typeface="Times New Roman" pitchFamily="18" charset="0"/>
                <a:ea typeface="宋体" charset="-122"/>
                <a:cs typeface="Times New Roman" pitchFamily="18" charset="0"/>
                <a:sym typeface="Symbol" pitchFamily="18" charset="2"/>
              </a:rPr>
              <a:t> </a:t>
            </a:r>
            <a:r>
              <a:rPr lang="en-US" altLang="zh-CN" sz="2400" b="1" i="1" dirty="0" smtClean="0">
                <a:latin typeface="Times New Roman" pitchFamily="18" charset="0"/>
                <a:ea typeface="宋体" charset="-122"/>
                <a:cs typeface="Times New Roman" pitchFamily="18" charset="0"/>
              </a:rPr>
              <a:t>= </a:t>
            </a:r>
            <a:r>
              <a:rPr lang="en-US" altLang="zh-CN" sz="2400" b="1" i="1" dirty="0" smtClean="0">
                <a:latin typeface="Times New Roman" pitchFamily="18" charset="0"/>
                <a:ea typeface="宋体" charset="-122"/>
                <a:cs typeface="Times New Roman" pitchFamily="18" charset="0"/>
                <a:sym typeface="Symbol" pitchFamily="18" charset="2"/>
              </a:rPr>
              <a:t> else </a:t>
            </a:r>
            <a:r>
              <a:rPr lang="en-US" altLang="zh-CN" sz="2400" b="1" i="1" dirty="0" smtClean="0">
                <a:latin typeface="Times New Roman" pitchFamily="18" charset="0"/>
                <a:ea typeface="宋体" charset="-122"/>
                <a:cs typeface="Times New Roman" pitchFamily="18" charset="0"/>
              </a:rPr>
              <a:t> If |S| = 2, </a:t>
            </a:r>
            <a:r>
              <a:rPr lang="en-US" altLang="zh-CN" sz="2400" b="1" i="1" dirty="0" smtClean="0">
                <a:latin typeface="Times New Roman" pitchFamily="18" charset="0"/>
                <a:ea typeface="宋体" charset="-122"/>
                <a:cs typeface="Times New Roman" pitchFamily="18" charset="0"/>
                <a:sym typeface="Symbol" pitchFamily="18" charset="2"/>
              </a:rPr>
              <a:t> </a:t>
            </a:r>
            <a:r>
              <a:rPr lang="en-US" altLang="zh-CN" sz="2400" b="1" i="1" dirty="0" smtClean="0">
                <a:latin typeface="Times New Roman" pitchFamily="18" charset="0"/>
                <a:ea typeface="宋体" charset="-122"/>
                <a:cs typeface="Times New Roman" pitchFamily="18" charset="0"/>
              </a:rPr>
              <a:t>= |p2 - p1|;</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else do the following steps:</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1. Let m = median(S).</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2. Divide S into S1; S2 at m.</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3. </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1</a:t>
            </a:r>
            <a:r>
              <a:rPr lang="en-US" altLang="zh-CN" sz="2400" b="1" i="1" dirty="0" smtClean="0">
                <a:latin typeface="Times New Roman" pitchFamily="18" charset="0"/>
                <a:ea typeface="宋体" charset="-122"/>
                <a:cs typeface="Times New Roman" pitchFamily="18" charset="0"/>
              </a:rPr>
              <a:t> = Closest-Pair(S1).</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4. </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2</a:t>
            </a:r>
            <a:r>
              <a:rPr lang="en-US" altLang="zh-CN" sz="2400" b="1" i="1" dirty="0" smtClean="0">
                <a:latin typeface="Times New Roman" pitchFamily="18" charset="0"/>
                <a:ea typeface="宋体" charset="-122"/>
                <a:cs typeface="Times New Roman" pitchFamily="18" charset="0"/>
              </a:rPr>
              <a:t> = Closest-Pair(S2).</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5. </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12</a:t>
            </a:r>
            <a:r>
              <a:rPr lang="en-US" altLang="zh-CN" sz="2400" b="1" i="1" dirty="0" smtClean="0">
                <a:latin typeface="Times New Roman" pitchFamily="18" charset="0"/>
                <a:ea typeface="宋体" charset="-122"/>
                <a:cs typeface="Times New Roman" pitchFamily="18" charset="0"/>
              </a:rPr>
              <a:t> is minimum distance across the cut </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 |p3 – q3|</a:t>
            </a:r>
          </a:p>
          <a:p>
            <a:pPr marL="609600" indent="-609600" eaLnBrk="1" hangingPunct="1">
              <a:lnSpc>
                <a:spcPct val="90000"/>
              </a:lnSpc>
              <a:buFont typeface="Wingdings" pitchFamily="2" charset="2"/>
              <a:buNone/>
            </a:pPr>
            <a:r>
              <a:rPr lang="en-US" altLang="zh-CN" sz="2400" b="1" i="1" dirty="0" smtClean="0">
                <a:latin typeface="Times New Roman" pitchFamily="18" charset="0"/>
                <a:ea typeface="宋体" charset="-122"/>
                <a:cs typeface="Times New Roman" pitchFamily="18" charset="0"/>
              </a:rPr>
              <a:t>	6. Return </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dirty="0" smtClean="0">
                <a:latin typeface="Times New Roman" pitchFamily="18" charset="0"/>
                <a:ea typeface="宋体" charset="-122"/>
                <a:cs typeface="Times New Roman" pitchFamily="18" charset="0"/>
              </a:rPr>
              <a:t> = min(</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1</a:t>
            </a:r>
            <a:r>
              <a:rPr lang="en-US" altLang="zh-CN" sz="2400" b="1" i="1" dirty="0" smtClean="0">
                <a:latin typeface="Times New Roman" pitchFamily="18" charset="0"/>
                <a:ea typeface="宋体" charset="-122"/>
                <a:cs typeface="Times New Roman" pitchFamily="18" charset="0"/>
              </a:rPr>
              <a:t> , </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2</a:t>
            </a:r>
            <a:r>
              <a:rPr lang="en-US" altLang="zh-CN" sz="2400" b="1" i="1" dirty="0" smtClean="0">
                <a:latin typeface="Times New Roman" pitchFamily="18" charset="0"/>
                <a:ea typeface="宋体" charset="-122"/>
                <a:cs typeface="Times New Roman" pitchFamily="18" charset="0"/>
              </a:rPr>
              <a:t> ,</a:t>
            </a:r>
            <a:r>
              <a:rPr lang="en-US" altLang="zh-CN" sz="2400" b="1" i="1" baseline="-25000" dirty="0" smtClean="0">
                <a:latin typeface="Times New Roman" pitchFamily="18" charset="0"/>
                <a:ea typeface="宋体" charset="-122"/>
                <a:cs typeface="Times New Roman" pitchFamily="18" charset="0"/>
              </a:rPr>
              <a:t>,</a:t>
            </a:r>
            <a:r>
              <a:rPr lang="en-US" altLang="zh-CN" sz="2400" b="1" i="1" dirty="0" smtClean="0">
                <a:latin typeface="Times New Roman" pitchFamily="18" charset="0"/>
                <a:ea typeface="宋体" charset="-122"/>
                <a:cs typeface="Times New Roman" pitchFamily="18" charset="0"/>
                <a:sym typeface="Symbol" pitchFamily="18" charset="2"/>
              </a:rPr>
              <a:t></a:t>
            </a:r>
            <a:r>
              <a:rPr lang="en-US" altLang="zh-CN" sz="2400" b="1" i="1" baseline="-25000" dirty="0" smtClean="0">
                <a:latin typeface="Times New Roman" pitchFamily="18" charset="0"/>
                <a:ea typeface="宋体" charset="-122"/>
                <a:cs typeface="Times New Roman" pitchFamily="18" charset="0"/>
              </a:rPr>
              <a:t>12</a:t>
            </a:r>
            <a:r>
              <a:rPr lang="en-US" altLang="zh-CN" sz="2400" b="1" i="1" dirty="0" smtClean="0">
                <a:latin typeface="Times New Roman" pitchFamily="18" charset="0"/>
                <a:ea typeface="宋体" charset="-122"/>
                <a:cs typeface="Times New Roman" pitchFamily="18" charset="0"/>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25</a:t>
            </a:fld>
            <a:endParaRPr lang="en-US" altLang="zh-TW"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a:xfrm>
            <a:off x="1219200" y="838200"/>
            <a:ext cx="7772400" cy="1143000"/>
          </a:xfrm>
        </p:spPr>
        <p:txBody>
          <a:bodyPr/>
          <a:lstStyle/>
          <a:p>
            <a:pPr eaLnBrk="1" hangingPunct="1">
              <a:defRPr/>
            </a:pPr>
            <a:r>
              <a:rPr lang="en-US" sz="3200" b="1" dirty="0" smtClean="0">
                <a:effectLst>
                  <a:outerShdw blurRad="38100" dist="38100" dir="2700000" algn="tl">
                    <a:srgbClr val="FFFFFF"/>
                  </a:outerShdw>
                </a:effectLst>
              </a:rPr>
              <a:t>Closest Pair Problem:</a:t>
            </a:r>
            <a:br>
              <a:rPr lang="en-US" sz="3200" b="1" dirty="0" smtClean="0">
                <a:effectLst>
                  <a:outerShdw blurRad="38100" dist="38100" dir="2700000" algn="tl">
                    <a:srgbClr val="FFFFFF"/>
                  </a:outerShdw>
                </a:effectLst>
              </a:rPr>
            </a:br>
            <a:r>
              <a:rPr lang="en-US" sz="3200" b="1" dirty="0" smtClean="0">
                <a:effectLst>
                  <a:outerShdw blurRad="38100" dist="38100" dir="2700000" algn="tl">
                    <a:srgbClr val="FFFFFF"/>
                  </a:outerShdw>
                </a:effectLst>
              </a:rPr>
              <a:t>D&amp;Q Algorithm for 1-D</a:t>
            </a:r>
          </a:p>
        </p:txBody>
      </p:sp>
      <p:sp>
        <p:nvSpPr>
          <p:cNvPr id="95238" name="Rectangle 4"/>
          <p:cNvSpPr>
            <a:spLocks noGrp="1" noChangeArrowheads="1"/>
          </p:cNvSpPr>
          <p:nvPr>
            <p:ph type="body" idx="1"/>
          </p:nvPr>
        </p:nvSpPr>
        <p:spPr/>
        <p:txBody>
          <a:bodyPr/>
          <a:lstStyle/>
          <a:p>
            <a:pPr marL="609600" indent="-609600" eaLnBrk="1" hangingPunct="1">
              <a:lnSpc>
                <a:spcPct val="80000"/>
              </a:lnSpc>
              <a:buFont typeface="Wingdings" pitchFamily="2" charset="2"/>
              <a:buNone/>
            </a:pPr>
            <a:r>
              <a:rPr lang="en-US" altLang="zh-CN" b="1" u="sng" dirty="0" smtClean="0">
                <a:ea typeface="宋体" charset="-122"/>
              </a:rPr>
              <a:t>Analysis:</a:t>
            </a:r>
          </a:p>
          <a:p>
            <a:pPr marL="609600" indent="-609600" eaLnBrk="1" hangingPunct="1">
              <a:lnSpc>
                <a:spcPct val="80000"/>
              </a:lnSpc>
            </a:pPr>
            <a:r>
              <a:rPr lang="en-US" altLang="zh-CN" dirty="0" smtClean="0">
                <a:ea typeface="宋体" charset="-122"/>
              </a:rPr>
              <a:t>Finding the median point (selection problem) is O(N)</a:t>
            </a:r>
          </a:p>
          <a:p>
            <a:pPr marL="609600" indent="-609600" eaLnBrk="1" hangingPunct="1">
              <a:lnSpc>
                <a:spcPct val="80000"/>
              </a:lnSpc>
            </a:pPr>
            <a:r>
              <a:rPr lang="en-US" altLang="zh-CN" dirty="0" smtClean="0">
                <a:ea typeface="宋体" charset="-122"/>
              </a:rPr>
              <a:t>Partitioning around the median is O(N)</a:t>
            </a:r>
          </a:p>
          <a:p>
            <a:pPr marL="609600" indent="-609600" eaLnBrk="1" hangingPunct="1">
              <a:lnSpc>
                <a:spcPct val="80000"/>
              </a:lnSpc>
            </a:pPr>
            <a:r>
              <a:rPr lang="en-US" altLang="zh-CN" dirty="0" smtClean="0">
                <a:ea typeface="宋体" charset="-122"/>
              </a:rPr>
              <a:t>Computing </a:t>
            </a:r>
            <a:r>
              <a:rPr lang="en-US" altLang="zh-CN" dirty="0" smtClean="0">
                <a:ea typeface="宋体" charset="-122"/>
                <a:sym typeface="Symbol" pitchFamily="18" charset="2"/>
              </a:rPr>
              <a:t> in each recursive call is O(1)</a:t>
            </a:r>
          </a:p>
          <a:p>
            <a:pPr marL="609600" indent="-609600" eaLnBrk="1" hangingPunct="1">
              <a:lnSpc>
                <a:spcPct val="80000"/>
              </a:lnSpc>
            </a:pPr>
            <a:r>
              <a:rPr lang="en-US" altLang="zh-CN" dirty="0" smtClean="0">
                <a:ea typeface="宋体" charset="-122"/>
                <a:sym typeface="Symbol" pitchFamily="18" charset="2"/>
              </a:rPr>
              <a:t>Hence, T(N) = 2T(N/2)+O(N) so that</a:t>
            </a:r>
          </a:p>
          <a:p>
            <a:pPr marL="609600" indent="-609600" eaLnBrk="1" hangingPunct="1">
              <a:lnSpc>
                <a:spcPct val="80000"/>
              </a:lnSpc>
              <a:buFont typeface="Wingdings" pitchFamily="2" charset="2"/>
              <a:buNone/>
            </a:pPr>
            <a:r>
              <a:rPr lang="en-US" altLang="zh-CN" dirty="0" smtClean="0">
                <a:ea typeface="宋体" charset="-122"/>
              </a:rPr>
              <a:t>	</a:t>
            </a:r>
            <a:r>
              <a:rPr lang="en-US" altLang="zh-CN" b="1" dirty="0" smtClean="0">
                <a:solidFill>
                  <a:srgbClr val="0000FF"/>
                </a:solidFill>
                <a:ea typeface="宋体" charset="-122"/>
              </a:rPr>
              <a:t>T(N) = O(N log 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26</a:t>
            </a:fld>
            <a:endParaRPr lang="en-US" altLang="zh-TW"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5"/>
          <p:cNvSpPr>
            <a:spLocks noChangeArrowheads="1"/>
          </p:cNvSpPr>
          <p:nvPr/>
        </p:nvSpPr>
        <p:spPr bwMode="auto">
          <a:xfrm>
            <a:off x="1938338" y="1905000"/>
            <a:ext cx="9144000" cy="0"/>
          </a:xfrm>
          <a:prstGeom prst="rect">
            <a:avLst/>
          </a:prstGeom>
          <a:noFill/>
          <a:ln w="9525">
            <a:noFill/>
            <a:miter lim="800000"/>
            <a:headEnd/>
            <a:tailEnd/>
          </a:ln>
          <a:effectLst/>
        </p:spPr>
        <p:txBody>
          <a:bodyPr>
            <a:spAutoFit/>
          </a:bodyPr>
          <a:lstStyle/>
          <a:p>
            <a:endParaRPr lang="zh-CN" altLang="en-US"/>
          </a:p>
        </p:txBody>
      </p:sp>
      <p:sp>
        <p:nvSpPr>
          <p:cNvPr id="19463" name="Rectangle 7"/>
          <p:cNvSpPr>
            <a:spLocks noChangeArrowheads="1"/>
          </p:cNvSpPr>
          <p:nvPr/>
        </p:nvSpPr>
        <p:spPr bwMode="auto">
          <a:xfrm>
            <a:off x="2571750" y="2347913"/>
            <a:ext cx="9144000" cy="0"/>
          </a:xfrm>
          <a:prstGeom prst="rect">
            <a:avLst/>
          </a:prstGeom>
          <a:noFill/>
          <a:ln w="9525">
            <a:noFill/>
            <a:miter lim="800000"/>
            <a:headEnd/>
            <a:tailEnd/>
          </a:ln>
          <a:effectLst/>
        </p:spPr>
        <p:txBody>
          <a:bodyPr>
            <a:spAutoFit/>
          </a:bodyPr>
          <a:lstStyle/>
          <a:p>
            <a:endParaRPr lang="zh-CN" altLang="en-US"/>
          </a:p>
        </p:txBody>
      </p:sp>
      <p:sp>
        <p:nvSpPr>
          <p:cNvPr id="7" name="Rectangle 3"/>
          <p:cNvSpPr>
            <a:spLocks noGrp="1" noChangeArrowheads="1"/>
          </p:cNvSpPr>
          <p:nvPr>
            <p:ph type="title"/>
          </p:nvPr>
        </p:nvSpPr>
        <p:spPr>
          <a:xfrm>
            <a:off x="111968" y="125760"/>
            <a:ext cx="7772400" cy="1143000"/>
          </a:xfrm>
        </p:spPr>
        <p:txBody>
          <a:bodyPr/>
          <a:lstStyle/>
          <a:p>
            <a:pPr eaLnBrk="1" hangingPunct="1">
              <a:defRPr/>
            </a:pPr>
            <a:r>
              <a:rPr lang="en-US" sz="2400" b="1" dirty="0" smtClean="0">
                <a:effectLst>
                  <a:outerShdw blurRad="38100" dist="38100" dir="2700000" algn="tl">
                    <a:srgbClr val="FFFFFF"/>
                  </a:outerShdw>
                </a:effectLst>
              </a:rPr>
              <a:t>Closest Pair </a:t>
            </a:r>
            <a:r>
              <a:rPr lang="en-US" sz="2400" b="1" dirty="0" err="1" smtClean="0">
                <a:effectLst>
                  <a:outerShdw blurRad="38100" dist="38100" dir="2700000" algn="tl">
                    <a:srgbClr val="FFFFFF"/>
                  </a:outerShdw>
                </a:effectLst>
              </a:rPr>
              <a:t>Problem:D&amp;Q</a:t>
            </a:r>
            <a:r>
              <a:rPr lang="en-US" sz="2400" b="1" dirty="0" smtClean="0">
                <a:effectLst>
                  <a:outerShdw blurRad="38100" dist="38100" dir="2700000" algn="tl">
                    <a:srgbClr val="FFFFFF"/>
                  </a:outerShdw>
                </a:effectLst>
              </a:rPr>
              <a:t> Algorithm for 2-D</a:t>
            </a:r>
          </a:p>
        </p:txBody>
      </p:sp>
      <p:sp>
        <p:nvSpPr>
          <p:cNvPr id="2" name="内容占位符 1"/>
          <p:cNvSpPr>
            <a:spLocks noGrp="1"/>
          </p:cNvSpPr>
          <p:nvPr>
            <p:ph idx="1"/>
          </p:nvPr>
        </p:nvSpPr>
        <p:spPr/>
        <p:txBody>
          <a:bodyPr/>
          <a:lstStyle/>
          <a:p>
            <a:endParaRPr lang="zh-CN" altLang="en-US"/>
          </a:p>
        </p:txBody>
      </p:sp>
      <p:pic>
        <p:nvPicPr>
          <p:cNvPr id="445442" name="Picture 2" descr="http://images.cnblogs.com/cnblogs_com/king1302217/%E5%88%86%E6%B2%BB%E5%88%92%E5%88%86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25722"/>
            <a:ext cx="6293520" cy="515171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27</a:t>
            </a:fld>
            <a:endParaRPr lang="en-US" altLang="zh-TW" dirty="0"/>
          </a:p>
        </p:txBody>
      </p:sp>
    </p:spTree>
    <p:extLst>
      <p:ext uri="{BB962C8B-B14F-4D97-AF65-F5344CB8AC3E}">
        <p14:creationId xmlns:p14="http://schemas.microsoft.com/office/powerpoint/2010/main" val="5154004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798513" y="620688"/>
            <a:ext cx="8345487" cy="4114800"/>
          </a:xfrm>
        </p:spPr>
        <p:txBody>
          <a:bodyPr/>
          <a:lstStyle/>
          <a:p>
            <a:pPr algn="just">
              <a:spcBef>
                <a:spcPct val="50000"/>
              </a:spcBef>
              <a:buClrTx/>
              <a:buSzTx/>
              <a:buFontTx/>
              <a:buNone/>
            </a:pPr>
            <a:endParaRPr lang="en-US" altLang="zh-TW" sz="2400" dirty="0"/>
          </a:p>
          <a:p>
            <a:r>
              <a:rPr lang="en-US" altLang="zh-TW" sz="2800" u="sng" dirty="0">
                <a:solidFill>
                  <a:schemeClr val="hlink"/>
                </a:solidFill>
              </a:rPr>
              <a:t>at most 6 points</a:t>
            </a:r>
            <a:r>
              <a:rPr lang="en-US" altLang="zh-TW" sz="2800" dirty="0"/>
              <a:t> in area A:</a:t>
            </a:r>
            <a:endParaRPr lang="en-US" altLang="zh-TW" dirty="0"/>
          </a:p>
          <a:p>
            <a:endParaRPr lang="en-US" altLang="zh-TW" dirty="0"/>
          </a:p>
        </p:txBody>
      </p:sp>
      <p:sp>
        <p:nvSpPr>
          <p:cNvPr id="19461" name="Rectangle 5"/>
          <p:cNvSpPr>
            <a:spLocks noChangeArrowheads="1"/>
          </p:cNvSpPr>
          <p:nvPr/>
        </p:nvSpPr>
        <p:spPr bwMode="auto">
          <a:xfrm>
            <a:off x="1938338" y="1905000"/>
            <a:ext cx="9144000" cy="0"/>
          </a:xfrm>
          <a:prstGeom prst="rect">
            <a:avLst/>
          </a:prstGeom>
          <a:noFill/>
          <a:ln w="9525">
            <a:noFill/>
            <a:miter lim="800000"/>
            <a:headEnd/>
            <a:tailEnd/>
          </a:ln>
          <a:effectLst/>
        </p:spPr>
        <p:txBody>
          <a:bodyPr>
            <a:spAutoFit/>
          </a:bodyPr>
          <a:lstStyle/>
          <a:p>
            <a:endParaRPr lang="zh-CN" altLang="en-US"/>
          </a:p>
        </p:txBody>
      </p:sp>
      <p:sp>
        <p:nvSpPr>
          <p:cNvPr id="19463" name="Rectangle 7"/>
          <p:cNvSpPr>
            <a:spLocks noChangeArrowheads="1"/>
          </p:cNvSpPr>
          <p:nvPr/>
        </p:nvSpPr>
        <p:spPr bwMode="auto">
          <a:xfrm>
            <a:off x="2571750" y="2347913"/>
            <a:ext cx="9144000" cy="0"/>
          </a:xfrm>
          <a:prstGeom prst="rect">
            <a:avLst/>
          </a:prstGeom>
          <a:noFill/>
          <a:ln w="9525">
            <a:noFill/>
            <a:miter lim="800000"/>
            <a:headEnd/>
            <a:tailEnd/>
          </a:ln>
          <a:effectLst/>
        </p:spPr>
        <p:txBody>
          <a:bodyPr>
            <a:spAutoFit/>
          </a:bodyPr>
          <a:lstStyle/>
          <a:p>
            <a:endParaRPr lang="zh-CN" altLang="en-US"/>
          </a:p>
        </p:txBody>
      </p:sp>
      <p:pic>
        <p:nvPicPr>
          <p:cNvPr id="19462" name="Picture 6"/>
          <p:cNvPicPr>
            <a:picLocks noChangeAspect="1" noChangeArrowheads="1"/>
          </p:cNvPicPr>
          <p:nvPr/>
        </p:nvPicPr>
        <p:blipFill>
          <a:blip r:embed="rId3" cstate="print"/>
          <a:srcRect/>
          <a:stretch>
            <a:fillRect/>
          </a:stretch>
        </p:blipFill>
        <p:spPr bwMode="auto">
          <a:xfrm>
            <a:off x="683568" y="1567497"/>
            <a:ext cx="4896544" cy="2926533"/>
          </a:xfrm>
          <a:prstGeom prst="rect">
            <a:avLst/>
          </a:prstGeom>
          <a:noFill/>
        </p:spPr>
      </p:pic>
      <p:sp>
        <p:nvSpPr>
          <p:cNvPr id="7" name="Rectangle 3"/>
          <p:cNvSpPr>
            <a:spLocks noGrp="1" noChangeArrowheads="1"/>
          </p:cNvSpPr>
          <p:nvPr>
            <p:ph type="title"/>
          </p:nvPr>
        </p:nvSpPr>
        <p:spPr>
          <a:xfrm>
            <a:off x="111968" y="125760"/>
            <a:ext cx="7772400" cy="1143000"/>
          </a:xfrm>
        </p:spPr>
        <p:txBody>
          <a:bodyPr/>
          <a:lstStyle/>
          <a:p>
            <a:pPr eaLnBrk="1" hangingPunct="1">
              <a:defRPr/>
            </a:pPr>
            <a:r>
              <a:rPr lang="en-US" sz="2400" b="1" dirty="0" smtClean="0">
                <a:effectLst>
                  <a:outerShdw blurRad="38100" dist="38100" dir="2700000" algn="tl">
                    <a:srgbClr val="FFFFFF"/>
                  </a:outerShdw>
                </a:effectLst>
              </a:rPr>
              <a:t>Closest Pair </a:t>
            </a:r>
            <a:r>
              <a:rPr lang="en-US" sz="2400" b="1" dirty="0" err="1" smtClean="0">
                <a:effectLst>
                  <a:outerShdw blurRad="38100" dist="38100" dir="2700000" algn="tl">
                    <a:srgbClr val="FFFFFF"/>
                  </a:outerShdw>
                </a:effectLst>
              </a:rPr>
              <a:t>Problem:D&amp;Q</a:t>
            </a:r>
            <a:r>
              <a:rPr lang="en-US" sz="2400" b="1" dirty="0" smtClean="0">
                <a:effectLst>
                  <a:outerShdw blurRad="38100" dist="38100" dir="2700000" algn="tl">
                    <a:srgbClr val="FFFFFF"/>
                  </a:outerShdw>
                </a:effectLst>
              </a:rPr>
              <a:t> Algorithm for 2-D</a:t>
            </a:r>
          </a:p>
        </p:txBody>
      </p:sp>
      <p:pic>
        <p:nvPicPr>
          <p:cNvPr id="446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905" y="1835377"/>
            <a:ext cx="16859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55839" y="4359875"/>
            <a:ext cx="8496944" cy="1877437"/>
          </a:xfrm>
          <a:prstGeom prst="rect">
            <a:avLst/>
          </a:prstGeom>
        </p:spPr>
        <p:txBody>
          <a:bodyPr wrap="square">
            <a:spAutoFit/>
          </a:bodyPr>
          <a:lstStyle/>
          <a:p>
            <a:r>
              <a:rPr lang="zh-CN" altLang="en-US" sz="1600" dirty="0"/>
              <a:t>对于</a:t>
            </a:r>
            <a:r>
              <a:rPr lang="en-US" altLang="zh-CN" sz="1600" dirty="0"/>
              <a:t>S</a:t>
            </a:r>
            <a:r>
              <a:rPr lang="en-US" altLang="zh-CN" sz="1600" baseline="-25000" dirty="0"/>
              <a:t>L</a:t>
            </a:r>
            <a:r>
              <a:rPr lang="zh-CN" altLang="en-US" sz="1600" dirty="0"/>
              <a:t>虚框范围内的</a:t>
            </a:r>
            <a:r>
              <a:rPr lang="en-US" altLang="zh-CN" sz="1600" dirty="0"/>
              <a:t>p</a:t>
            </a:r>
            <a:r>
              <a:rPr lang="zh-CN" altLang="en-US" sz="1600" dirty="0"/>
              <a:t>点，在</a:t>
            </a:r>
            <a:r>
              <a:rPr lang="en-US" altLang="zh-CN" sz="1600" dirty="0"/>
              <a:t>S</a:t>
            </a:r>
            <a:r>
              <a:rPr lang="en-US" altLang="zh-CN" sz="1600" baseline="-25000" dirty="0"/>
              <a:t>R</a:t>
            </a:r>
            <a:r>
              <a:rPr lang="zh-CN" altLang="en-US" sz="1600" dirty="0"/>
              <a:t>虚框中与</a:t>
            </a:r>
            <a:r>
              <a:rPr lang="en-US" altLang="zh-CN" sz="1600" dirty="0"/>
              <a:t>p</a:t>
            </a:r>
            <a:r>
              <a:rPr lang="zh-CN" altLang="en-US" sz="1600" dirty="0"/>
              <a:t>点距离小于</a:t>
            </a:r>
            <a:r>
              <a:rPr lang="en-US" altLang="zh-CN" sz="1600" dirty="0"/>
              <a:t>δ</a:t>
            </a:r>
            <a:r>
              <a:rPr lang="zh-CN" altLang="en-US" sz="1600" dirty="0"/>
              <a:t>的顶多只有六个点，就是图二右图中的</a:t>
            </a:r>
            <a:r>
              <a:rPr lang="en-US" altLang="zh-CN" sz="1600" dirty="0"/>
              <a:t>2</a:t>
            </a:r>
            <a:r>
              <a:rPr lang="zh-CN" altLang="en-US" sz="1600" dirty="0"/>
              <a:t>个正方形的</a:t>
            </a:r>
            <a:r>
              <a:rPr lang="en-US" altLang="zh-CN" sz="1600" dirty="0"/>
              <a:t>6</a:t>
            </a:r>
            <a:r>
              <a:rPr lang="zh-CN" altLang="en-US" sz="1600" dirty="0"/>
              <a:t>的顶点。这个可以反推证明，如果右边这</a:t>
            </a:r>
            <a:r>
              <a:rPr lang="en-US" altLang="zh-CN" sz="1600" dirty="0"/>
              <a:t>2</a:t>
            </a:r>
            <a:r>
              <a:rPr lang="zh-CN" altLang="en-US" sz="1600" dirty="0"/>
              <a:t>个正方形内有</a:t>
            </a:r>
            <a:r>
              <a:rPr lang="en-US" altLang="zh-CN" sz="1600" dirty="0"/>
              <a:t>7</a:t>
            </a:r>
            <a:r>
              <a:rPr lang="zh-CN" altLang="en-US" sz="1600" dirty="0"/>
              <a:t>个点与</a:t>
            </a:r>
            <a:r>
              <a:rPr lang="en-US" altLang="zh-CN" sz="1600" dirty="0"/>
              <a:t>p</a:t>
            </a:r>
            <a:r>
              <a:rPr lang="zh-CN" altLang="en-US" sz="1600" dirty="0"/>
              <a:t>点距离小于</a:t>
            </a:r>
            <a:r>
              <a:rPr lang="en-US" altLang="zh-CN" sz="1600" dirty="0"/>
              <a:t>δ</a:t>
            </a:r>
            <a:r>
              <a:rPr lang="zh-CN" altLang="en-US" sz="1600" dirty="0"/>
              <a:t>，例如</a:t>
            </a:r>
            <a:r>
              <a:rPr lang="en-US" altLang="zh-CN" sz="1600" dirty="0"/>
              <a:t>q</a:t>
            </a:r>
            <a:r>
              <a:rPr lang="zh-CN" altLang="en-US" sz="1600" dirty="0"/>
              <a:t>点，则</a:t>
            </a:r>
            <a:r>
              <a:rPr lang="en-US" altLang="zh-CN" sz="1600" dirty="0"/>
              <a:t>q</a:t>
            </a:r>
            <a:r>
              <a:rPr lang="zh-CN" altLang="en-US" sz="1600" dirty="0"/>
              <a:t>点与下面正方形的四个顶点距离小于</a:t>
            </a:r>
            <a:r>
              <a:rPr lang="en-US" altLang="zh-CN" sz="1600" dirty="0"/>
              <a:t>δ</a:t>
            </a:r>
            <a:r>
              <a:rPr lang="zh-CN" altLang="en-US" sz="1600" dirty="0"/>
              <a:t>，则和</a:t>
            </a:r>
            <a:r>
              <a:rPr lang="en-US" altLang="zh-CN" sz="1600" dirty="0"/>
              <a:t>δ</a:t>
            </a:r>
            <a:r>
              <a:rPr lang="zh-CN" altLang="en-US" sz="1600" dirty="0"/>
              <a:t>为</a:t>
            </a:r>
            <a:r>
              <a:rPr lang="en-US" altLang="zh-CN" sz="1600" dirty="0"/>
              <a:t>S</a:t>
            </a:r>
            <a:r>
              <a:rPr lang="en-US" altLang="zh-CN" sz="1600" baseline="-25000" dirty="0"/>
              <a:t>L</a:t>
            </a:r>
            <a:r>
              <a:rPr lang="zh-CN" altLang="en-US" sz="1600" dirty="0"/>
              <a:t>和</a:t>
            </a:r>
            <a:r>
              <a:rPr lang="en-US" altLang="zh-CN" sz="1600" dirty="0"/>
              <a:t>S</a:t>
            </a:r>
            <a:r>
              <a:rPr lang="en-US" altLang="zh-CN" sz="1600" baseline="-25000" dirty="0"/>
              <a:t>R</a:t>
            </a:r>
            <a:r>
              <a:rPr lang="zh-CN" altLang="en-US" sz="1600" dirty="0"/>
              <a:t>中的最小点对距离相矛盾。因此对于</a:t>
            </a:r>
            <a:r>
              <a:rPr lang="en-US" altLang="zh-CN" sz="1600" dirty="0"/>
              <a:t>S</a:t>
            </a:r>
            <a:r>
              <a:rPr lang="en-US" altLang="zh-CN" sz="1600" baseline="-25000" dirty="0"/>
              <a:t>L</a:t>
            </a:r>
            <a:r>
              <a:rPr lang="zh-CN" altLang="en-US" sz="1600" dirty="0"/>
              <a:t>虚框中的</a:t>
            </a:r>
            <a:r>
              <a:rPr lang="en-US" altLang="zh-CN" sz="1600" dirty="0"/>
              <a:t>p</a:t>
            </a:r>
            <a:r>
              <a:rPr lang="zh-CN" altLang="en-US" sz="1600" dirty="0"/>
              <a:t>点，不需求出</a:t>
            </a:r>
            <a:r>
              <a:rPr lang="en-US" altLang="zh-CN" sz="1600" dirty="0"/>
              <a:t>p</a:t>
            </a:r>
            <a:r>
              <a:rPr lang="zh-CN" altLang="en-US" sz="1600" dirty="0"/>
              <a:t>点和右边虚线框内所有点距离，只需计算</a:t>
            </a:r>
            <a:r>
              <a:rPr lang="en-US" altLang="zh-CN" sz="1600" dirty="0"/>
              <a:t>S</a:t>
            </a:r>
            <a:r>
              <a:rPr lang="en-US" altLang="zh-CN" sz="1600" baseline="-25000" dirty="0"/>
              <a:t>R</a:t>
            </a:r>
            <a:r>
              <a:rPr lang="zh-CN" altLang="en-US" sz="1600" dirty="0"/>
              <a:t>中与</a:t>
            </a:r>
            <a:r>
              <a:rPr lang="en-US" altLang="zh-CN" sz="1600" dirty="0"/>
              <a:t>p</a:t>
            </a:r>
            <a:r>
              <a:rPr lang="zh-CN" altLang="en-US" sz="1600" dirty="0"/>
              <a:t>点</a:t>
            </a:r>
            <a:r>
              <a:rPr lang="en-US" altLang="zh-CN" sz="1600" dirty="0"/>
              <a:t>y</a:t>
            </a:r>
            <a:r>
              <a:rPr lang="zh-CN" altLang="en-US" sz="1600" dirty="0"/>
              <a:t>坐标距离最近的</a:t>
            </a:r>
            <a:r>
              <a:rPr lang="en-US" altLang="zh-CN" sz="1600" dirty="0"/>
              <a:t>6</a:t>
            </a:r>
            <a:r>
              <a:rPr lang="zh-CN" altLang="en-US" sz="1600" dirty="0"/>
              <a:t>个点，就可以求出最近点对，节省了比较次数。</a:t>
            </a:r>
          </a:p>
          <a:p>
            <a:r>
              <a:rPr lang="zh-CN" altLang="en-US" sz="1600" dirty="0"/>
              <a:t>（否则的话，最坏情形下，在</a:t>
            </a:r>
            <a:r>
              <a:rPr lang="en-US" altLang="zh-CN" sz="1600" dirty="0"/>
              <a:t>S</a:t>
            </a:r>
            <a:r>
              <a:rPr lang="en-US" altLang="zh-CN" sz="1600" baseline="-25000" dirty="0"/>
              <a:t>R</a:t>
            </a:r>
            <a:r>
              <a:rPr lang="zh-CN" altLang="en-US" sz="1600" dirty="0"/>
              <a:t>虚框中有可能会有</a:t>
            </a:r>
            <a:r>
              <a:rPr lang="en-US" altLang="zh-CN" sz="1600" dirty="0"/>
              <a:t>n/2</a:t>
            </a:r>
            <a:r>
              <a:rPr lang="zh-CN" altLang="en-US" sz="1600" dirty="0"/>
              <a:t>个点，对于</a:t>
            </a:r>
            <a:r>
              <a:rPr lang="en-US" altLang="zh-CN" sz="1600" dirty="0"/>
              <a:t>S</a:t>
            </a:r>
            <a:r>
              <a:rPr lang="en-US" altLang="zh-CN" sz="1600" baseline="-25000" dirty="0"/>
              <a:t>L</a:t>
            </a:r>
            <a:r>
              <a:rPr lang="zh-CN" altLang="en-US" sz="1600" dirty="0"/>
              <a:t>虚框中的</a:t>
            </a:r>
            <a:r>
              <a:rPr lang="en-US" altLang="zh-CN" sz="1600" dirty="0"/>
              <a:t>p</a:t>
            </a:r>
            <a:r>
              <a:rPr lang="zh-CN" altLang="en-US" sz="1600" dirty="0"/>
              <a:t>点，每次要比较</a:t>
            </a:r>
            <a:r>
              <a:rPr lang="en-US" altLang="zh-CN" sz="1600" dirty="0"/>
              <a:t>n/2</a:t>
            </a:r>
            <a:r>
              <a:rPr lang="zh-CN" altLang="en-US" sz="1600" dirty="0"/>
              <a:t>次，浪费了算法的效率）</a:t>
            </a:r>
          </a:p>
        </p:txBody>
      </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28</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body" idx="1"/>
          </p:nvPr>
        </p:nvSpPr>
        <p:spPr>
          <a:xfrm>
            <a:off x="533400" y="1000108"/>
            <a:ext cx="7772400" cy="5248292"/>
          </a:xfrm>
        </p:spPr>
        <p:txBody>
          <a:bodyPr/>
          <a:lstStyle/>
          <a:p>
            <a:pPr algn="just">
              <a:lnSpc>
                <a:spcPct val="90000"/>
              </a:lnSpc>
              <a:buFont typeface="Wingdings" pitchFamily="2" charset="2"/>
              <a:buNone/>
            </a:pPr>
            <a:r>
              <a:rPr lang="en-US" altLang="zh-TW" sz="2800" u="sng" dirty="0"/>
              <a:t>The algorithm:</a:t>
            </a:r>
          </a:p>
          <a:p>
            <a:pPr algn="just">
              <a:lnSpc>
                <a:spcPct val="90000"/>
              </a:lnSpc>
            </a:pPr>
            <a:r>
              <a:rPr lang="en-US" altLang="zh-TW" sz="2400" u="sng" dirty="0">
                <a:solidFill>
                  <a:schemeClr val="hlink"/>
                </a:solidFill>
              </a:rPr>
              <a:t>Input:</a:t>
            </a:r>
            <a:r>
              <a:rPr lang="en-US" altLang="zh-TW" sz="2400" dirty="0"/>
              <a:t> A set S of n planar points.</a:t>
            </a:r>
          </a:p>
          <a:p>
            <a:pPr algn="just">
              <a:lnSpc>
                <a:spcPct val="90000"/>
              </a:lnSpc>
            </a:pPr>
            <a:r>
              <a:rPr lang="en-US" altLang="zh-TW" sz="2400" u="sng" dirty="0">
                <a:solidFill>
                  <a:schemeClr val="hlink"/>
                </a:solidFill>
              </a:rPr>
              <a:t>Output:</a:t>
            </a:r>
            <a:r>
              <a:rPr lang="en-US" altLang="zh-TW" sz="2400" dirty="0"/>
              <a:t> The distance between two closest points. </a:t>
            </a:r>
            <a:endParaRPr lang="en-US" altLang="zh-TW" sz="2400" u="sng" dirty="0">
              <a:solidFill>
                <a:schemeClr val="hlink"/>
              </a:solidFill>
            </a:endParaRPr>
          </a:p>
          <a:p>
            <a:pPr algn="just">
              <a:lnSpc>
                <a:spcPct val="90000"/>
              </a:lnSpc>
              <a:buFont typeface="Wingdings" pitchFamily="2" charset="2"/>
              <a:buNone/>
            </a:pPr>
            <a:r>
              <a:rPr lang="en-US" altLang="zh-TW" sz="2400" u="sng" dirty="0">
                <a:solidFill>
                  <a:schemeClr val="hlink"/>
                </a:solidFill>
              </a:rPr>
              <a:t>Step 1:</a:t>
            </a:r>
            <a:r>
              <a:rPr lang="en-US" altLang="zh-TW" sz="2400" dirty="0"/>
              <a:t> Sort points in S according to their y-values.</a:t>
            </a:r>
            <a:endParaRPr lang="en-US" altLang="zh-TW" sz="2400" u="sng" dirty="0"/>
          </a:p>
          <a:p>
            <a:pPr algn="just">
              <a:lnSpc>
                <a:spcPct val="90000"/>
              </a:lnSpc>
              <a:buFont typeface="Wingdings" pitchFamily="2" charset="2"/>
              <a:buNone/>
            </a:pPr>
            <a:r>
              <a:rPr lang="en-US" altLang="zh-TW" sz="2400" u="sng" dirty="0">
                <a:solidFill>
                  <a:schemeClr val="hlink"/>
                </a:solidFill>
              </a:rPr>
              <a:t>Step 2:</a:t>
            </a:r>
            <a:r>
              <a:rPr lang="en-US" altLang="zh-TW" sz="2400" dirty="0">
                <a:solidFill>
                  <a:schemeClr val="hlink"/>
                </a:solidFill>
              </a:rPr>
              <a:t> </a:t>
            </a:r>
            <a:r>
              <a:rPr lang="en-US" altLang="zh-TW" sz="2400" dirty="0"/>
              <a:t>If S contains only one point, return infinity as </a:t>
            </a:r>
            <a:r>
              <a:rPr lang="en-US" altLang="zh-TW" sz="2400" dirty="0">
                <a:sym typeface="Symbol" pitchFamily="18" charset="2"/>
              </a:rPr>
              <a:t>its</a:t>
            </a:r>
            <a:r>
              <a:rPr lang="en-US" altLang="zh-TW" sz="2400" dirty="0"/>
              <a:t> distance.</a:t>
            </a:r>
            <a:endParaRPr lang="en-US" altLang="zh-TW" sz="2400" u="sng" dirty="0">
              <a:solidFill>
                <a:schemeClr val="hlink"/>
              </a:solidFill>
            </a:endParaRPr>
          </a:p>
          <a:p>
            <a:pPr algn="just">
              <a:lnSpc>
                <a:spcPct val="90000"/>
              </a:lnSpc>
              <a:buFont typeface="Wingdings" pitchFamily="2" charset="2"/>
              <a:buNone/>
            </a:pPr>
            <a:r>
              <a:rPr lang="en-US" altLang="zh-TW" sz="2400" u="sng" dirty="0">
                <a:solidFill>
                  <a:schemeClr val="hlink"/>
                </a:solidFill>
              </a:rPr>
              <a:t>Step 3:</a:t>
            </a:r>
            <a:r>
              <a:rPr lang="en-US" altLang="zh-TW" sz="2400" dirty="0"/>
              <a:t> </a:t>
            </a:r>
            <a:r>
              <a:rPr lang="en-US" altLang="zh-TW" sz="2400" dirty="0">
                <a:cs typeface="Arial" charset="0"/>
              </a:rPr>
              <a:t>Find a median line L perpendicular to the X-axis to </a:t>
            </a:r>
            <a:r>
              <a:rPr lang="en-US" altLang="zh-TW" sz="2400" u="sng" dirty="0">
                <a:solidFill>
                  <a:schemeClr val="hlink"/>
                </a:solidFill>
                <a:ea typeface="Arial Unicode MS" pitchFamily="34" charset="-120"/>
                <a:cs typeface="Arial Unicode MS" pitchFamily="34" charset="-120"/>
              </a:rPr>
              <a:t>divide</a:t>
            </a:r>
            <a:r>
              <a:rPr lang="en-US" altLang="zh-TW" sz="2400" dirty="0">
                <a:cs typeface="Arial" charset="0"/>
              </a:rPr>
              <a:t> S into S</a:t>
            </a:r>
            <a:r>
              <a:rPr lang="en-US" altLang="zh-TW" sz="2400" baseline="-30000" dirty="0">
                <a:cs typeface="Arial" charset="0"/>
              </a:rPr>
              <a:t>L</a:t>
            </a:r>
            <a:r>
              <a:rPr lang="en-US" altLang="zh-TW" sz="2400" dirty="0">
                <a:cs typeface="Arial" charset="0"/>
              </a:rPr>
              <a:t> and S</a:t>
            </a:r>
            <a:r>
              <a:rPr lang="en-US" altLang="zh-TW" sz="2400" baseline="-30000" dirty="0">
                <a:cs typeface="Arial" charset="0"/>
              </a:rPr>
              <a:t>R</a:t>
            </a:r>
            <a:r>
              <a:rPr lang="en-US" altLang="zh-TW" sz="2400" dirty="0">
                <a:cs typeface="Arial" charset="0"/>
              </a:rPr>
              <a:t>, with equal sizes.</a:t>
            </a:r>
          </a:p>
          <a:p>
            <a:pPr algn="just">
              <a:lnSpc>
                <a:spcPct val="90000"/>
              </a:lnSpc>
              <a:buFont typeface="Wingdings" pitchFamily="2" charset="2"/>
              <a:buNone/>
            </a:pPr>
            <a:r>
              <a:rPr lang="en-US" altLang="zh-TW" sz="2400" u="sng" dirty="0">
                <a:solidFill>
                  <a:schemeClr val="hlink"/>
                </a:solidFill>
              </a:rPr>
              <a:t>Step 4:</a:t>
            </a:r>
            <a:r>
              <a:rPr lang="en-US" altLang="zh-TW" sz="2000" dirty="0">
                <a:solidFill>
                  <a:schemeClr val="hlink"/>
                </a:solidFill>
              </a:rPr>
              <a:t> </a:t>
            </a:r>
            <a:r>
              <a:rPr lang="en-US" altLang="zh-TW" sz="2400" u="sng" dirty="0">
                <a:solidFill>
                  <a:schemeClr val="hlink"/>
                </a:solidFill>
                <a:ea typeface="Arial Unicode MS" pitchFamily="34" charset="-120"/>
                <a:cs typeface="Arial Unicode MS" pitchFamily="34" charset="-120"/>
              </a:rPr>
              <a:t>Recursively</a:t>
            </a:r>
            <a:r>
              <a:rPr lang="en-US" altLang="zh-TW" sz="2400" dirty="0">
                <a:cs typeface="Arial" charset="0"/>
              </a:rPr>
              <a:t> apply Steps 2 and 3 to solve the closest pair problems of S</a:t>
            </a:r>
            <a:r>
              <a:rPr lang="en-US" altLang="zh-TW" sz="2400" baseline="-30000" dirty="0">
                <a:cs typeface="Arial" charset="0"/>
              </a:rPr>
              <a:t>L</a:t>
            </a:r>
            <a:r>
              <a:rPr lang="en-US" altLang="zh-TW" sz="2400" dirty="0">
                <a:cs typeface="Arial" charset="0"/>
              </a:rPr>
              <a:t> and S</a:t>
            </a:r>
            <a:r>
              <a:rPr lang="en-US" altLang="zh-TW" sz="2400" baseline="-30000" dirty="0">
                <a:cs typeface="Arial" charset="0"/>
              </a:rPr>
              <a:t>R</a:t>
            </a:r>
            <a:r>
              <a:rPr lang="en-US" altLang="zh-TW" sz="2400" dirty="0">
                <a:cs typeface="Arial" charset="0"/>
              </a:rPr>
              <a:t>.  Let </a:t>
            </a:r>
            <a:r>
              <a:rPr lang="en-US" altLang="zh-TW" sz="2400" dirty="0" err="1">
                <a:cs typeface="Arial" charset="0"/>
              </a:rPr>
              <a:t>d</a:t>
            </a:r>
            <a:r>
              <a:rPr lang="en-US" altLang="zh-TW" sz="2400" baseline="-30000" dirty="0" err="1">
                <a:cs typeface="Arial" charset="0"/>
              </a:rPr>
              <a:t>L</a:t>
            </a:r>
            <a:r>
              <a:rPr lang="en-US" altLang="zh-TW" sz="2400" dirty="0">
                <a:cs typeface="Arial" charset="0"/>
              </a:rPr>
              <a:t>(</a:t>
            </a:r>
            <a:r>
              <a:rPr lang="en-US" altLang="zh-TW" sz="2400" dirty="0" err="1">
                <a:cs typeface="Arial" charset="0"/>
              </a:rPr>
              <a:t>d</a:t>
            </a:r>
            <a:r>
              <a:rPr lang="en-US" altLang="zh-TW" sz="2400" baseline="-30000" dirty="0" err="1">
                <a:cs typeface="Arial" charset="0"/>
              </a:rPr>
              <a:t>R</a:t>
            </a:r>
            <a:r>
              <a:rPr lang="en-US" altLang="zh-TW" sz="2400" dirty="0">
                <a:cs typeface="Arial" charset="0"/>
              </a:rPr>
              <a:t>) denote the distance between the closest pair in S</a:t>
            </a:r>
            <a:r>
              <a:rPr lang="en-US" altLang="zh-TW" sz="2400" baseline="-30000" dirty="0">
                <a:cs typeface="Arial" charset="0"/>
              </a:rPr>
              <a:t>L</a:t>
            </a:r>
            <a:r>
              <a:rPr lang="en-US" altLang="zh-TW" sz="2400" dirty="0">
                <a:cs typeface="Arial" charset="0"/>
              </a:rPr>
              <a:t> (S</a:t>
            </a:r>
            <a:r>
              <a:rPr lang="en-US" altLang="zh-TW" sz="2400" baseline="-30000" dirty="0">
                <a:cs typeface="Arial" charset="0"/>
              </a:rPr>
              <a:t>R</a:t>
            </a:r>
            <a:r>
              <a:rPr lang="en-US" altLang="zh-TW" sz="2400" dirty="0">
                <a:cs typeface="Arial" charset="0"/>
              </a:rPr>
              <a:t>).  Let d = min(</a:t>
            </a:r>
            <a:r>
              <a:rPr lang="en-US" altLang="zh-TW" sz="2400" dirty="0" err="1">
                <a:cs typeface="Arial" charset="0"/>
              </a:rPr>
              <a:t>d</a:t>
            </a:r>
            <a:r>
              <a:rPr lang="en-US" altLang="zh-TW" sz="2400" baseline="-30000" dirty="0" err="1">
                <a:cs typeface="Arial" charset="0"/>
              </a:rPr>
              <a:t>L</a:t>
            </a:r>
            <a:r>
              <a:rPr lang="en-US" altLang="zh-TW" sz="2400" dirty="0">
                <a:cs typeface="Arial" charset="0"/>
              </a:rPr>
              <a:t>, </a:t>
            </a:r>
            <a:r>
              <a:rPr lang="en-US" altLang="zh-TW" sz="2400" dirty="0" err="1">
                <a:cs typeface="Arial" charset="0"/>
              </a:rPr>
              <a:t>d</a:t>
            </a:r>
            <a:r>
              <a:rPr lang="en-US" altLang="zh-TW" sz="2400" baseline="-30000" dirty="0" err="1">
                <a:cs typeface="Arial" charset="0"/>
              </a:rPr>
              <a:t>R</a:t>
            </a:r>
            <a:r>
              <a:rPr lang="en-US" altLang="zh-TW" sz="2400" dirty="0">
                <a:cs typeface="Arial" charset="0"/>
              </a:rPr>
              <a:t>).</a:t>
            </a:r>
            <a:endParaRPr lang="en-US" altLang="zh-TW" sz="2400" dirty="0"/>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29</a:t>
            </a:fld>
            <a:endParaRPr lang="en-US" altLang="zh-TW" dirty="0"/>
          </a:p>
        </p:txBody>
      </p:sp>
      <p:sp>
        <p:nvSpPr>
          <p:cNvPr id="4" name="Rectangle 3"/>
          <p:cNvSpPr>
            <a:spLocks noGrp="1" noChangeArrowheads="1"/>
          </p:cNvSpPr>
          <p:nvPr>
            <p:ph type="title"/>
          </p:nvPr>
        </p:nvSpPr>
        <p:spPr>
          <a:xfrm>
            <a:off x="111968" y="125760"/>
            <a:ext cx="7772400" cy="1143000"/>
          </a:xfrm>
        </p:spPr>
        <p:txBody>
          <a:bodyPr/>
          <a:lstStyle/>
          <a:p>
            <a:pPr eaLnBrk="1" hangingPunct="1">
              <a:defRPr/>
            </a:pPr>
            <a:r>
              <a:rPr lang="en-US" sz="2400" b="1" dirty="0" smtClean="0">
                <a:effectLst>
                  <a:outerShdw blurRad="38100" dist="38100" dir="2700000" algn="tl">
                    <a:srgbClr val="FFFFFF"/>
                  </a:outerShdw>
                </a:effectLst>
              </a:rPr>
              <a:t>Closest Pair </a:t>
            </a:r>
            <a:r>
              <a:rPr lang="en-US" sz="2400" b="1" dirty="0" err="1" smtClean="0">
                <a:effectLst>
                  <a:outerShdw blurRad="38100" dist="38100" dir="2700000" algn="tl">
                    <a:srgbClr val="FFFFFF"/>
                  </a:outerShdw>
                </a:effectLst>
              </a:rPr>
              <a:t>Problem:D&amp;Q</a:t>
            </a:r>
            <a:r>
              <a:rPr lang="en-US" sz="2400" b="1" dirty="0" smtClean="0">
                <a:effectLst>
                  <a:outerShdw blurRad="38100" dist="38100" dir="2700000" algn="tl">
                    <a:srgbClr val="FFFFFF"/>
                  </a:outerShdw>
                </a:effectLst>
              </a:rPr>
              <a:t> Algorithm for 2-D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body" idx="1"/>
          </p:nvPr>
        </p:nvSpPr>
        <p:spPr>
          <a:xfrm>
            <a:off x="642910" y="1285860"/>
            <a:ext cx="7858180" cy="4573588"/>
          </a:xfrm>
        </p:spPr>
        <p:txBody>
          <a:bodyPr/>
          <a:lstStyle/>
          <a:p>
            <a:pPr>
              <a:lnSpc>
                <a:spcPct val="150000"/>
              </a:lnSpc>
            </a:pPr>
            <a:r>
              <a:rPr lang="zh-TW" altLang="en-US" sz="2400" dirty="0">
                <a:latin typeface="標楷體" pitchFamily="65" charset="-120"/>
                <a:ea typeface="標楷體" pitchFamily="65" charset="-120"/>
              </a:rPr>
              <a:t>文選自 </a:t>
            </a:r>
            <a:r>
              <a:rPr lang="en-US" altLang="zh-TW" sz="2400" dirty="0">
                <a:latin typeface="標楷體" pitchFamily="65" charset="-120"/>
                <a:ea typeface="標楷體" pitchFamily="65" charset="-120"/>
              </a:rPr>
              <a:t>&lt;</a:t>
            </a:r>
            <a:r>
              <a:rPr lang="zh-TW" altLang="en-US" sz="2400" dirty="0">
                <a:solidFill>
                  <a:srgbClr val="FF0000"/>
                </a:solidFill>
                <a:latin typeface="標楷體" pitchFamily="65" charset="-120"/>
                <a:ea typeface="標楷體" pitchFamily="65" charset="-120"/>
              </a:rPr>
              <a:t>史記</a:t>
            </a:r>
            <a:r>
              <a:rPr lang="en-US" altLang="zh-TW" sz="2400" dirty="0">
                <a:latin typeface="標楷體" pitchFamily="65" charset="-120"/>
                <a:ea typeface="標楷體" pitchFamily="65" charset="-120"/>
              </a:rPr>
              <a:t>.</a:t>
            </a:r>
            <a:r>
              <a:rPr lang="zh-TW" altLang="en-US" sz="2400" dirty="0">
                <a:solidFill>
                  <a:srgbClr val="FF0000"/>
                </a:solidFill>
                <a:latin typeface="標楷體" pitchFamily="65" charset="-120"/>
                <a:ea typeface="標楷體" pitchFamily="65" charset="-120"/>
              </a:rPr>
              <a:t>李斯列傳</a:t>
            </a:r>
            <a:r>
              <a:rPr lang="en-US" altLang="zh-TW" sz="2400" dirty="0">
                <a:latin typeface="標楷體" pitchFamily="65" charset="-120"/>
                <a:ea typeface="標楷體" pitchFamily="65" charset="-120"/>
              </a:rPr>
              <a:t>&gt;</a:t>
            </a:r>
            <a:r>
              <a:rPr lang="zh-TW" altLang="en-US" sz="2400" dirty="0">
                <a:latin typeface="標楷體" pitchFamily="65" charset="-120"/>
                <a:ea typeface="標楷體" pitchFamily="65" charset="-120"/>
              </a:rPr>
              <a:t>，是李斯上呈秦王政的一篇</a:t>
            </a:r>
            <a:r>
              <a:rPr lang="zh-TW" altLang="en-US" sz="2400" dirty="0" smtClean="0">
                <a:latin typeface="標楷體" pitchFamily="65" charset="-120"/>
                <a:ea typeface="標楷體" pitchFamily="65" charset="-120"/>
              </a:rPr>
              <a:t>奏疏</a:t>
            </a:r>
            <a:r>
              <a:rPr lang="en-US" altLang="zh-TW" sz="2400" dirty="0" smtClean="0">
                <a:latin typeface="標楷體" pitchFamily="65" charset="-120"/>
                <a:ea typeface="標楷體" pitchFamily="65" charset="-120"/>
              </a:rPr>
              <a:t>:</a:t>
            </a:r>
            <a:r>
              <a:rPr lang="zh-CN" altLang="en-US" sz="2400" dirty="0" smtClean="0"/>
              <a:t>李斯谏逐客书</a:t>
            </a:r>
            <a:r>
              <a:rPr lang="zh-TW" altLang="en-US" sz="2400" dirty="0" smtClean="0">
                <a:latin typeface="標楷體" pitchFamily="65" charset="-120"/>
                <a:ea typeface="標楷體" pitchFamily="65" charset="-120"/>
              </a:rPr>
              <a:t>。</a:t>
            </a:r>
            <a:endParaRPr lang="zh-TW" altLang="en-US" sz="2800" dirty="0">
              <a:latin typeface="標楷體" pitchFamily="65" charset="-120"/>
              <a:ea typeface="標楷體" pitchFamily="65" charset="-120"/>
            </a:endParaRPr>
          </a:p>
          <a:p>
            <a:pPr>
              <a:lnSpc>
                <a:spcPct val="150000"/>
              </a:lnSpc>
            </a:pPr>
            <a:r>
              <a:rPr lang="zh-CN" altLang="en-US" sz="2400" dirty="0" smtClean="0">
                <a:latin typeface="微软雅黑" panose="020B0503020204020204" pitchFamily="34" charset="-122"/>
                <a:ea typeface="微软雅黑" panose="020B0503020204020204" pitchFamily="34" charset="-122"/>
              </a:rPr>
              <a:t>惠王用张仪之计，拔三川之地，西并巴、蜀，北收上郡，南取汉中，包九夷，制鄢、郢，东据成皋之险，割膏腴之壤，</a:t>
            </a:r>
            <a:r>
              <a:rPr lang="zh-CN" altLang="en-US" sz="2400" dirty="0" smtClean="0">
                <a:solidFill>
                  <a:srgbClr val="CC0099"/>
                </a:solidFill>
                <a:latin typeface="微软雅黑" panose="020B0503020204020204" pitchFamily="34" charset="-122"/>
                <a:ea typeface="微软雅黑" panose="020B0503020204020204" pitchFamily="34" charset="-122"/>
              </a:rPr>
              <a:t>遂散六国之纵</a:t>
            </a:r>
            <a:r>
              <a:rPr lang="zh-CN" altLang="en-US" sz="2400" dirty="0" smtClean="0">
                <a:latin typeface="微软雅黑" panose="020B0503020204020204" pitchFamily="34" charset="-122"/>
                <a:ea typeface="微软雅黑" panose="020B0503020204020204" pitchFamily="34" charset="-122"/>
              </a:rPr>
              <a:t>，使之西面事秦，功施到今。昭王得范雎，废穰侯，逐华阳，强公室，杜私门，</a:t>
            </a:r>
            <a:r>
              <a:rPr lang="zh-CN" altLang="en-US" sz="2400" dirty="0">
                <a:solidFill>
                  <a:srgbClr val="CC0099"/>
                </a:solidFill>
                <a:latin typeface="微软雅黑" panose="020B0503020204020204" pitchFamily="34" charset="-122"/>
                <a:ea typeface="微软雅黑" panose="020B0503020204020204" pitchFamily="34" charset="-122"/>
              </a:rPr>
              <a:t>蚕食诸侯</a:t>
            </a:r>
            <a:r>
              <a:rPr lang="zh-CN" altLang="en-US" sz="2400" dirty="0" smtClean="0">
                <a:latin typeface="微软雅黑" panose="020B0503020204020204" pitchFamily="34" charset="-122"/>
                <a:ea typeface="微软雅黑" panose="020B0503020204020204" pitchFamily="34" charset="-122"/>
              </a:rPr>
              <a:t>，使秦成帝业。</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TW" altLang="en-US" sz="2400" dirty="0" smtClean="0">
                <a:latin typeface="微软雅黑" panose="020B0503020204020204" pitchFamily="34" charset="-122"/>
                <a:ea typeface="微软雅黑" panose="020B0503020204020204" pitchFamily="34" charset="-122"/>
              </a:rPr>
              <a:t>注：六国：燕、赵、韩、魏、齐、楚</a:t>
            </a:r>
            <a:endParaRPr lang="zh-TW" altLang="en-US" sz="2400" dirty="0">
              <a:latin typeface="微软雅黑" panose="020B0503020204020204" pitchFamily="34" charset="-122"/>
              <a:ea typeface="微软雅黑" panose="020B0503020204020204" pitchFamily="34" charset="-122"/>
            </a:endParaRPr>
          </a:p>
          <a:p>
            <a:pPr>
              <a:lnSpc>
                <a:spcPct val="150000"/>
              </a:lnSpc>
            </a:pPr>
            <a:endParaRPr lang="zh-TW" altLang="en-US" sz="2400" dirty="0">
              <a:latin typeface="標楷體" pitchFamily="65" charset="-120"/>
              <a:ea typeface="標楷體" pitchFamily="65" charset="-120"/>
            </a:endParaRPr>
          </a:p>
          <a:p>
            <a:pPr>
              <a:lnSpc>
                <a:spcPct val="150000"/>
              </a:lnSpc>
              <a:buFont typeface="Wingdings" pitchFamily="2" charset="2"/>
              <a:buNone/>
            </a:pPr>
            <a:r>
              <a:rPr lang="zh-TW" altLang="en-US" sz="2800" dirty="0"/>
              <a:t> </a:t>
            </a:r>
          </a:p>
        </p:txBody>
      </p:sp>
      <p:sp>
        <p:nvSpPr>
          <p:cNvPr id="151556" name="Rectangle 4"/>
          <p:cNvSpPr>
            <a:spLocks noGrp="1" noChangeArrowheads="1"/>
          </p:cNvSpPr>
          <p:nvPr>
            <p:ph type="title"/>
          </p:nvPr>
        </p:nvSpPr>
        <p:spPr>
          <a:xfrm>
            <a:off x="533400" y="0"/>
            <a:ext cx="7696200" cy="1143000"/>
          </a:xfrm>
          <a:noFill/>
          <a:ln/>
        </p:spPr>
        <p:txBody>
          <a:bodyPr/>
          <a:lstStyle/>
          <a:p>
            <a:r>
              <a:rPr lang="zh-TW" altLang="en-US">
                <a:solidFill>
                  <a:schemeClr val="tx1"/>
                </a:solidFill>
                <a:ea typeface="標楷體" pitchFamily="65" charset="-120"/>
              </a:rPr>
              <a:t>諫逐客書</a:t>
            </a:r>
            <a:r>
              <a:rPr lang="en-US" altLang="zh-TW">
                <a:solidFill>
                  <a:schemeClr val="tx1"/>
                </a:solidFill>
                <a:ea typeface="標楷體" pitchFamily="65" charset="-120"/>
              </a:rPr>
              <a:t>—</a:t>
            </a:r>
            <a:r>
              <a:rPr lang="zh-TW" altLang="en-US">
                <a:solidFill>
                  <a:schemeClr val="tx1"/>
                </a:solidFill>
                <a:ea typeface="標楷體" pitchFamily="65" charset="-120"/>
              </a:rPr>
              <a:t>李斯</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a:t>
            </a:fld>
            <a:endParaRPr lang="en-US" altLang="zh-TW"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body" idx="1"/>
          </p:nvPr>
        </p:nvSpPr>
        <p:spPr>
          <a:xfrm>
            <a:off x="685800" y="1000108"/>
            <a:ext cx="7772400" cy="5324492"/>
          </a:xfrm>
        </p:spPr>
        <p:txBody>
          <a:bodyPr/>
          <a:lstStyle/>
          <a:p>
            <a:pPr algn="just">
              <a:lnSpc>
                <a:spcPct val="90000"/>
              </a:lnSpc>
              <a:buFont typeface="Wingdings" pitchFamily="2" charset="2"/>
              <a:buNone/>
            </a:pPr>
            <a:r>
              <a:rPr lang="en-US" altLang="zh-TW" sz="2400" u="sng" dirty="0">
                <a:solidFill>
                  <a:schemeClr val="hlink"/>
                </a:solidFill>
              </a:rPr>
              <a:t>Step 5:</a:t>
            </a:r>
            <a:r>
              <a:rPr lang="en-US" altLang="zh-TW" sz="2400" dirty="0"/>
              <a:t> For a point P in the half-slab bounded by L-d and L, let its y-value be denoted as </a:t>
            </a:r>
            <a:r>
              <a:rPr lang="en-US" altLang="zh-TW" sz="2400" dirty="0" err="1"/>
              <a:t>y</a:t>
            </a:r>
            <a:r>
              <a:rPr lang="en-US" altLang="zh-TW" sz="2400" baseline="-30000" dirty="0" err="1">
                <a:latin typeface="Arial" charset="0"/>
                <a:cs typeface="Arial" charset="0"/>
              </a:rPr>
              <a:t>P</a:t>
            </a:r>
            <a:r>
              <a:rPr lang="en-US" altLang="zh-TW" sz="2400" dirty="0"/>
              <a:t> .  For each such P, find all points in the half-slab bounded by L and </a:t>
            </a:r>
            <a:r>
              <a:rPr lang="en-US" altLang="zh-TW" sz="2400" dirty="0" err="1"/>
              <a:t>L+d</a:t>
            </a:r>
            <a:r>
              <a:rPr lang="en-US" altLang="zh-TW" sz="2400" dirty="0"/>
              <a:t> whose y-value fall within </a:t>
            </a:r>
            <a:r>
              <a:rPr lang="en-US" altLang="zh-TW" sz="2400" dirty="0" err="1"/>
              <a:t>y</a:t>
            </a:r>
            <a:r>
              <a:rPr lang="en-US" altLang="zh-TW" sz="2400" baseline="-30000" dirty="0" err="1">
                <a:latin typeface="Arial" charset="0"/>
                <a:cs typeface="Arial" charset="0"/>
              </a:rPr>
              <a:t>P</a:t>
            </a:r>
            <a:r>
              <a:rPr lang="en-US" altLang="zh-TW" sz="2400" dirty="0" err="1"/>
              <a:t>+d</a:t>
            </a:r>
            <a:r>
              <a:rPr lang="en-US" altLang="zh-TW" sz="2400" dirty="0"/>
              <a:t> and </a:t>
            </a:r>
            <a:r>
              <a:rPr lang="en-US" altLang="zh-TW" sz="2400" dirty="0" err="1"/>
              <a:t>y</a:t>
            </a:r>
            <a:r>
              <a:rPr lang="en-US" altLang="zh-TW" sz="2400" baseline="-30000" dirty="0" err="1">
                <a:latin typeface="Arial" charset="0"/>
                <a:cs typeface="Arial" charset="0"/>
              </a:rPr>
              <a:t>P</a:t>
            </a:r>
            <a:r>
              <a:rPr lang="en-US" altLang="zh-TW" sz="2400" dirty="0"/>
              <a:t>-d.  If the distance d</a:t>
            </a:r>
            <a:r>
              <a:rPr lang="en-US" altLang="zh-TW" sz="2400" dirty="0">
                <a:latin typeface="Arial" charset="0"/>
                <a:sym typeface="Symbol" pitchFamily="18" charset="2"/>
              </a:rPr>
              <a:t></a:t>
            </a:r>
            <a:r>
              <a:rPr lang="en-US" altLang="zh-TW" sz="2400" dirty="0">
                <a:latin typeface="Arial" charset="0"/>
                <a:cs typeface="Arial" charset="0"/>
              </a:rPr>
              <a:t> </a:t>
            </a:r>
            <a:r>
              <a:rPr lang="en-US" altLang="zh-TW" sz="2400" dirty="0"/>
              <a:t>between P and a point in the other half-slab is less than d, let d=d</a:t>
            </a:r>
            <a:r>
              <a:rPr lang="en-US" altLang="zh-TW" sz="2400" dirty="0">
                <a:latin typeface="Arial" charset="0"/>
                <a:sym typeface="Symbol" pitchFamily="18" charset="2"/>
              </a:rPr>
              <a:t></a:t>
            </a:r>
            <a:r>
              <a:rPr lang="en-US" altLang="zh-TW" sz="2400" dirty="0"/>
              <a:t>.  The final value of d is the answer.</a:t>
            </a:r>
          </a:p>
          <a:p>
            <a:pPr algn="just">
              <a:lnSpc>
                <a:spcPct val="90000"/>
              </a:lnSpc>
            </a:pPr>
            <a:r>
              <a:rPr lang="en-US" altLang="zh-TW" sz="2400" dirty="0"/>
              <a:t>Time complexity: O(n log n)</a:t>
            </a:r>
          </a:p>
          <a:p>
            <a:pPr algn="just">
              <a:lnSpc>
                <a:spcPct val="90000"/>
              </a:lnSpc>
              <a:buFont typeface="Wingdings" pitchFamily="2" charset="2"/>
              <a:buNone/>
            </a:pPr>
            <a:r>
              <a:rPr lang="en-US" altLang="zh-TW" sz="2400" dirty="0"/>
              <a:t>   Step 1: O(n log n)</a:t>
            </a:r>
          </a:p>
          <a:p>
            <a:pPr>
              <a:lnSpc>
                <a:spcPct val="90000"/>
              </a:lnSpc>
              <a:buFont typeface="Wingdings" pitchFamily="2" charset="2"/>
              <a:buNone/>
            </a:pPr>
            <a:r>
              <a:rPr lang="en-US" altLang="zh-TW" sz="2400" dirty="0"/>
              <a:t>   Steps 2~5: </a:t>
            </a:r>
          </a:p>
          <a:p>
            <a:pPr>
              <a:lnSpc>
                <a:spcPct val="90000"/>
              </a:lnSpc>
            </a:pPr>
            <a:endParaRPr lang="en-US" altLang="zh-TW" sz="2400" dirty="0"/>
          </a:p>
          <a:p>
            <a:pPr>
              <a:lnSpc>
                <a:spcPct val="90000"/>
              </a:lnSpc>
            </a:pPr>
            <a:endParaRPr lang="en-US" altLang="zh-TW" sz="2400" dirty="0"/>
          </a:p>
          <a:p>
            <a:pPr algn="just">
              <a:lnSpc>
                <a:spcPct val="90000"/>
              </a:lnSpc>
              <a:buFont typeface="Wingdings" pitchFamily="2" charset="2"/>
              <a:buNone/>
            </a:pPr>
            <a:r>
              <a:rPr lang="en-US" altLang="zh-TW" sz="2400" dirty="0">
                <a:latin typeface="Times New Roman" pitchFamily="18" charset="0"/>
                <a:sym typeface="Symbol" pitchFamily="18" charset="2"/>
              </a:rPr>
              <a:t>	   </a:t>
            </a:r>
            <a:r>
              <a:rPr lang="en-US" altLang="zh-TW" sz="2400" dirty="0"/>
              <a:t>T(n) = O(n log n)</a:t>
            </a:r>
          </a:p>
          <a:p>
            <a:pPr>
              <a:lnSpc>
                <a:spcPct val="90000"/>
              </a:lnSpc>
            </a:pPr>
            <a:endParaRPr lang="en-US" altLang="zh-TW" sz="2000" dirty="0"/>
          </a:p>
          <a:p>
            <a:pPr>
              <a:lnSpc>
                <a:spcPct val="90000"/>
              </a:lnSpc>
            </a:pPr>
            <a:endParaRPr lang="en-US" altLang="zh-TW" sz="2000" dirty="0"/>
          </a:p>
        </p:txBody>
      </p:sp>
      <p:graphicFrame>
        <p:nvGraphicFramePr>
          <p:cNvPr id="83971" name="Object 1027"/>
          <p:cNvGraphicFramePr>
            <a:graphicFrameLocks noChangeAspect="1"/>
          </p:cNvGraphicFramePr>
          <p:nvPr/>
        </p:nvGraphicFramePr>
        <p:xfrm>
          <a:off x="714348" y="4500570"/>
          <a:ext cx="7543800" cy="1268413"/>
        </p:xfrm>
        <a:graphic>
          <a:graphicData uri="http://schemas.openxmlformats.org/presentationml/2006/ole">
            <mc:AlternateContent xmlns:mc="http://schemas.openxmlformats.org/markup-compatibility/2006">
              <mc:Choice xmlns:v="urn:schemas-microsoft-com:vml" Requires="v">
                <p:oleObj spid="_x0000_s4164" name="文件" r:id="rId5" imgW="5532120" imgH="822960" progId="Word.Document.8">
                  <p:embed/>
                </p:oleObj>
              </mc:Choice>
              <mc:Fallback>
                <p:oleObj name="文件" r:id="rId5" imgW="5532120" imgH="82296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8" y="4500570"/>
                        <a:ext cx="7543800"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30</a:t>
            </a:fld>
            <a:endParaRPr lang="en-US" altLang="zh-TW" dirty="0"/>
          </a:p>
        </p:txBody>
      </p:sp>
      <p:sp>
        <p:nvSpPr>
          <p:cNvPr id="5" name="Rectangle 3"/>
          <p:cNvSpPr>
            <a:spLocks noGrp="1" noChangeArrowheads="1"/>
          </p:cNvSpPr>
          <p:nvPr>
            <p:ph type="title"/>
          </p:nvPr>
        </p:nvSpPr>
        <p:spPr>
          <a:xfrm>
            <a:off x="111968" y="125760"/>
            <a:ext cx="7772400" cy="1143000"/>
          </a:xfrm>
        </p:spPr>
        <p:txBody>
          <a:bodyPr/>
          <a:lstStyle/>
          <a:p>
            <a:pPr eaLnBrk="1" hangingPunct="1">
              <a:defRPr/>
            </a:pPr>
            <a:r>
              <a:rPr lang="en-US" sz="2400" b="1" dirty="0" smtClean="0">
                <a:effectLst>
                  <a:outerShdw blurRad="38100" dist="38100" dir="2700000" algn="tl">
                    <a:srgbClr val="FFFFFF"/>
                  </a:outerShdw>
                </a:effectLst>
              </a:rPr>
              <a:t>Closest Pair </a:t>
            </a:r>
            <a:r>
              <a:rPr lang="en-US" sz="2400" b="1" dirty="0" err="1" smtClean="0">
                <a:effectLst>
                  <a:outerShdw blurRad="38100" dist="38100" dir="2700000" algn="tl">
                    <a:srgbClr val="FFFFFF"/>
                  </a:outerShdw>
                </a:effectLst>
              </a:rPr>
              <a:t>Problem:D&amp;Q</a:t>
            </a:r>
            <a:r>
              <a:rPr lang="en-US" sz="2400" b="1" dirty="0" smtClean="0">
                <a:effectLst>
                  <a:outerShdw blurRad="38100" dist="38100" dir="2700000" algn="tl">
                    <a:srgbClr val="FFFFFF"/>
                  </a:outerShdw>
                </a:effectLst>
              </a:rPr>
              <a:t> Algorithm for 2-D</a:t>
            </a:r>
          </a:p>
        </p:txBody>
      </p:sp>
      <p:sp>
        <p:nvSpPr>
          <p:cNvPr id="3" name="文本框 2"/>
          <p:cNvSpPr txBox="1"/>
          <p:nvPr/>
        </p:nvSpPr>
        <p:spPr>
          <a:xfrm>
            <a:off x="7343508" y="5399651"/>
            <a:ext cx="1800493" cy="369332"/>
          </a:xfrm>
          <a:prstGeom prst="rect">
            <a:avLst/>
          </a:prstGeom>
          <a:noFill/>
        </p:spPr>
        <p:txBody>
          <a:bodyPr wrap="none" rtlCol="0">
            <a:spAutoFit/>
          </a:bodyPr>
          <a:lstStyle/>
          <a:p>
            <a:r>
              <a:rPr lang="zh-CN" altLang="en-US" dirty="0" smtClean="0">
                <a:solidFill>
                  <a:srgbClr val="FF0000"/>
                </a:solidFill>
              </a:rPr>
              <a:t>如果是三维呢？</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970">
                                            <p:txEl>
                                              <p:pRg st="1" end="1"/>
                                            </p:txEl>
                                          </p:spTgt>
                                        </p:tgtEl>
                                        <p:attrNameLst>
                                          <p:attrName>style.visibility</p:attrName>
                                        </p:attrNameLst>
                                      </p:cBhvr>
                                      <p:to>
                                        <p:strVal val="visible"/>
                                      </p:to>
                                    </p:set>
                                    <p:anim calcmode="lin" valueType="num">
                                      <p:cBhvr additive="base">
                                        <p:cTn id="7" dur="500" fill="hold"/>
                                        <p:tgtEl>
                                          <p:spTgt spid="8397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97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3970">
                                            <p:txEl>
                                              <p:pRg st="2" end="2"/>
                                            </p:txEl>
                                          </p:spTgt>
                                        </p:tgtEl>
                                        <p:attrNameLst>
                                          <p:attrName>style.visibility</p:attrName>
                                        </p:attrNameLst>
                                      </p:cBhvr>
                                      <p:to>
                                        <p:strVal val="visible"/>
                                      </p:to>
                                    </p:set>
                                    <p:anim calcmode="lin" valueType="num">
                                      <p:cBhvr additive="base">
                                        <p:cTn id="11" dur="500" fill="hold"/>
                                        <p:tgtEl>
                                          <p:spTgt spid="8397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3970">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3970">
                                            <p:txEl>
                                              <p:pRg st="3" end="3"/>
                                            </p:txEl>
                                          </p:spTgt>
                                        </p:tgtEl>
                                        <p:attrNameLst>
                                          <p:attrName>style.visibility</p:attrName>
                                        </p:attrNameLst>
                                      </p:cBhvr>
                                      <p:to>
                                        <p:strVal val="visible"/>
                                      </p:to>
                                    </p:set>
                                    <p:anim calcmode="lin" valueType="num">
                                      <p:cBhvr additive="base">
                                        <p:cTn id="15" dur="500" fill="hold"/>
                                        <p:tgtEl>
                                          <p:spTgt spid="83970">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3970">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3970">
                                            <p:txEl>
                                              <p:pRg st="6" end="6"/>
                                            </p:txEl>
                                          </p:spTgt>
                                        </p:tgtEl>
                                        <p:attrNameLst>
                                          <p:attrName>style.visibility</p:attrName>
                                        </p:attrNameLst>
                                      </p:cBhvr>
                                      <p:to>
                                        <p:strVal val="visible"/>
                                      </p:to>
                                    </p:set>
                                    <p:anim calcmode="lin" valueType="num">
                                      <p:cBhvr additive="base">
                                        <p:cTn id="19" dur="500" fill="hold"/>
                                        <p:tgtEl>
                                          <p:spTgt spid="8397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970">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3971"/>
                                        </p:tgtEl>
                                        <p:attrNameLst>
                                          <p:attrName>style.visibility</p:attrName>
                                        </p:attrNameLst>
                                      </p:cBhvr>
                                      <p:to>
                                        <p:strVal val="visible"/>
                                      </p:to>
                                    </p:set>
                                    <p:anim calcmode="lin" valueType="num">
                                      <p:cBhvr additive="base">
                                        <p:cTn id="23" dur="500" fill="hold"/>
                                        <p:tgtEl>
                                          <p:spTgt spid="83971"/>
                                        </p:tgtEl>
                                        <p:attrNameLst>
                                          <p:attrName>ppt_x</p:attrName>
                                        </p:attrNameLst>
                                      </p:cBhvr>
                                      <p:tavLst>
                                        <p:tav tm="0">
                                          <p:val>
                                            <p:strVal val="#ppt_x"/>
                                          </p:val>
                                        </p:tav>
                                        <p:tav tm="100000">
                                          <p:val>
                                            <p:strVal val="#ppt_x"/>
                                          </p:val>
                                        </p:tav>
                                      </p:tavLst>
                                    </p:anim>
                                    <p:anim calcmode="lin" valueType="num">
                                      <p:cBhvr additive="base">
                                        <p:cTn id="24"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lstStyle/>
          <a:p>
            <a:pPr marL="0" indent="0"/>
            <a:r>
              <a:rPr lang="en-US" altLang="zh-CN" sz="1800" dirty="0" smtClean="0"/>
              <a:t>Music site tries to match your song preferences with others.</a:t>
            </a:r>
          </a:p>
          <a:p>
            <a:pPr lvl="1"/>
            <a:r>
              <a:rPr lang="en-US" altLang="zh-CN" sz="1600" dirty="0" smtClean="0"/>
              <a:t>You rank n songs.</a:t>
            </a:r>
          </a:p>
          <a:p>
            <a:pPr lvl="1"/>
            <a:r>
              <a:rPr lang="en-US" altLang="zh-CN" sz="1600" dirty="0" smtClean="0"/>
              <a:t>Music site consults database to find people with </a:t>
            </a:r>
            <a:r>
              <a:rPr lang="en-US" altLang="zh-CN" sz="1600" dirty="0" smtClean="0">
                <a:solidFill>
                  <a:srgbClr val="FF0000"/>
                </a:solidFill>
              </a:rPr>
              <a:t>similar</a:t>
            </a:r>
            <a:r>
              <a:rPr lang="en-US" altLang="zh-CN" sz="1600" dirty="0" smtClean="0"/>
              <a:t> tastes.</a:t>
            </a:r>
          </a:p>
          <a:p>
            <a:pPr lvl="1"/>
            <a:endParaRPr lang="en-US" altLang="zh-CN" sz="1600" dirty="0" smtClean="0"/>
          </a:p>
          <a:p>
            <a:pPr marL="0" indent="0"/>
            <a:r>
              <a:rPr lang="en-US" altLang="zh-CN" sz="1800" dirty="0" smtClean="0"/>
              <a:t>Similarity metric:  </a:t>
            </a:r>
            <a:r>
              <a:rPr lang="en-US" altLang="zh-CN" sz="1800" dirty="0" smtClean="0">
                <a:solidFill>
                  <a:schemeClr val="tx1"/>
                </a:solidFill>
              </a:rPr>
              <a:t>number of inversions between two rankings.</a:t>
            </a:r>
          </a:p>
          <a:p>
            <a:pPr lvl="1"/>
            <a:r>
              <a:rPr lang="en-US" altLang="zh-CN" sz="1600" dirty="0" smtClean="0"/>
              <a:t>My rank:  1, 2, …, n.</a:t>
            </a:r>
          </a:p>
          <a:p>
            <a:pPr lvl="1"/>
            <a:r>
              <a:rPr lang="en-US" altLang="zh-CN" sz="1600" dirty="0" smtClean="0"/>
              <a:t>Your rank:  a</a:t>
            </a:r>
            <a:r>
              <a:rPr lang="en-US" altLang="zh-CN" sz="1200" baseline="-25000" dirty="0" smtClean="0"/>
              <a:t>1</a:t>
            </a:r>
            <a:r>
              <a:rPr lang="en-US" altLang="zh-CN" sz="1600" dirty="0" smtClean="0"/>
              <a:t>, a</a:t>
            </a:r>
            <a:r>
              <a:rPr lang="en-US" altLang="zh-CN" sz="1200" baseline="-25000" dirty="0" smtClean="0"/>
              <a:t>2</a:t>
            </a:r>
            <a:r>
              <a:rPr lang="en-US" altLang="zh-CN" sz="1600" dirty="0" smtClean="0"/>
              <a:t>, …, a</a:t>
            </a:r>
            <a:r>
              <a:rPr lang="en-US" altLang="zh-CN" sz="1200" baseline="-25000" dirty="0" smtClean="0"/>
              <a:t>n</a:t>
            </a:r>
            <a:r>
              <a:rPr lang="en-US" altLang="zh-CN" sz="1600" dirty="0" smtClean="0"/>
              <a:t>.</a:t>
            </a:r>
          </a:p>
          <a:p>
            <a:pPr lvl="1"/>
            <a:r>
              <a:rPr lang="en-US" altLang="zh-CN" sz="1600" dirty="0" smtClean="0"/>
              <a:t>Songs </a:t>
            </a:r>
            <a:r>
              <a:rPr lang="en-US" altLang="zh-CN" sz="1600" dirty="0" err="1" smtClean="0"/>
              <a:t>i</a:t>
            </a:r>
            <a:r>
              <a:rPr lang="en-US" altLang="zh-CN" sz="1600" dirty="0" smtClean="0"/>
              <a:t> and j </a:t>
            </a:r>
            <a:r>
              <a:rPr lang="en-US" altLang="zh-CN" sz="1600" dirty="0" smtClean="0">
                <a:solidFill>
                  <a:srgbClr val="FF0000"/>
                </a:solidFill>
              </a:rPr>
              <a:t>inverted</a:t>
            </a:r>
            <a:r>
              <a:rPr lang="en-US" altLang="zh-CN" sz="1600" dirty="0" smtClean="0"/>
              <a:t> if </a:t>
            </a:r>
            <a:r>
              <a:rPr lang="en-US" altLang="zh-CN" sz="1600" dirty="0" err="1" smtClean="0"/>
              <a:t>i</a:t>
            </a:r>
            <a:r>
              <a:rPr lang="en-US" altLang="zh-CN" sz="1600" dirty="0" smtClean="0"/>
              <a:t> &lt; j, but </a:t>
            </a:r>
            <a:r>
              <a:rPr lang="en-US" altLang="zh-CN" sz="1600" dirty="0" err="1" smtClean="0"/>
              <a:t>a</a:t>
            </a:r>
            <a:r>
              <a:rPr lang="en-US" altLang="zh-CN" sz="1200" baseline="-25000" dirty="0" err="1" smtClean="0"/>
              <a:t>i</a:t>
            </a:r>
            <a:r>
              <a:rPr lang="en-US" altLang="zh-CN" sz="1600" dirty="0" smtClean="0"/>
              <a:t> &gt; </a:t>
            </a:r>
            <a:r>
              <a:rPr lang="en-US" altLang="zh-CN" sz="1600" dirty="0" err="1" smtClean="0"/>
              <a:t>a</a:t>
            </a:r>
            <a:r>
              <a:rPr lang="en-US" altLang="zh-CN" sz="1200" baseline="-25000" dirty="0" err="1" smtClean="0"/>
              <a:t>j</a:t>
            </a:r>
            <a:r>
              <a:rPr lang="en-US" altLang="zh-CN" sz="1600" dirty="0" smtClean="0"/>
              <a:t>.</a:t>
            </a:r>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marL="0" indent="0"/>
            <a:r>
              <a:rPr lang="en-US" altLang="zh-CN" sz="1800" dirty="0" smtClean="0"/>
              <a:t>Brute force:  </a:t>
            </a:r>
            <a:r>
              <a:rPr lang="en-US" altLang="zh-CN" sz="1800" dirty="0" smtClean="0">
                <a:solidFill>
                  <a:schemeClr val="tx1"/>
                </a:solidFill>
              </a:rPr>
              <a:t>check all </a:t>
            </a:r>
            <a:r>
              <a:rPr lang="en-US" altLang="zh-CN" sz="1800" dirty="0" smtClean="0">
                <a:solidFill>
                  <a:schemeClr val="tx1"/>
                </a:solidFill>
                <a:sym typeface="Symbol" pitchFamily="18" charset="2"/>
              </a:rPr>
              <a:t></a:t>
            </a:r>
            <a:r>
              <a:rPr lang="en-US" altLang="zh-CN" sz="1800" dirty="0" smtClean="0">
                <a:solidFill>
                  <a:schemeClr val="tx1"/>
                </a:solidFill>
              </a:rPr>
              <a:t>(n</a:t>
            </a:r>
            <a:r>
              <a:rPr lang="en-US" altLang="zh-CN" sz="1200" baseline="30000" dirty="0" smtClean="0">
                <a:solidFill>
                  <a:schemeClr val="tx1"/>
                </a:solidFill>
              </a:rPr>
              <a:t>2</a:t>
            </a:r>
            <a:r>
              <a:rPr lang="en-US" altLang="zh-CN" sz="1800" dirty="0" smtClean="0">
                <a:solidFill>
                  <a:schemeClr val="tx1"/>
                </a:solidFill>
              </a:rPr>
              <a:t>) pairs </a:t>
            </a:r>
            <a:r>
              <a:rPr lang="en-US" altLang="zh-CN" sz="1800" dirty="0" err="1" smtClean="0">
                <a:solidFill>
                  <a:schemeClr val="tx1"/>
                </a:solidFill>
              </a:rPr>
              <a:t>i</a:t>
            </a:r>
            <a:r>
              <a:rPr lang="en-US" altLang="zh-CN" sz="1800" dirty="0" smtClean="0">
                <a:solidFill>
                  <a:schemeClr val="tx1"/>
                </a:solidFill>
              </a:rPr>
              <a:t> and j.</a:t>
            </a:r>
          </a:p>
        </p:txBody>
      </p:sp>
      <p:cxnSp>
        <p:nvCxnSpPr>
          <p:cNvPr id="38916" name="AutoShape 50"/>
          <p:cNvCxnSpPr>
            <a:cxnSpLocks noChangeShapeType="1"/>
            <a:stCxn id="38920" idx="4"/>
            <a:endCxn id="38918" idx="4"/>
          </p:cNvCxnSpPr>
          <p:nvPr/>
        </p:nvCxnSpPr>
        <p:spPr bwMode="auto">
          <a:xfrm rot="16200000" flipH="1">
            <a:off x="4650581" y="4536284"/>
            <a:ext cx="1588" cy="1379537"/>
          </a:xfrm>
          <a:prstGeom prst="bentConnector3">
            <a:avLst>
              <a:gd name="adj1" fmla="val 14395466"/>
            </a:avLst>
          </a:prstGeom>
          <a:noFill/>
          <a:ln w="9525">
            <a:solidFill>
              <a:schemeClr val="tx1"/>
            </a:solidFill>
            <a:miter lim="800000"/>
            <a:headEnd type="triangle" w="sm" len="sm"/>
            <a:tailEnd type="triangle" w="sm" len="sm"/>
          </a:ln>
        </p:spPr>
      </p:cxnSp>
      <p:sp>
        <p:nvSpPr>
          <p:cNvPr id="38917" name="Oval 52"/>
          <p:cNvSpPr>
            <a:spLocks noChangeArrowheads="1"/>
          </p:cNvSpPr>
          <p:nvPr/>
        </p:nvSpPr>
        <p:spPr bwMode="auto">
          <a:xfrm>
            <a:off x="4572000" y="5149853"/>
            <a:ext cx="76200" cy="76200"/>
          </a:xfrm>
          <a:prstGeom prst="ellipse">
            <a:avLst/>
          </a:prstGeom>
          <a:solidFill>
            <a:schemeClr val="accent1"/>
          </a:solidFill>
          <a:ln w="9525">
            <a:solidFill>
              <a:schemeClr val="tx1"/>
            </a:solidFill>
            <a:round/>
            <a:headEnd type="none" w="sm" len="sm"/>
            <a:tailEnd type="none" w="sm" len="sm"/>
          </a:ln>
        </p:spPr>
        <p:txBody>
          <a:bodyPr wrap="none" lIns="92075" tIns="46038" rIns="92075" bIns="46038" anchor="ctr"/>
          <a:lstStyle/>
          <a:p>
            <a:endParaRPr lang="zh-CN" altLang="zh-CN"/>
          </a:p>
        </p:txBody>
      </p:sp>
      <p:sp>
        <p:nvSpPr>
          <p:cNvPr id="38918" name="Oval 53"/>
          <p:cNvSpPr>
            <a:spLocks noChangeArrowheads="1"/>
          </p:cNvSpPr>
          <p:nvPr/>
        </p:nvSpPr>
        <p:spPr bwMode="auto">
          <a:xfrm>
            <a:off x="5302250" y="5149853"/>
            <a:ext cx="76200" cy="76200"/>
          </a:xfrm>
          <a:prstGeom prst="ellipse">
            <a:avLst/>
          </a:prstGeom>
          <a:solidFill>
            <a:schemeClr val="accent1"/>
          </a:solidFill>
          <a:ln w="9525">
            <a:solidFill>
              <a:schemeClr val="tx1"/>
            </a:solidFill>
            <a:round/>
            <a:headEnd type="none" w="sm" len="sm"/>
            <a:tailEnd type="none" w="sm" len="sm"/>
          </a:ln>
        </p:spPr>
        <p:txBody>
          <a:bodyPr wrap="none" lIns="92075" tIns="46038" rIns="92075" bIns="46038" anchor="ctr"/>
          <a:lstStyle/>
          <a:p>
            <a:endParaRPr lang="zh-CN" altLang="zh-CN"/>
          </a:p>
        </p:txBody>
      </p:sp>
      <p:sp>
        <p:nvSpPr>
          <p:cNvPr id="38919" name="Oval 54"/>
          <p:cNvSpPr>
            <a:spLocks noChangeArrowheads="1"/>
          </p:cNvSpPr>
          <p:nvPr/>
        </p:nvSpPr>
        <p:spPr bwMode="auto">
          <a:xfrm>
            <a:off x="5113338" y="5149853"/>
            <a:ext cx="76200" cy="76200"/>
          </a:xfrm>
          <a:prstGeom prst="ellipse">
            <a:avLst/>
          </a:prstGeom>
          <a:solidFill>
            <a:schemeClr val="accent1"/>
          </a:solidFill>
          <a:ln w="9525">
            <a:solidFill>
              <a:schemeClr val="tx1"/>
            </a:solidFill>
            <a:round/>
            <a:headEnd type="none" w="sm" len="sm"/>
            <a:tailEnd type="none" w="sm" len="sm"/>
          </a:ln>
        </p:spPr>
        <p:txBody>
          <a:bodyPr wrap="none" lIns="92075" tIns="46038" rIns="92075" bIns="46038" anchor="ctr"/>
          <a:lstStyle/>
          <a:p>
            <a:endParaRPr lang="zh-CN" altLang="zh-CN"/>
          </a:p>
        </p:txBody>
      </p:sp>
      <p:sp>
        <p:nvSpPr>
          <p:cNvPr id="38920" name="Oval 56"/>
          <p:cNvSpPr>
            <a:spLocks noChangeArrowheads="1"/>
          </p:cNvSpPr>
          <p:nvPr/>
        </p:nvSpPr>
        <p:spPr bwMode="auto">
          <a:xfrm>
            <a:off x="3922713" y="5149853"/>
            <a:ext cx="76200" cy="76200"/>
          </a:xfrm>
          <a:prstGeom prst="ellipse">
            <a:avLst/>
          </a:prstGeom>
          <a:solidFill>
            <a:schemeClr val="accent1"/>
          </a:solidFill>
          <a:ln w="9525">
            <a:solidFill>
              <a:schemeClr val="tx1"/>
            </a:solidFill>
            <a:round/>
            <a:headEnd type="none" w="sm" len="sm"/>
            <a:tailEnd type="none" w="sm" len="sm"/>
          </a:ln>
        </p:spPr>
        <p:txBody>
          <a:bodyPr wrap="none" lIns="92075" tIns="46038" rIns="92075" bIns="46038" anchor="ctr"/>
          <a:lstStyle/>
          <a:p>
            <a:endParaRPr lang="zh-CN" altLang="zh-CN"/>
          </a:p>
        </p:txBody>
      </p:sp>
      <p:cxnSp>
        <p:nvCxnSpPr>
          <p:cNvPr id="38921" name="AutoShape 57"/>
          <p:cNvCxnSpPr>
            <a:cxnSpLocks noChangeShapeType="1"/>
          </p:cNvCxnSpPr>
          <p:nvPr/>
        </p:nvCxnSpPr>
        <p:spPr bwMode="auto">
          <a:xfrm rot="16200000" flipH="1">
            <a:off x="4880769" y="4873638"/>
            <a:ext cx="1588" cy="541338"/>
          </a:xfrm>
          <a:prstGeom prst="bentConnector3">
            <a:avLst>
              <a:gd name="adj1" fmla="val 14395466"/>
            </a:avLst>
          </a:prstGeom>
          <a:noFill/>
          <a:ln w="9525">
            <a:solidFill>
              <a:schemeClr val="tx1"/>
            </a:solidFill>
            <a:miter lim="800000"/>
            <a:headEnd type="triangle" w="sm" len="sm"/>
            <a:tailEnd type="triangle" w="sm" len="sm"/>
          </a:ln>
        </p:spPr>
      </p:cxnSp>
      <p:sp>
        <p:nvSpPr>
          <p:cNvPr id="38922" name="Rectangle 23"/>
          <p:cNvSpPr>
            <a:spLocks noChangeAspect="1" noChangeArrowheads="1"/>
          </p:cNvSpPr>
          <p:nvPr/>
        </p:nvSpPr>
        <p:spPr bwMode="auto">
          <a:xfrm>
            <a:off x="2286000" y="4865690"/>
            <a:ext cx="747713" cy="360363"/>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You</a:t>
            </a:r>
          </a:p>
        </p:txBody>
      </p:sp>
      <p:sp>
        <p:nvSpPr>
          <p:cNvPr id="38923" name="Rectangle 29"/>
          <p:cNvSpPr>
            <a:spLocks noChangeAspect="1" noChangeArrowheads="1"/>
          </p:cNvSpPr>
          <p:nvPr/>
        </p:nvSpPr>
        <p:spPr bwMode="auto">
          <a:xfrm>
            <a:off x="2286000" y="4505328"/>
            <a:ext cx="747713" cy="360362"/>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Me</a:t>
            </a:r>
          </a:p>
        </p:txBody>
      </p:sp>
      <p:sp>
        <p:nvSpPr>
          <p:cNvPr id="38924" name="Rectangle 24"/>
          <p:cNvSpPr>
            <a:spLocks noChangeAspect="1" noChangeArrowheads="1"/>
          </p:cNvSpPr>
          <p:nvPr/>
        </p:nvSpPr>
        <p:spPr bwMode="auto">
          <a:xfrm>
            <a:off x="3033713" y="4865690"/>
            <a:ext cx="628650" cy="360363"/>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a:t>
            </a:r>
          </a:p>
        </p:txBody>
      </p:sp>
      <p:sp>
        <p:nvSpPr>
          <p:cNvPr id="38925" name="Rectangle 25"/>
          <p:cNvSpPr>
            <a:spLocks noChangeAspect="1" noChangeArrowheads="1"/>
          </p:cNvSpPr>
          <p:nvPr/>
        </p:nvSpPr>
        <p:spPr bwMode="auto">
          <a:xfrm>
            <a:off x="4289425" y="4865690"/>
            <a:ext cx="627063" cy="360363"/>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38926" name="Rectangle 26"/>
          <p:cNvSpPr>
            <a:spLocks noChangeAspect="1" noChangeArrowheads="1"/>
          </p:cNvSpPr>
          <p:nvPr/>
        </p:nvSpPr>
        <p:spPr bwMode="auto">
          <a:xfrm>
            <a:off x="3662363" y="4865690"/>
            <a:ext cx="627062" cy="360363"/>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38927" name="Rectangle 27"/>
          <p:cNvSpPr>
            <a:spLocks noChangeAspect="1" noChangeArrowheads="1"/>
          </p:cNvSpPr>
          <p:nvPr/>
        </p:nvSpPr>
        <p:spPr bwMode="auto">
          <a:xfrm>
            <a:off x="4916488" y="4865690"/>
            <a:ext cx="627062" cy="360363"/>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38928" name="Rectangle 28"/>
          <p:cNvSpPr>
            <a:spLocks noChangeAspect="1" noChangeArrowheads="1"/>
          </p:cNvSpPr>
          <p:nvPr/>
        </p:nvSpPr>
        <p:spPr bwMode="auto">
          <a:xfrm>
            <a:off x="5543550" y="4865690"/>
            <a:ext cx="628650" cy="360363"/>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38929" name="Rectangle 30"/>
          <p:cNvSpPr>
            <a:spLocks noChangeAspect="1" noChangeArrowheads="1"/>
          </p:cNvSpPr>
          <p:nvPr/>
        </p:nvSpPr>
        <p:spPr bwMode="auto">
          <a:xfrm>
            <a:off x="3033713" y="4505328"/>
            <a:ext cx="628650" cy="3603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dirty="0">
                <a:solidFill>
                  <a:srgbClr val="FF0000"/>
                </a:solidFill>
              </a:rPr>
              <a:t>1</a:t>
            </a:r>
          </a:p>
        </p:txBody>
      </p:sp>
      <p:sp>
        <p:nvSpPr>
          <p:cNvPr id="38930" name="Rectangle 31"/>
          <p:cNvSpPr>
            <a:spLocks noChangeAspect="1" noChangeArrowheads="1"/>
          </p:cNvSpPr>
          <p:nvPr/>
        </p:nvSpPr>
        <p:spPr bwMode="auto">
          <a:xfrm>
            <a:off x="4289425" y="4505328"/>
            <a:ext cx="627063" cy="3603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38931" name="Rectangle 32"/>
          <p:cNvSpPr>
            <a:spLocks noChangeAspect="1" noChangeArrowheads="1"/>
          </p:cNvSpPr>
          <p:nvPr/>
        </p:nvSpPr>
        <p:spPr bwMode="auto">
          <a:xfrm>
            <a:off x="3662363" y="4505328"/>
            <a:ext cx="627062" cy="3603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38932" name="Rectangle 33"/>
          <p:cNvSpPr>
            <a:spLocks noChangeAspect="1" noChangeArrowheads="1"/>
          </p:cNvSpPr>
          <p:nvPr/>
        </p:nvSpPr>
        <p:spPr bwMode="auto">
          <a:xfrm>
            <a:off x="4916488" y="4505328"/>
            <a:ext cx="627062" cy="3603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38933" name="Rectangle 34"/>
          <p:cNvSpPr>
            <a:spLocks noChangeAspect="1" noChangeArrowheads="1"/>
          </p:cNvSpPr>
          <p:nvPr/>
        </p:nvSpPr>
        <p:spPr bwMode="auto">
          <a:xfrm>
            <a:off x="5543550" y="4505328"/>
            <a:ext cx="628650" cy="3603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38934" name="Rectangle 36"/>
          <p:cNvSpPr>
            <a:spLocks noChangeAspect="1" noChangeArrowheads="1"/>
          </p:cNvSpPr>
          <p:nvPr/>
        </p:nvSpPr>
        <p:spPr bwMode="auto">
          <a:xfrm>
            <a:off x="3033713" y="4146553"/>
            <a:ext cx="628650" cy="358775"/>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A</a:t>
            </a:r>
          </a:p>
        </p:txBody>
      </p:sp>
      <p:sp>
        <p:nvSpPr>
          <p:cNvPr id="38935" name="Rectangle 37"/>
          <p:cNvSpPr>
            <a:spLocks noChangeAspect="1" noChangeArrowheads="1"/>
          </p:cNvSpPr>
          <p:nvPr/>
        </p:nvSpPr>
        <p:spPr bwMode="auto">
          <a:xfrm>
            <a:off x="3662363" y="4146553"/>
            <a:ext cx="627062" cy="358775"/>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B</a:t>
            </a:r>
          </a:p>
        </p:txBody>
      </p:sp>
      <p:sp>
        <p:nvSpPr>
          <p:cNvPr id="38936" name="Rectangle 38"/>
          <p:cNvSpPr>
            <a:spLocks noChangeAspect="1" noChangeArrowheads="1"/>
          </p:cNvSpPr>
          <p:nvPr/>
        </p:nvSpPr>
        <p:spPr bwMode="auto">
          <a:xfrm>
            <a:off x="4289425" y="4146553"/>
            <a:ext cx="627063" cy="358775"/>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C</a:t>
            </a:r>
          </a:p>
        </p:txBody>
      </p:sp>
      <p:sp>
        <p:nvSpPr>
          <p:cNvPr id="38937" name="Rectangle 39"/>
          <p:cNvSpPr>
            <a:spLocks noChangeAspect="1" noChangeArrowheads="1"/>
          </p:cNvSpPr>
          <p:nvPr/>
        </p:nvSpPr>
        <p:spPr bwMode="auto">
          <a:xfrm>
            <a:off x="4916488" y="4146553"/>
            <a:ext cx="627062" cy="358775"/>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D</a:t>
            </a:r>
          </a:p>
        </p:txBody>
      </p:sp>
      <p:sp>
        <p:nvSpPr>
          <p:cNvPr id="38938" name="Rectangle 40"/>
          <p:cNvSpPr>
            <a:spLocks noChangeAspect="1" noChangeArrowheads="1"/>
          </p:cNvSpPr>
          <p:nvPr/>
        </p:nvSpPr>
        <p:spPr bwMode="auto">
          <a:xfrm>
            <a:off x="5543550" y="4146553"/>
            <a:ext cx="628650" cy="358775"/>
          </a:xfrm>
          <a:prstGeom prst="rect">
            <a:avLst/>
          </a:prstGeom>
          <a:solidFill>
            <a:schemeClr val="hlink"/>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E</a:t>
            </a:r>
          </a:p>
        </p:txBody>
      </p:sp>
      <p:sp>
        <p:nvSpPr>
          <p:cNvPr id="38939" name="Rectangle 41"/>
          <p:cNvSpPr>
            <a:spLocks noChangeAspect="1" noChangeArrowheads="1"/>
          </p:cNvSpPr>
          <p:nvPr/>
        </p:nvSpPr>
        <p:spPr bwMode="auto">
          <a:xfrm>
            <a:off x="3033713" y="3786190"/>
            <a:ext cx="3138487" cy="360363"/>
          </a:xfrm>
          <a:prstGeom prst="rect">
            <a:avLst/>
          </a:prstGeom>
          <a:noFill/>
          <a:ln w="9525">
            <a:noFill/>
            <a:miter lim="800000"/>
            <a:headEnd/>
            <a:tailEnd/>
          </a:ln>
        </p:spPr>
        <p:txBody>
          <a:bodyPr wrap="none" lIns="92075" tIns="46038" rIns="92075" bIns="46038" anchor="ctr"/>
          <a:lstStyle/>
          <a:p>
            <a:pPr algn="ctr"/>
            <a:r>
              <a:rPr kumimoji="0" lang="en-US" altLang="zh-CN" sz="1400" i="1"/>
              <a:t>Songs</a:t>
            </a:r>
            <a:endParaRPr kumimoji="0" lang="en-US" altLang="zh-CN" sz="1400" i="1">
              <a:solidFill>
                <a:schemeClr val="bg1"/>
              </a:solidFill>
            </a:endParaRPr>
          </a:p>
        </p:txBody>
      </p:sp>
      <p:sp>
        <p:nvSpPr>
          <p:cNvPr id="38940" name="Rectangle 2"/>
          <p:cNvSpPr>
            <a:spLocks noGrp="1" noChangeArrowheads="1"/>
          </p:cNvSpPr>
          <p:nvPr>
            <p:ph type="title"/>
          </p:nvPr>
        </p:nvSpPr>
        <p:spPr/>
        <p:txBody>
          <a:bodyPr/>
          <a:lstStyle/>
          <a:p>
            <a:r>
              <a:rPr lang="en-US" altLang="zh-CN" dirty="0" smtClean="0"/>
              <a:t>4.5 Counting Inversions</a:t>
            </a:r>
          </a:p>
        </p:txBody>
      </p:sp>
      <p:sp>
        <p:nvSpPr>
          <p:cNvPr id="38941" name="Text Box 47"/>
          <p:cNvSpPr txBox="1">
            <a:spLocks noChangeArrowheads="1"/>
          </p:cNvSpPr>
          <p:nvPr/>
        </p:nvSpPr>
        <p:spPr bwMode="auto">
          <a:xfrm>
            <a:off x="7008813" y="4405315"/>
            <a:ext cx="1177925" cy="684213"/>
          </a:xfrm>
          <a:prstGeom prst="rect">
            <a:avLst/>
          </a:prstGeom>
          <a:noFill/>
          <a:ln w="15875">
            <a:noFill/>
            <a:miter lim="800000"/>
            <a:headEnd/>
            <a:tailEnd/>
          </a:ln>
        </p:spPr>
        <p:txBody>
          <a:bodyPr wrap="none" lIns="92075" tIns="46038" rIns="92075" bIns="46038" anchor="ctr">
            <a:spAutoFit/>
          </a:bodyPr>
          <a:lstStyle/>
          <a:p>
            <a:pPr>
              <a:lnSpc>
                <a:spcPct val="80000"/>
              </a:lnSpc>
              <a:spcBef>
                <a:spcPct val="50000"/>
              </a:spcBef>
            </a:pPr>
            <a:r>
              <a:rPr lang="en-US" altLang="zh-CN" u="sng"/>
              <a:t>Inversions</a:t>
            </a:r>
          </a:p>
          <a:p>
            <a:pPr>
              <a:lnSpc>
                <a:spcPct val="80000"/>
              </a:lnSpc>
              <a:spcBef>
                <a:spcPct val="50000"/>
              </a:spcBef>
            </a:pPr>
            <a:r>
              <a:rPr lang="en-US" altLang="zh-CN"/>
              <a:t>3-2, 4-2</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31</a:t>
            </a:fld>
            <a:endParaRPr lang="en-US" altLang="zh-TW"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title"/>
          </p:nvPr>
        </p:nvSpPr>
        <p:spPr/>
        <p:txBody>
          <a:bodyPr/>
          <a:lstStyle/>
          <a:p>
            <a:r>
              <a:rPr lang="en-US" altLang="zh-CN" smtClean="0"/>
              <a:t>Applications</a:t>
            </a:r>
          </a:p>
        </p:txBody>
      </p:sp>
      <p:sp>
        <p:nvSpPr>
          <p:cNvPr id="40964" name="Rectangle 5"/>
          <p:cNvSpPr>
            <a:spLocks noGrp="1" noChangeArrowheads="1"/>
          </p:cNvSpPr>
          <p:nvPr>
            <p:ph type="body" idx="1"/>
          </p:nvPr>
        </p:nvSpPr>
        <p:spPr>
          <a:xfrm>
            <a:off x="755576" y="1681769"/>
            <a:ext cx="8643937" cy="5078189"/>
          </a:xfrm>
        </p:spPr>
        <p:txBody>
          <a:bodyPr/>
          <a:lstStyle/>
          <a:p>
            <a:pPr lvl="1"/>
            <a:r>
              <a:rPr lang="en-US" altLang="zh-CN" dirty="0" smtClean="0"/>
              <a:t>Voting theory.</a:t>
            </a:r>
          </a:p>
          <a:p>
            <a:pPr lvl="1"/>
            <a:r>
              <a:rPr lang="en-US" altLang="zh-CN" dirty="0" smtClean="0"/>
              <a:t>Collaborative filtering.</a:t>
            </a:r>
          </a:p>
          <a:p>
            <a:pPr lvl="1"/>
            <a:r>
              <a:rPr lang="en-US" altLang="zh-CN" dirty="0" smtClean="0"/>
              <a:t>Measuring the "</a:t>
            </a:r>
            <a:r>
              <a:rPr lang="en-US" altLang="zh-CN" dirty="0" err="1" smtClean="0"/>
              <a:t>sortedness</a:t>
            </a:r>
            <a:r>
              <a:rPr lang="en-US" altLang="zh-CN" dirty="0" smtClean="0"/>
              <a:t>" of an array.</a:t>
            </a:r>
          </a:p>
          <a:p>
            <a:pPr lvl="1"/>
            <a:r>
              <a:rPr lang="en-US" altLang="zh-CN" dirty="0" smtClean="0"/>
              <a:t>Sensitivity analysis of Google's ranking function. </a:t>
            </a:r>
          </a:p>
          <a:p>
            <a:pPr lvl="1"/>
            <a:r>
              <a:rPr lang="en-US" altLang="zh-CN" dirty="0" smtClean="0"/>
              <a:t>Rank aggregation for meta-searching on the Web.</a:t>
            </a:r>
          </a:p>
          <a:p>
            <a:pPr lvl="1"/>
            <a:r>
              <a:rPr lang="en-US" altLang="zh-CN" dirty="0" smtClean="0"/>
              <a:t>Nonparametric statistics  (e.g., Kendall's Tau distance).</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32</a:t>
            </a:fld>
            <a:endParaRPr lang="en-US" altLang="zh-TW"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40"/>
          <p:cNvSpPr>
            <a:spLocks noGrp="1" noChangeArrowheads="1"/>
          </p:cNvSpPr>
          <p:nvPr>
            <p:ph type="title"/>
          </p:nvPr>
        </p:nvSpPr>
        <p:spPr>
          <a:xfrm>
            <a:off x="0" y="357189"/>
            <a:ext cx="7572375" cy="623540"/>
          </a:xfrm>
        </p:spPr>
        <p:txBody>
          <a:bodyPr/>
          <a:lstStyle/>
          <a:p>
            <a:r>
              <a:rPr lang="en-US" altLang="zh-CN" sz="2800" dirty="0" smtClean="0"/>
              <a:t>Counting Inversions:  Divide-and-Conquer</a:t>
            </a:r>
          </a:p>
        </p:txBody>
      </p:sp>
      <p:sp>
        <p:nvSpPr>
          <p:cNvPr id="43012" name="Rectangle 41"/>
          <p:cNvSpPr>
            <a:spLocks noGrp="1" noChangeArrowheads="1"/>
          </p:cNvSpPr>
          <p:nvPr>
            <p:ph type="body" idx="1"/>
          </p:nvPr>
        </p:nvSpPr>
        <p:spPr/>
        <p:txBody>
          <a:bodyPr/>
          <a:lstStyle/>
          <a:p>
            <a:pPr marL="0" indent="0"/>
            <a:r>
              <a:rPr lang="en-US" altLang="zh-CN" smtClean="0"/>
              <a:t>Divide-and-conquer.</a:t>
            </a:r>
          </a:p>
        </p:txBody>
      </p:sp>
      <p:sp>
        <p:nvSpPr>
          <p:cNvPr id="43013" name="Rectangle 109"/>
          <p:cNvSpPr>
            <a:spLocks noChangeAspect="1" noChangeArrowheads="1"/>
          </p:cNvSpPr>
          <p:nvPr/>
        </p:nvSpPr>
        <p:spPr bwMode="auto">
          <a:xfrm>
            <a:off x="16859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43014" name="Rectangle 110"/>
          <p:cNvSpPr>
            <a:spLocks noChangeAspect="1" noChangeArrowheads="1"/>
          </p:cNvSpPr>
          <p:nvPr/>
        </p:nvSpPr>
        <p:spPr bwMode="auto">
          <a:xfrm>
            <a:off x="21113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8</a:t>
            </a:r>
          </a:p>
        </p:txBody>
      </p:sp>
      <p:sp>
        <p:nvSpPr>
          <p:cNvPr id="43015" name="Rectangle 111"/>
          <p:cNvSpPr>
            <a:spLocks noChangeAspect="1" noChangeArrowheads="1"/>
          </p:cNvSpPr>
          <p:nvPr/>
        </p:nvSpPr>
        <p:spPr bwMode="auto">
          <a:xfrm>
            <a:off x="25384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10</a:t>
            </a:r>
          </a:p>
        </p:txBody>
      </p:sp>
      <p:sp>
        <p:nvSpPr>
          <p:cNvPr id="43016" name="Rectangle 112"/>
          <p:cNvSpPr>
            <a:spLocks noChangeAspect="1" noChangeArrowheads="1"/>
          </p:cNvSpPr>
          <p:nvPr/>
        </p:nvSpPr>
        <p:spPr bwMode="auto">
          <a:xfrm>
            <a:off x="2963863"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43017" name="Rectangle 113"/>
          <p:cNvSpPr>
            <a:spLocks noChangeAspect="1" noChangeArrowheads="1"/>
          </p:cNvSpPr>
          <p:nvPr/>
        </p:nvSpPr>
        <p:spPr bwMode="auto">
          <a:xfrm>
            <a:off x="8334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a:t>
            </a:r>
          </a:p>
        </p:txBody>
      </p:sp>
      <p:sp>
        <p:nvSpPr>
          <p:cNvPr id="43018" name="Rectangle 114"/>
          <p:cNvSpPr>
            <a:spLocks noChangeAspect="1" noChangeArrowheads="1"/>
          </p:cNvSpPr>
          <p:nvPr/>
        </p:nvSpPr>
        <p:spPr bwMode="auto">
          <a:xfrm>
            <a:off x="12588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43019" name="Rectangle 115"/>
          <p:cNvSpPr>
            <a:spLocks noChangeAspect="1" noChangeArrowheads="1"/>
          </p:cNvSpPr>
          <p:nvPr/>
        </p:nvSpPr>
        <p:spPr bwMode="auto">
          <a:xfrm>
            <a:off x="42433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12</a:t>
            </a:r>
          </a:p>
        </p:txBody>
      </p:sp>
      <p:sp>
        <p:nvSpPr>
          <p:cNvPr id="43020" name="Rectangle 116"/>
          <p:cNvSpPr>
            <a:spLocks noChangeAspect="1" noChangeArrowheads="1"/>
          </p:cNvSpPr>
          <p:nvPr/>
        </p:nvSpPr>
        <p:spPr bwMode="auto">
          <a:xfrm>
            <a:off x="46704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11</a:t>
            </a:r>
          </a:p>
        </p:txBody>
      </p:sp>
      <p:sp>
        <p:nvSpPr>
          <p:cNvPr id="43021" name="Rectangle 117"/>
          <p:cNvSpPr>
            <a:spLocks noChangeAspect="1" noChangeArrowheads="1"/>
          </p:cNvSpPr>
          <p:nvPr/>
        </p:nvSpPr>
        <p:spPr bwMode="auto">
          <a:xfrm>
            <a:off x="50958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43022" name="Rectangle 118"/>
          <p:cNvSpPr>
            <a:spLocks noChangeAspect="1" noChangeArrowheads="1"/>
          </p:cNvSpPr>
          <p:nvPr/>
        </p:nvSpPr>
        <p:spPr bwMode="auto">
          <a:xfrm>
            <a:off x="55229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7</a:t>
            </a:r>
          </a:p>
        </p:txBody>
      </p:sp>
      <p:sp>
        <p:nvSpPr>
          <p:cNvPr id="43023" name="Rectangle 119"/>
          <p:cNvSpPr>
            <a:spLocks noChangeAspect="1" noChangeArrowheads="1"/>
          </p:cNvSpPr>
          <p:nvPr/>
        </p:nvSpPr>
        <p:spPr bwMode="auto">
          <a:xfrm>
            <a:off x="3390900"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6</a:t>
            </a:r>
          </a:p>
        </p:txBody>
      </p:sp>
      <p:sp>
        <p:nvSpPr>
          <p:cNvPr id="43024" name="Rectangle 120"/>
          <p:cNvSpPr>
            <a:spLocks noChangeAspect="1" noChangeArrowheads="1"/>
          </p:cNvSpPr>
          <p:nvPr/>
        </p:nvSpPr>
        <p:spPr bwMode="auto">
          <a:xfrm>
            <a:off x="38179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9</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33</a:t>
            </a:fld>
            <a:endParaRPr lang="en-US" altLang="zh-TW"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6"/>
          <p:cNvSpPr>
            <a:spLocks noGrp="1" noChangeArrowheads="1"/>
          </p:cNvSpPr>
          <p:nvPr>
            <p:ph type="title"/>
          </p:nvPr>
        </p:nvSpPr>
        <p:spPr>
          <a:xfrm>
            <a:off x="0" y="357189"/>
            <a:ext cx="7572375" cy="623540"/>
          </a:xfrm>
        </p:spPr>
        <p:txBody>
          <a:bodyPr/>
          <a:lstStyle/>
          <a:p>
            <a:r>
              <a:rPr lang="en-US" altLang="zh-CN" sz="2800" dirty="0" smtClean="0"/>
              <a:t>Counting Inversions:  Divide-and-Conquer</a:t>
            </a:r>
          </a:p>
        </p:txBody>
      </p:sp>
      <p:sp>
        <p:nvSpPr>
          <p:cNvPr id="45060" name="Rectangle 27"/>
          <p:cNvSpPr>
            <a:spLocks noGrp="1" noChangeArrowheads="1"/>
          </p:cNvSpPr>
          <p:nvPr>
            <p:ph type="body" idx="1"/>
          </p:nvPr>
        </p:nvSpPr>
        <p:spPr/>
        <p:txBody>
          <a:bodyPr/>
          <a:lstStyle/>
          <a:p>
            <a:pPr marL="0" indent="0"/>
            <a:r>
              <a:rPr lang="en-US" altLang="zh-CN" smtClean="0"/>
              <a:t>Divide-and-conquer.</a:t>
            </a:r>
          </a:p>
          <a:p>
            <a:pPr lvl="1"/>
            <a:r>
              <a:rPr lang="en-US" altLang="zh-CN" smtClean="0">
                <a:solidFill>
                  <a:schemeClr val="accent1"/>
                </a:solidFill>
              </a:rPr>
              <a:t>Divide</a:t>
            </a:r>
            <a:r>
              <a:rPr lang="en-US" altLang="zh-CN" smtClean="0"/>
              <a:t>:  separate list into two pieces.</a:t>
            </a:r>
          </a:p>
          <a:p>
            <a:pPr lvl="1"/>
            <a:endParaRPr lang="en-US" altLang="zh-CN" smtClean="0"/>
          </a:p>
        </p:txBody>
      </p:sp>
      <p:sp>
        <p:nvSpPr>
          <p:cNvPr id="45061" name="Rectangle 112"/>
          <p:cNvSpPr>
            <a:spLocks noChangeAspect="1" noChangeArrowheads="1"/>
          </p:cNvSpPr>
          <p:nvPr/>
        </p:nvSpPr>
        <p:spPr bwMode="auto">
          <a:xfrm>
            <a:off x="16859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45062" name="Rectangle 113"/>
          <p:cNvSpPr>
            <a:spLocks noChangeAspect="1" noChangeArrowheads="1"/>
          </p:cNvSpPr>
          <p:nvPr/>
        </p:nvSpPr>
        <p:spPr bwMode="auto">
          <a:xfrm>
            <a:off x="21113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8</a:t>
            </a:r>
          </a:p>
        </p:txBody>
      </p:sp>
      <p:sp>
        <p:nvSpPr>
          <p:cNvPr id="45063" name="Rectangle 114"/>
          <p:cNvSpPr>
            <a:spLocks noChangeAspect="1" noChangeArrowheads="1"/>
          </p:cNvSpPr>
          <p:nvPr/>
        </p:nvSpPr>
        <p:spPr bwMode="auto">
          <a:xfrm>
            <a:off x="25384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10</a:t>
            </a:r>
          </a:p>
        </p:txBody>
      </p:sp>
      <p:sp>
        <p:nvSpPr>
          <p:cNvPr id="45064" name="Rectangle 115"/>
          <p:cNvSpPr>
            <a:spLocks noChangeAspect="1" noChangeArrowheads="1"/>
          </p:cNvSpPr>
          <p:nvPr/>
        </p:nvSpPr>
        <p:spPr bwMode="auto">
          <a:xfrm>
            <a:off x="2963863"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45065" name="Rectangle 116"/>
          <p:cNvSpPr>
            <a:spLocks noChangeAspect="1" noChangeArrowheads="1"/>
          </p:cNvSpPr>
          <p:nvPr/>
        </p:nvSpPr>
        <p:spPr bwMode="auto">
          <a:xfrm>
            <a:off x="8334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a:t>
            </a:r>
          </a:p>
        </p:txBody>
      </p:sp>
      <p:sp>
        <p:nvSpPr>
          <p:cNvPr id="45066" name="Rectangle 117"/>
          <p:cNvSpPr>
            <a:spLocks noChangeAspect="1" noChangeArrowheads="1"/>
          </p:cNvSpPr>
          <p:nvPr/>
        </p:nvSpPr>
        <p:spPr bwMode="auto">
          <a:xfrm>
            <a:off x="12588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45067" name="Rectangle 118"/>
          <p:cNvSpPr>
            <a:spLocks noChangeAspect="1" noChangeArrowheads="1"/>
          </p:cNvSpPr>
          <p:nvPr/>
        </p:nvSpPr>
        <p:spPr bwMode="auto">
          <a:xfrm>
            <a:off x="42433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12</a:t>
            </a:r>
          </a:p>
        </p:txBody>
      </p:sp>
      <p:sp>
        <p:nvSpPr>
          <p:cNvPr id="45068" name="Rectangle 119"/>
          <p:cNvSpPr>
            <a:spLocks noChangeAspect="1" noChangeArrowheads="1"/>
          </p:cNvSpPr>
          <p:nvPr/>
        </p:nvSpPr>
        <p:spPr bwMode="auto">
          <a:xfrm>
            <a:off x="46704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11</a:t>
            </a:r>
          </a:p>
        </p:txBody>
      </p:sp>
      <p:sp>
        <p:nvSpPr>
          <p:cNvPr id="45069" name="Rectangle 120"/>
          <p:cNvSpPr>
            <a:spLocks noChangeAspect="1" noChangeArrowheads="1"/>
          </p:cNvSpPr>
          <p:nvPr/>
        </p:nvSpPr>
        <p:spPr bwMode="auto">
          <a:xfrm>
            <a:off x="50958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45070" name="Rectangle 121"/>
          <p:cNvSpPr>
            <a:spLocks noChangeAspect="1" noChangeArrowheads="1"/>
          </p:cNvSpPr>
          <p:nvPr/>
        </p:nvSpPr>
        <p:spPr bwMode="auto">
          <a:xfrm>
            <a:off x="55229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7</a:t>
            </a:r>
          </a:p>
        </p:txBody>
      </p:sp>
      <p:sp>
        <p:nvSpPr>
          <p:cNvPr id="45071" name="Rectangle 122"/>
          <p:cNvSpPr>
            <a:spLocks noChangeAspect="1" noChangeArrowheads="1"/>
          </p:cNvSpPr>
          <p:nvPr/>
        </p:nvSpPr>
        <p:spPr bwMode="auto">
          <a:xfrm>
            <a:off x="3390900"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6</a:t>
            </a:r>
          </a:p>
        </p:txBody>
      </p:sp>
      <p:sp>
        <p:nvSpPr>
          <p:cNvPr id="45072" name="Rectangle 123"/>
          <p:cNvSpPr>
            <a:spLocks noChangeAspect="1" noChangeArrowheads="1"/>
          </p:cNvSpPr>
          <p:nvPr/>
        </p:nvSpPr>
        <p:spPr bwMode="auto">
          <a:xfrm>
            <a:off x="38179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9</a:t>
            </a:r>
          </a:p>
        </p:txBody>
      </p:sp>
      <p:sp>
        <p:nvSpPr>
          <p:cNvPr id="45073" name="Rectangle 124"/>
          <p:cNvSpPr>
            <a:spLocks noChangeAspect="1" noChangeArrowheads="1"/>
          </p:cNvSpPr>
          <p:nvPr/>
        </p:nvSpPr>
        <p:spPr bwMode="auto">
          <a:xfrm>
            <a:off x="1614488" y="4003675"/>
            <a:ext cx="427037"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4</a:t>
            </a:r>
          </a:p>
        </p:txBody>
      </p:sp>
      <p:sp>
        <p:nvSpPr>
          <p:cNvPr id="45074" name="Rectangle 125"/>
          <p:cNvSpPr>
            <a:spLocks noChangeAspect="1" noChangeArrowheads="1"/>
          </p:cNvSpPr>
          <p:nvPr/>
        </p:nvSpPr>
        <p:spPr bwMode="auto">
          <a:xfrm>
            <a:off x="2041525"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8</a:t>
            </a:r>
          </a:p>
        </p:txBody>
      </p:sp>
      <p:sp>
        <p:nvSpPr>
          <p:cNvPr id="45075" name="Rectangle 126"/>
          <p:cNvSpPr>
            <a:spLocks noChangeAspect="1" noChangeArrowheads="1"/>
          </p:cNvSpPr>
          <p:nvPr/>
        </p:nvSpPr>
        <p:spPr bwMode="auto">
          <a:xfrm>
            <a:off x="2466975"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10</a:t>
            </a:r>
          </a:p>
        </p:txBody>
      </p:sp>
      <p:sp>
        <p:nvSpPr>
          <p:cNvPr id="45076" name="Rectangle 127"/>
          <p:cNvSpPr>
            <a:spLocks noChangeAspect="1" noChangeArrowheads="1"/>
          </p:cNvSpPr>
          <p:nvPr/>
        </p:nvSpPr>
        <p:spPr bwMode="auto">
          <a:xfrm>
            <a:off x="2894013"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a:t>
            </a:r>
          </a:p>
        </p:txBody>
      </p:sp>
      <p:sp>
        <p:nvSpPr>
          <p:cNvPr id="45077" name="Rectangle 128"/>
          <p:cNvSpPr>
            <a:spLocks noChangeAspect="1" noChangeArrowheads="1"/>
          </p:cNvSpPr>
          <p:nvPr/>
        </p:nvSpPr>
        <p:spPr bwMode="auto">
          <a:xfrm>
            <a:off x="762000"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a:t>
            </a:r>
          </a:p>
        </p:txBody>
      </p:sp>
      <p:sp>
        <p:nvSpPr>
          <p:cNvPr id="45078" name="Rectangle 129"/>
          <p:cNvSpPr>
            <a:spLocks noChangeAspect="1" noChangeArrowheads="1"/>
          </p:cNvSpPr>
          <p:nvPr/>
        </p:nvSpPr>
        <p:spPr bwMode="auto">
          <a:xfrm>
            <a:off x="1189038"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5</a:t>
            </a:r>
          </a:p>
        </p:txBody>
      </p:sp>
      <p:sp>
        <p:nvSpPr>
          <p:cNvPr id="45079" name="Rectangle 130"/>
          <p:cNvSpPr>
            <a:spLocks noChangeAspect="1" noChangeArrowheads="1"/>
          </p:cNvSpPr>
          <p:nvPr/>
        </p:nvSpPr>
        <p:spPr bwMode="auto">
          <a:xfrm>
            <a:off x="4314825"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12</a:t>
            </a:r>
          </a:p>
        </p:txBody>
      </p:sp>
      <p:sp>
        <p:nvSpPr>
          <p:cNvPr id="45080" name="Rectangle 131"/>
          <p:cNvSpPr>
            <a:spLocks noChangeAspect="1" noChangeArrowheads="1"/>
          </p:cNvSpPr>
          <p:nvPr/>
        </p:nvSpPr>
        <p:spPr bwMode="auto">
          <a:xfrm>
            <a:off x="4740275" y="4003675"/>
            <a:ext cx="427038"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11</a:t>
            </a:r>
          </a:p>
        </p:txBody>
      </p:sp>
      <p:sp>
        <p:nvSpPr>
          <p:cNvPr id="45081" name="Rectangle 132"/>
          <p:cNvSpPr>
            <a:spLocks noChangeAspect="1" noChangeArrowheads="1"/>
          </p:cNvSpPr>
          <p:nvPr/>
        </p:nvSpPr>
        <p:spPr bwMode="auto">
          <a:xfrm>
            <a:off x="5167313"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3</a:t>
            </a:r>
          </a:p>
        </p:txBody>
      </p:sp>
      <p:sp>
        <p:nvSpPr>
          <p:cNvPr id="45082" name="Rectangle 133"/>
          <p:cNvSpPr>
            <a:spLocks noChangeAspect="1" noChangeArrowheads="1"/>
          </p:cNvSpPr>
          <p:nvPr/>
        </p:nvSpPr>
        <p:spPr bwMode="auto">
          <a:xfrm>
            <a:off x="5592763"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7</a:t>
            </a:r>
          </a:p>
        </p:txBody>
      </p:sp>
      <p:sp>
        <p:nvSpPr>
          <p:cNvPr id="45083" name="Rectangle 134"/>
          <p:cNvSpPr>
            <a:spLocks noChangeAspect="1" noChangeArrowheads="1"/>
          </p:cNvSpPr>
          <p:nvPr/>
        </p:nvSpPr>
        <p:spPr bwMode="auto">
          <a:xfrm>
            <a:off x="3462338"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6</a:t>
            </a:r>
          </a:p>
        </p:txBody>
      </p:sp>
      <p:sp>
        <p:nvSpPr>
          <p:cNvPr id="45084" name="Rectangle 135"/>
          <p:cNvSpPr>
            <a:spLocks noChangeAspect="1" noChangeArrowheads="1"/>
          </p:cNvSpPr>
          <p:nvPr/>
        </p:nvSpPr>
        <p:spPr bwMode="auto">
          <a:xfrm>
            <a:off x="3887788"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9</a:t>
            </a:r>
          </a:p>
        </p:txBody>
      </p:sp>
      <p:sp>
        <p:nvSpPr>
          <p:cNvPr id="45085" name="Text Box 138"/>
          <p:cNvSpPr txBox="1">
            <a:spLocks noChangeArrowheads="1"/>
          </p:cNvSpPr>
          <p:nvPr/>
        </p:nvSpPr>
        <p:spPr bwMode="auto">
          <a:xfrm>
            <a:off x="6553200" y="3259138"/>
            <a:ext cx="1365250"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t>Divide:  O(1).</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34</a:t>
            </a:fld>
            <a:endParaRPr lang="en-US" altLang="zh-TW"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6"/>
          <p:cNvSpPr>
            <a:spLocks noGrp="1" noChangeArrowheads="1"/>
          </p:cNvSpPr>
          <p:nvPr>
            <p:ph type="title"/>
          </p:nvPr>
        </p:nvSpPr>
        <p:spPr>
          <a:xfrm>
            <a:off x="0" y="357189"/>
            <a:ext cx="7572375" cy="623540"/>
          </a:xfrm>
        </p:spPr>
        <p:txBody>
          <a:bodyPr/>
          <a:lstStyle/>
          <a:p>
            <a:r>
              <a:rPr lang="en-US" altLang="zh-CN" sz="2800" dirty="0" smtClean="0"/>
              <a:t>Counting Inversions:  Divide-and-Conquer</a:t>
            </a:r>
          </a:p>
        </p:txBody>
      </p:sp>
      <p:sp>
        <p:nvSpPr>
          <p:cNvPr id="47108" name="Rectangle 27"/>
          <p:cNvSpPr>
            <a:spLocks noGrp="1" noChangeArrowheads="1"/>
          </p:cNvSpPr>
          <p:nvPr>
            <p:ph type="body" idx="1"/>
          </p:nvPr>
        </p:nvSpPr>
        <p:spPr/>
        <p:txBody>
          <a:bodyPr/>
          <a:lstStyle/>
          <a:p>
            <a:pPr marL="0" indent="0"/>
            <a:r>
              <a:rPr lang="en-US" altLang="zh-CN" smtClean="0"/>
              <a:t>Divide-and-conquer.</a:t>
            </a:r>
          </a:p>
          <a:p>
            <a:pPr lvl="1"/>
            <a:r>
              <a:rPr lang="en-US" altLang="zh-CN" smtClean="0"/>
              <a:t>Divide:  separate list into two pieces.</a:t>
            </a:r>
          </a:p>
          <a:p>
            <a:pPr lvl="1"/>
            <a:r>
              <a:rPr lang="en-US" altLang="zh-CN" smtClean="0">
                <a:solidFill>
                  <a:schemeClr val="accent1"/>
                </a:solidFill>
              </a:rPr>
              <a:t>Conquer</a:t>
            </a:r>
            <a:r>
              <a:rPr lang="en-US" altLang="zh-CN" smtClean="0"/>
              <a:t>: recursively count inversions in each half.</a:t>
            </a:r>
          </a:p>
          <a:p>
            <a:pPr lvl="1"/>
            <a:endParaRPr lang="en-US" altLang="zh-CN" smtClean="0"/>
          </a:p>
        </p:txBody>
      </p:sp>
      <p:sp>
        <p:nvSpPr>
          <p:cNvPr id="47109" name="Rectangle 88"/>
          <p:cNvSpPr>
            <a:spLocks noChangeAspect="1" noChangeArrowheads="1"/>
          </p:cNvSpPr>
          <p:nvPr/>
        </p:nvSpPr>
        <p:spPr bwMode="auto">
          <a:xfrm>
            <a:off x="16859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47110" name="Rectangle 89"/>
          <p:cNvSpPr>
            <a:spLocks noChangeAspect="1" noChangeArrowheads="1"/>
          </p:cNvSpPr>
          <p:nvPr/>
        </p:nvSpPr>
        <p:spPr bwMode="auto">
          <a:xfrm>
            <a:off x="21113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8</a:t>
            </a:r>
          </a:p>
        </p:txBody>
      </p:sp>
      <p:sp>
        <p:nvSpPr>
          <p:cNvPr id="47111" name="Rectangle 90"/>
          <p:cNvSpPr>
            <a:spLocks noChangeAspect="1" noChangeArrowheads="1"/>
          </p:cNvSpPr>
          <p:nvPr/>
        </p:nvSpPr>
        <p:spPr bwMode="auto">
          <a:xfrm>
            <a:off x="25384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10</a:t>
            </a:r>
          </a:p>
        </p:txBody>
      </p:sp>
      <p:sp>
        <p:nvSpPr>
          <p:cNvPr id="47112" name="Rectangle 91"/>
          <p:cNvSpPr>
            <a:spLocks noChangeAspect="1" noChangeArrowheads="1"/>
          </p:cNvSpPr>
          <p:nvPr/>
        </p:nvSpPr>
        <p:spPr bwMode="auto">
          <a:xfrm>
            <a:off x="2963863"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47113" name="Rectangle 92"/>
          <p:cNvSpPr>
            <a:spLocks noChangeAspect="1" noChangeArrowheads="1"/>
          </p:cNvSpPr>
          <p:nvPr/>
        </p:nvSpPr>
        <p:spPr bwMode="auto">
          <a:xfrm>
            <a:off x="8334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a:t>
            </a:r>
          </a:p>
        </p:txBody>
      </p:sp>
      <p:sp>
        <p:nvSpPr>
          <p:cNvPr id="47114" name="Rectangle 93"/>
          <p:cNvSpPr>
            <a:spLocks noChangeAspect="1" noChangeArrowheads="1"/>
          </p:cNvSpPr>
          <p:nvPr/>
        </p:nvSpPr>
        <p:spPr bwMode="auto">
          <a:xfrm>
            <a:off x="12588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47115" name="Rectangle 94"/>
          <p:cNvSpPr>
            <a:spLocks noChangeAspect="1" noChangeArrowheads="1"/>
          </p:cNvSpPr>
          <p:nvPr/>
        </p:nvSpPr>
        <p:spPr bwMode="auto">
          <a:xfrm>
            <a:off x="42433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12</a:t>
            </a:r>
          </a:p>
        </p:txBody>
      </p:sp>
      <p:sp>
        <p:nvSpPr>
          <p:cNvPr id="47116" name="Rectangle 95"/>
          <p:cNvSpPr>
            <a:spLocks noChangeAspect="1" noChangeArrowheads="1"/>
          </p:cNvSpPr>
          <p:nvPr/>
        </p:nvSpPr>
        <p:spPr bwMode="auto">
          <a:xfrm>
            <a:off x="46704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11</a:t>
            </a:r>
          </a:p>
        </p:txBody>
      </p:sp>
      <p:sp>
        <p:nvSpPr>
          <p:cNvPr id="47117" name="Rectangle 96"/>
          <p:cNvSpPr>
            <a:spLocks noChangeAspect="1" noChangeArrowheads="1"/>
          </p:cNvSpPr>
          <p:nvPr/>
        </p:nvSpPr>
        <p:spPr bwMode="auto">
          <a:xfrm>
            <a:off x="50958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47118" name="Rectangle 97"/>
          <p:cNvSpPr>
            <a:spLocks noChangeAspect="1" noChangeArrowheads="1"/>
          </p:cNvSpPr>
          <p:nvPr/>
        </p:nvSpPr>
        <p:spPr bwMode="auto">
          <a:xfrm>
            <a:off x="55229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7</a:t>
            </a:r>
          </a:p>
        </p:txBody>
      </p:sp>
      <p:sp>
        <p:nvSpPr>
          <p:cNvPr id="47119" name="Rectangle 98"/>
          <p:cNvSpPr>
            <a:spLocks noChangeAspect="1" noChangeArrowheads="1"/>
          </p:cNvSpPr>
          <p:nvPr/>
        </p:nvSpPr>
        <p:spPr bwMode="auto">
          <a:xfrm>
            <a:off x="3390900"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6</a:t>
            </a:r>
          </a:p>
        </p:txBody>
      </p:sp>
      <p:sp>
        <p:nvSpPr>
          <p:cNvPr id="47120" name="Rectangle 99"/>
          <p:cNvSpPr>
            <a:spLocks noChangeAspect="1" noChangeArrowheads="1"/>
          </p:cNvSpPr>
          <p:nvPr/>
        </p:nvSpPr>
        <p:spPr bwMode="auto">
          <a:xfrm>
            <a:off x="38179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9</a:t>
            </a:r>
          </a:p>
        </p:txBody>
      </p:sp>
      <p:sp>
        <p:nvSpPr>
          <p:cNvPr id="47121" name="Rectangle 100"/>
          <p:cNvSpPr>
            <a:spLocks noChangeAspect="1" noChangeArrowheads="1"/>
          </p:cNvSpPr>
          <p:nvPr/>
        </p:nvSpPr>
        <p:spPr bwMode="auto">
          <a:xfrm>
            <a:off x="1614488" y="4003675"/>
            <a:ext cx="427037"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4</a:t>
            </a:r>
          </a:p>
        </p:txBody>
      </p:sp>
      <p:sp>
        <p:nvSpPr>
          <p:cNvPr id="47122" name="Rectangle 101"/>
          <p:cNvSpPr>
            <a:spLocks noChangeAspect="1" noChangeArrowheads="1"/>
          </p:cNvSpPr>
          <p:nvPr/>
        </p:nvSpPr>
        <p:spPr bwMode="auto">
          <a:xfrm>
            <a:off x="2041525"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8</a:t>
            </a:r>
          </a:p>
        </p:txBody>
      </p:sp>
      <p:sp>
        <p:nvSpPr>
          <p:cNvPr id="47123" name="Rectangle 102"/>
          <p:cNvSpPr>
            <a:spLocks noChangeAspect="1" noChangeArrowheads="1"/>
          </p:cNvSpPr>
          <p:nvPr/>
        </p:nvSpPr>
        <p:spPr bwMode="auto">
          <a:xfrm>
            <a:off x="2466975"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10</a:t>
            </a:r>
          </a:p>
        </p:txBody>
      </p:sp>
      <p:sp>
        <p:nvSpPr>
          <p:cNvPr id="47124" name="Rectangle 103"/>
          <p:cNvSpPr>
            <a:spLocks noChangeAspect="1" noChangeArrowheads="1"/>
          </p:cNvSpPr>
          <p:nvPr/>
        </p:nvSpPr>
        <p:spPr bwMode="auto">
          <a:xfrm>
            <a:off x="2894013"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a:t>
            </a:r>
          </a:p>
        </p:txBody>
      </p:sp>
      <p:sp>
        <p:nvSpPr>
          <p:cNvPr id="47125" name="Rectangle 104"/>
          <p:cNvSpPr>
            <a:spLocks noChangeAspect="1" noChangeArrowheads="1"/>
          </p:cNvSpPr>
          <p:nvPr/>
        </p:nvSpPr>
        <p:spPr bwMode="auto">
          <a:xfrm>
            <a:off x="762000"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a:t>
            </a:r>
          </a:p>
        </p:txBody>
      </p:sp>
      <p:sp>
        <p:nvSpPr>
          <p:cNvPr id="47126" name="Rectangle 105"/>
          <p:cNvSpPr>
            <a:spLocks noChangeAspect="1" noChangeArrowheads="1"/>
          </p:cNvSpPr>
          <p:nvPr/>
        </p:nvSpPr>
        <p:spPr bwMode="auto">
          <a:xfrm>
            <a:off x="1189038"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5</a:t>
            </a:r>
          </a:p>
        </p:txBody>
      </p:sp>
      <p:sp>
        <p:nvSpPr>
          <p:cNvPr id="47127" name="Rectangle 106"/>
          <p:cNvSpPr>
            <a:spLocks noChangeAspect="1" noChangeArrowheads="1"/>
          </p:cNvSpPr>
          <p:nvPr/>
        </p:nvSpPr>
        <p:spPr bwMode="auto">
          <a:xfrm>
            <a:off x="4314825"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12</a:t>
            </a:r>
          </a:p>
        </p:txBody>
      </p:sp>
      <p:sp>
        <p:nvSpPr>
          <p:cNvPr id="47128" name="Rectangle 107"/>
          <p:cNvSpPr>
            <a:spLocks noChangeAspect="1" noChangeArrowheads="1"/>
          </p:cNvSpPr>
          <p:nvPr/>
        </p:nvSpPr>
        <p:spPr bwMode="auto">
          <a:xfrm>
            <a:off x="4740275" y="4003675"/>
            <a:ext cx="427038"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11</a:t>
            </a:r>
          </a:p>
        </p:txBody>
      </p:sp>
      <p:sp>
        <p:nvSpPr>
          <p:cNvPr id="47129" name="Rectangle 108"/>
          <p:cNvSpPr>
            <a:spLocks noChangeAspect="1" noChangeArrowheads="1"/>
          </p:cNvSpPr>
          <p:nvPr/>
        </p:nvSpPr>
        <p:spPr bwMode="auto">
          <a:xfrm>
            <a:off x="5167313"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3</a:t>
            </a:r>
          </a:p>
        </p:txBody>
      </p:sp>
      <p:sp>
        <p:nvSpPr>
          <p:cNvPr id="47130" name="Rectangle 109"/>
          <p:cNvSpPr>
            <a:spLocks noChangeAspect="1" noChangeArrowheads="1"/>
          </p:cNvSpPr>
          <p:nvPr/>
        </p:nvSpPr>
        <p:spPr bwMode="auto">
          <a:xfrm>
            <a:off x="5592763"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7</a:t>
            </a:r>
          </a:p>
        </p:txBody>
      </p:sp>
      <p:sp>
        <p:nvSpPr>
          <p:cNvPr id="47131" name="Rectangle 110"/>
          <p:cNvSpPr>
            <a:spLocks noChangeAspect="1" noChangeArrowheads="1"/>
          </p:cNvSpPr>
          <p:nvPr/>
        </p:nvSpPr>
        <p:spPr bwMode="auto">
          <a:xfrm>
            <a:off x="3462338"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6</a:t>
            </a:r>
          </a:p>
        </p:txBody>
      </p:sp>
      <p:sp>
        <p:nvSpPr>
          <p:cNvPr id="47132" name="Rectangle 111"/>
          <p:cNvSpPr>
            <a:spLocks noChangeAspect="1" noChangeArrowheads="1"/>
          </p:cNvSpPr>
          <p:nvPr/>
        </p:nvSpPr>
        <p:spPr bwMode="auto">
          <a:xfrm>
            <a:off x="3887788"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9</a:t>
            </a:r>
          </a:p>
        </p:txBody>
      </p:sp>
      <p:sp>
        <p:nvSpPr>
          <p:cNvPr id="47133" name="Text Box 113"/>
          <p:cNvSpPr txBox="1">
            <a:spLocks noChangeArrowheads="1"/>
          </p:cNvSpPr>
          <p:nvPr/>
        </p:nvSpPr>
        <p:spPr bwMode="auto">
          <a:xfrm>
            <a:off x="909638" y="4402138"/>
            <a:ext cx="1982787" cy="339725"/>
          </a:xfrm>
          <a:prstGeom prst="rect">
            <a:avLst/>
          </a:prstGeom>
          <a:noFill/>
          <a:ln w="15875">
            <a:noFill/>
            <a:miter lim="800000"/>
            <a:headEnd/>
            <a:tailEnd/>
          </a:ln>
        </p:spPr>
        <p:txBody>
          <a:bodyPr wrap="none" lIns="92075" tIns="46038" rIns="92075" bIns="46038" anchor="ctr">
            <a:spAutoFit/>
          </a:bodyPr>
          <a:lstStyle/>
          <a:p>
            <a:pPr algn="ctr">
              <a:spcBef>
                <a:spcPct val="50000"/>
              </a:spcBef>
            </a:pPr>
            <a:r>
              <a:rPr lang="en-US" altLang="zh-CN" sz="1400"/>
              <a:t>5 blue-blue inversions</a:t>
            </a:r>
          </a:p>
        </p:txBody>
      </p:sp>
      <p:sp>
        <p:nvSpPr>
          <p:cNvPr id="47134" name="Text Box 114"/>
          <p:cNvSpPr txBox="1">
            <a:spLocks noChangeArrowheads="1"/>
          </p:cNvSpPr>
          <p:nvPr/>
        </p:nvSpPr>
        <p:spPr bwMode="auto">
          <a:xfrm>
            <a:off x="3681413" y="4402138"/>
            <a:ext cx="2230437" cy="339725"/>
          </a:xfrm>
          <a:prstGeom prst="rect">
            <a:avLst/>
          </a:prstGeom>
          <a:noFill/>
          <a:ln w="15875">
            <a:noFill/>
            <a:miter lim="800000"/>
            <a:headEnd/>
            <a:tailEnd/>
          </a:ln>
        </p:spPr>
        <p:txBody>
          <a:bodyPr wrap="none" lIns="92075" tIns="46038" rIns="92075" bIns="46038" anchor="ctr">
            <a:spAutoFit/>
          </a:bodyPr>
          <a:lstStyle/>
          <a:p>
            <a:pPr algn="ctr">
              <a:spcBef>
                <a:spcPct val="50000"/>
              </a:spcBef>
            </a:pPr>
            <a:r>
              <a:rPr lang="en-US" altLang="zh-CN" sz="1400"/>
              <a:t>8 green-green inversions</a:t>
            </a:r>
          </a:p>
        </p:txBody>
      </p:sp>
      <p:sp>
        <p:nvSpPr>
          <p:cNvPr id="47135" name="Text Box 116"/>
          <p:cNvSpPr txBox="1">
            <a:spLocks noChangeArrowheads="1"/>
          </p:cNvSpPr>
          <p:nvPr/>
        </p:nvSpPr>
        <p:spPr bwMode="auto">
          <a:xfrm>
            <a:off x="6553200" y="3259138"/>
            <a:ext cx="1365250"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t>Divide:  O(1).</a:t>
            </a:r>
          </a:p>
        </p:txBody>
      </p:sp>
      <p:sp>
        <p:nvSpPr>
          <p:cNvPr id="47136" name="Text Box 117"/>
          <p:cNvSpPr txBox="1">
            <a:spLocks noChangeArrowheads="1"/>
          </p:cNvSpPr>
          <p:nvPr/>
        </p:nvSpPr>
        <p:spPr bwMode="auto">
          <a:xfrm>
            <a:off x="6553200" y="4037013"/>
            <a:ext cx="1981200"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t>Conquer:  2T(n / 2)</a:t>
            </a:r>
          </a:p>
        </p:txBody>
      </p:sp>
      <p:sp>
        <p:nvSpPr>
          <p:cNvPr id="47137" name="Text Box 118"/>
          <p:cNvSpPr txBox="1">
            <a:spLocks noChangeArrowheads="1"/>
          </p:cNvSpPr>
          <p:nvPr/>
        </p:nvSpPr>
        <p:spPr bwMode="auto">
          <a:xfrm>
            <a:off x="762000" y="4752975"/>
            <a:ext cx="2438400" cy="388938"/>
          </a:xfrm>
          <a:prstGeom prst="rect">
            <a:avLst/>
          </a:prstGeom>
          <a:noFill/>
          <a:ln w="15875">
            <a:noFill/>
            <a:miter lim="800000"/>
            <a:headEnd/>
            <a:tailEnd/>
          </a:ln>
        </p:spPr>
        <p:txBody>
          <a:bodyPr lIns="92075" tIns="46038" rIns="92075" bIns="46038" anchor="ctr">
            <a:spAutoFit/>
          </a:bodyPr>
          <a:lstStyle/>
          <a:p>
            <a:pPr>
              <a:lnSpc>
                <a:spcPct val="120000"/>
              </a:lnSpc>
            </a:pPr>
            <a:r>
              <a:rPr lang="en-US" altLang="zh-CN" sz="1400"/>
              <a:t>5-4, 5-2, 4-2, 8-2, 10-2</a:t>
            </a:r>
          </a:p>
        </p:txBody>
      </p:sp>
      <p:sp>
        <p:nvSpPr>
          <p:cNvPr id="47138" name="Text Box 119"/>
          <p:cNvSpPr txBox="1">
            <a:spLocks noChangeArrowheads="1"/>
          </p:cNvSpPr>
          <p:nvPr/>
        </p:nvSpPr>
        <p:spPr bwMode="auto">
          <a:xfrm>
            <a:off x="3200400" y="4762500"/>
            <a:ext cx="4095750" cy="388938"/>
          </a:xfrm>
          <a:prstGeom prst="rect">
            <a:avLst/>
          </a:prstGeom>
          <a:noFill/>
          <a:ln w="15875">
            <a:noFill/>
            <a:miter lim="800000"/>
            <a:headEnd/>
            <a:tailEnd/>
          </a:ln>
        </p:spPr>
        <p:txBody>
          <a:bodyPr lIns="92075" tIns="46038" rIns="92075" bIns="46038" anchor="ctr">
            <a:spAutoFit/>
          </a:bodyPr>
          <a:lstStyle/>
          <a:p>
            <a:pPr>
              <a:lnSpc>
                <a:spcPct val="120000"/>
              </a:lnSpc>
            </a:pPr>
            <a:r>
              <a:rPr lang="en-US" altLang="zh-CN" sz="1400"/>
              <a:t>6-3, 9-3, 9-7, 12-3, 12-7, 12-11, 11-3, 11-7</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35</a:t>
            </a:fld>
            <a:endParaRPr lang="en-US" altLang="zh-TW"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6"/>
          <p:cNvSpPr>
            <a:spLocks noGrp="1" noChangeArrowheads="1"/>
          </p:cNvSpPr>
          <p:nvPr>
            <p:ph type="title"/>
          </p:nvPr>
        </p:nvSpPr>
        <p:spPr>
          <a:xfrm>
            <a:off x="0" y="357189"/>
            <a:ext cx="7572375" cy="623540"/>
          </a:xfrm>
        </p:spPr>
        <p:txBody>
          <a:bodyPr/>
          <a:lstStyle/>
          <a:p>
            <a:r>
              <a:rPr lang="en-US" altLang="zh-CN" sz="2800" dirty="0" smtClean="0"/>
              <a:t>Counting Inversions:  Divide-and-Conquer</a:t>
            </a:r>
          </a:p>
        </p:txBody>
      </p:sp>
      <p:sp>
        <p:nvSpPr>
          <p:cNvPr id="49156" name="Rectangle 27"/>
          <p:cNvSpPr>
            <a:spLocks noGrp="1" noChangeArrowheads="1"/>
          </p:cNvSpPr>
          <p:nvPr>
            <p:ph type="body" idx="1"/>
          </p:nvPr>
        </p:nvSpPr>
        <p:spPr/>
        <p:txBody>
          <a:bodyPr/>
          <a:lstStyle/>
          <a:p>
            <a:pPr marL="0" indent="0"/>
            <a:r>
              <a:rPr lang="en-US" altLang="zh-CN" sz="2400" dirty="0" smtClean="0"/>
              <a:t>Divide-and-conquer.</a:t>
            </a:r>
          </a:p>
          <a:p>
            <a:pPr lvl="1"/>
            <a:r>
              <a:rPr lang="en-US" altLang="zh-CN" sz="2000" dirty="0" smtClean="0"/>
              <a:t>Divide:  separate list into two pieces.</a:t>
            </a:r>
          </a:p>
          <a:p>
            <a:pPr lvl="1"/>
            <a:r>
              <a:rPr lang="en-US" altLang="zh-CN" sz="2000" dirty="0" smtClean="0"/>
              <a:t>Conquer: recursively count inversions in each half.</a:t>
            </a:r>
          </a:p>
          <a:p>
            <a:pPr lvl="1"/>
            <a:r>
              <a:rPr lang="en-US" altLang="zh-CN" sz="2000" dirty="0" smtClean="0">
                <a:solidFill>
                  <a:schemeClr val="accent1"/>
                </a:solidFill>
              </a:rPr>
              <a:t>Combine</a:t>
            </a:r>
            <a:r>
              <a:rPr lang="en-US" altLang="zh-CN" sz="2000" dirty="0" smtClean="0"/>
              <a:t>: count inversions where </a:t>
            </a:r>
            <a:r>
              <a:rPr lang="en-US" altLang="zh-CN" sz="2000" dirty="0" err="1" smtClean="0"/>
              <a:t>a</a:t>
            </a:r>
            <a:r>
              <a:rPr lang="en-US" altLang="zh-CN" sz="1600" baseline="-25000" dirty="0" err="1" smtClean="0"/>
              <a:t>i</a:t>
            </a:r>
            <a:r>
              <a:rPr lang="en-US" altLang="zh-CN" sz="2000" dirty="0" smtClean="0"/>
              <a:t> and </a:t>
            </a:r>
            <a:r>
              <a:rPr lang="en-US" altLang="zh-CN" sz="2000" dirty="0" err="1" smtClean="0"/>
              <a:t>a</a:t>
            </a:r>
            <a:r>
              <a:rPr lang="en-US" altLang="zh-CN" sz="1600" baseline="-25000" dirty="0" err="1" smtClean="0"/>
              <a:t>j</a:t>
            </a:r>
            <a:r>
              <a:rPr lang="en-US" altLang="zh-CN" sz="2000" dirty="0" smtClean="0"/>
              <a:t> are in different halves, and return sum of three quantities.</a:t>
            </a:r>
          </a:p>
          <a:p>
            <a:pPr lvl="1"/>
            <a:endParaRPr lang="en-US" altLang="zh-CN" sz="2000" dirty="0" smtClean="0"/>
          </a:p>
        </p:txBody>
      </p:sp>
      <p:sp>
        <p:nvSpPr>
          <p:cNvPr id="49157" name="Rectangle 41"/>
          <p:cNvSpPr>
            <a:spLocks noChangeAspect="1" noChangeArrowheads="1"/>
          </p:cNvSpPr>
          <p:nvPr/>
        </p:nvSpPr>
        <p:spPr bwMode="auto">
          <a:xfrm>
            <a:off x="16859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4</a:t>
            </a:r>
          </a:p>
        </p:txBody>
      </p:sp>
      <p:sp>
        <p:nvSpPr>
          <p:cNvPr id="49158" name="Rectangle 42"/>
          <p:cNvSpPr>
            <a:spLocks noChangeAspect="1" noChangeArrowheads="1"/>
          </p:cNvSpPr>
          <p:nvPr/>
        </p:nvSpPr>
        <p:spPr bwMode="auto">
          <a:xfrm>
            <a:off x="21113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8</a:t>
            </a:r>
          </a:p>
        </p:txBody>
      </p:sp>
      <p:sp>
        <p:nvSpPr>
          <p:cNvPr id="49159" name="Rectangle 43"/>
          <p:cNvSpPr>
            <a:spLocks noChangeAspect="1" noChangeArrowheads="1"/>
          </p:cNvSpPr>
          <p:nvPr/>
        </p:nvSpPr>
        <p:spPr bwMode="auto">
          <a:xfrm>
            <a:off x="25384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dirty="0">
                <a:solidFill>
                  <a:srgbClr val="FF0000"/>
                </a:solidFill>
              </a:rPr>
              <a:t>10</a:t>
            </a:r>
          </a:p>
        </p:txBody>
      </p:sp>
      <p:sp>
        <p:nvSpPr>
          <p:cNvPr id="49160" name="Rectangle 44"/>
          <p:cNvSpPr>
            <a:spLocks noChangeAspect="1" noChangeArrowheads="1"/>
          </p:cNvSpPr>
          <p:nvPr/>
        </p:nvSpPr>
        <p:spPr bwMode="auto">
          <a:xfrm>
            <a:off x="2963863"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49161" name="Rectangle 45"/>
          <p:cNvSpPr>
            <a:spLocks noChangeAspect="1" noChangeArrowheads="1"/>
          </p:cNvSpPr>
          <p:nvPr/>
        </p:nvSpPr>
        <p:spPr bwMode="auto">
          <a:xfrm>
            <a:off x="8334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a:t>
            </a:r>
          </a:p>
        </p:txBody>
      </p:sp>
      <p:sp>
        <p:nvSpPr>
          <p:cNvPr id="49162" name="Rectangle 46"/>
          <p:cNvSpPr>
            <a:spLocks noChangeAspect="1" noChangeArrowheads="1"/>
          </p:cNvSpPr>
          <p:nvPr/>
        </p:nvSpPr>
        <p:spPr bwMode="auto">
          <a:xfrm>
            <a:off x="12588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5</a:t>
            </a:r>
          </a:p>
        </p:txBody>
      </p:sp>
      <p:sp>
        <p:nvSpPr>
          <p:cNvPr id="49163" name="Rectangle 47"/>
          <p:cNvSpPr>
            <a:spLocks noChangeAspect="1" noChangeArrowheads="1"/>
          </p:cNvSpPr>
          <p:nvPr/>
        </p:nvSpPr>
        <p:spPr bwMode="auto">
          <a:xfrm>
            <a:off x="4243388" y="3322638"/>
            <a:ext cx="427037"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12</a:t>
            </a:r>
          </a:p>
        </p:txBody>
      </p:sp>
      <p:sp>
        <p:nvSpPr>
          <p:cNvPr id="49164" name="Rectangle 48"/>
          <p:cNvSpPr>
            <a:spLocks noChangeAspect="1" noChangeArrowheads="1"/>
          </p:cNvSpPr>
          <p:nvPr/>
        </p:nvSpPr>
        <p:spPr bwMode="auto">
          <a:xfrm>
            <a:off x="4670425"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11</a:t>
            </a:r>
          </a:p>
        </p:txBody>
      </p:sp>
      <p:sp>
        <p:nvSpPr>
          <p:cNvPr id="49165" name="Rectangle 49"/>
          <p:cNvSpPr>
            <a:spLocks noChangeAspect="1" noChangeArrowheads="1"/>
          </p:cNvSpPr>
          <p:nvPr/>
        </p:nvSpPr>
        <p:spPr bwMode="auto">
          <a:xfrm>
            <a:off x="5095875"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49166" name="Rectangle 50"/>
          <p:cNvSpPr>
            <a:spLocks noChangeAspect="1" noChangeArrowheads="1"/>
          </p:cNvSpPr>
          <p:nvPr/>
        </p:nvSpPr>
        <p:spPr bwMode="auto">
          <a:xfrm>
            <a:off x="5522913"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7</a:t>
            </a:r>
          </a:p>
        </p:txBody>
      </p:sp>
      <p:sp>
        <p:nvSpPr>
          <p:cNvPr id="49167" name="Rectangle 51"/>
          <p:cNvSpPr>
            <a:spLocks noChangeAspect="1" noChangeArrowheads="1"/>
          </p:cNvSpPr>
          <p:nvPr/>
        </p:nvSpPr>
        <p:spPr bwMode="auto">
          <a:xfrm>
            <a:off x="3390900" y="3322638"/>
            <a:ext cx="427038"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6</a:t>
            </a:r>
          </a:p>
        </p:txBody>
      </p:sp>
      <p:sp>
        <p:nvSpPr>
          <p:cNvPr id="49168" name="Rectangle 52"/>
          <p:cNvSpPr>
            <a:spLocks noChangeAspect="1" noChangeArrowheads="1"/>
          </p:cNvSpPr>
          <p:nvPr/>
        </p:nvSpPr>
        <p:spPr bwMode="auto">
          <a:xfrm>
            <a:off x="3817938" y="3322638"/>
            <a:ext cx="425450" cy="385762"/>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9</a:t>
            </a:r>
          </a:p>
        </p:txBody>
      </p:sp>
      <p:sp>
        <p:nvSpPr>
          <p:cNvPr id="49169" name="Rectangle 53"/>
          <p:cNvSpPr>
            <a:spLocks noChangeAspect="1" noChangeArrowheads="1"/>
          </p:cNvSpPr>
          <p:nvPr/>
        </p:nvSpPr>
        <p:spPr bwMode="auto">
          <a:xfrm>
            <a:off x="1614488" y="4003675"/>
            <a:ext cx="427037"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4</a:t>
            </a:r>
          </a:p>
        </p:txBody>
      </p:sp>
      <p:sp>
        <p:nvSpPr>
          <p:cNvPr id="49170" name="Rectangle 54"/>
          <p:cNvSpPr>
            <a:spLocks noChangeAspect="1" noChangeArrowheads="1"/>
          </p:cNvSpPr>
          <p:nvPr/>
        </p:nvSpPr>
        <p:spPr bwMode="auto">
          <a:xfrm>
            <a:off x="2041525"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8</a:t>
            </a:r>
          </a:p>
        </p:txBody>
      </p:sp>
      <p:sp>
        <p:nvSpPr>
          <p:cNvPr id="49171" name="Rectangle 55"/>
          <p:cNvSpPr>
            <a:spLocks noChangeAspect="1" noChangeArrowheads="1"/>
          </p:cNvSpPr>
          <p:nvPr/>
        </p:nvSpPr>
        <p:spPr bwMode="auto">
          <a:xfrm>
            <a:off x="2466975"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10</a:t>
            </a:r>
          </a:p>
        </p:txBody>
      </p:sp>
      <p:sp>
        <p:nvSpPr>
          <p:cNvPr id="49172" name="Rectangle 56"/>
          <p:cNvSpPr>
            <a:spLocks noChangeAspect="1" noChangeArrowheads="1"/>
          </p:cNvSpPr>
          <p:nvPr/>
        </p:nvSpPr>
        <p:spPr bwMode="auto">
          <a:xfrm>
            <a:off x="2894013"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a:t>
            </a:r>
          </a:p>
        </p:txBody>
      </p:sp>
      <p:sp>
        <p:nvSpPr>
          <p:cNvPr id="49173" name="Rectangle 57"/>
          <p:cNvSpPr>
            <a:spLocks noChangeAspect="1" noChangeArrowheads="1"/>
          </p:cNvSpPr>
          <p:nvPr/>
        </p:nvSpPr>
        <p:spPr bwMode="auto">
          <a:xfrm>
            <a:off x="762000" y="4003675"/>
            <a:ext cx="427038"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a:t>
            </a:r>
          </a:p>
        </p:txBody>
      </p:sp>
      <p:sp>
        <p:nvSpPr>
          <p:cNvPr id="49174" name="Rectangle 58"/>
          <p:cNvSpPr>
            <a:spLocks noChangeAspect="1" noChangeArrowheads="1"/>
          </p:cNvSpPr>
          <p:nvPr/>
        </p:nvSpPr>
        <p:spPr bwMode="auto">
          <a:xfrm>
            <a:off x="1189038" y="4003675"/>
            <a:ext cx="425450" cy="385763"/>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5</a:t>
            </a:r>
          </a:p>
        </p:txBody>
      </p:sp>
      <p:sp>
        <p:nvSpPr>
          <p:cNvPr id="49175" name="Rectangle 59"/>
          <p:cNvSpPr>
            <a:spLocks noChangeAspect="1" noChangeArrowheads="1"/>
          </p:cNvSpPr>
          <p:nvPr/>
        </p:nvSpPr>
        <p:spPr bwMode="auto">
          <a:xfrm>
            <a:off x="4314825"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12</a:t>
            </a:r>
          </a:p>
        </p:txBody>
      </p:sp>
      <p:sp>
        <p:nvSpPr>
          <p:cNvPr id="49176" name="Rectangle 60"/>
          <p:cNvSpPr>
            <a:spLocks noChangeAspect="1" noChangeArrowheads="1"/>
          </p:cNvSpPr>
          <p:nvPr/>
        </p:nvSpPr>
        <p:spPr bwMode="auto">
          <a:xfrm>
            <a:off x="4740275" y="4003675"/>
            <a:ext cx="427038"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11</a:t>
            </a:r>
          </a:p>
        </p:txBody>
      </p:sp>
      <p:sp>
        <p:nvSpPr>
          <p:cNvPr id="49177" name="Rectangle 61"/>
          <p:cNvSpPr>
            <a:spLocks noChangeAspect="1" noChangeArrowheads="1"/>
          </p:cNvSpPr>
          <p:nvPr/>
        </p:nvSpPr>
        <p:spPr bwMode="auto">
          <a:xfrm>
            <a:off x="5167313"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3</a:t>
            </a:r>
          </a:p>
        </p:txBody>
      </p:sp>
      <p:sp>
        <p:nvSpPr>
          <p:cNvPr id="49178" name="Rectangle 62"/>
          <p:cNvSpPr>
            <a:spLocks noChangeAspect="1" noChangeArrowheads="1"/>
          </p:cNvSpPr>
          <p:nvPr/>
        </p:nvSpPr>
        <p:spPr bwMode="auto">
          <a:xfrm>
            <a:off x="5592763"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7</a:t>
            </a:r>
          </a:p>
        </p:txBody>
      </p:sp>
      <p:sp>
        <p:nvSpPr>
          <p:cNvPr id="49179" name="Rectangle 63"/>
          <p:cNvSpPr>
            <a:spLocks noChangeAspect="1" noChangeArrowheads="1"/>
          </p:cNvSpPr>
          <p:nvPr/>
        </p:nvSpPr>
        <p:spPr bwMode="auto">
          <a:xfrm>
            <a:off x="3462338" y="4003675"/>
            <a:ext cx="425450"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6</a:t>
            </a:r>
          </a:p>
        </p:txBody>
      </p:sp>
      <p:sp>
        <p:nvSpPr>
          <p:cNvPr id="49180" name="Rectangle 64"/>
          <p:cNvSpPr>
            <a:spLocks noChangeAspect="1" noChangeArrowheads="1"/>
          </p:cNvSpPr>
          <p:nvPr/>
        </p:nvSpPr>
        <p:spPr bwMode="auto">
          <a:xfrm>
            <a:off x="3887788" y="4003675"/>
            <a:ext cx="427037" cy="385763"/>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9</a:t>
            </a:r>
          </a:p>
        </p:txBody>
      </p:sp>
      <p:sp>
        <p:nvSpPr>
          <p:cNvPr id="49181" name="Text Box 66"/>
          <p:cNvSpPr txBox="1">
            <a:spLocks noChangeArrowheads="1"/>
          </p:cNvSpPr>
          <p:nvPr/>
        </p:nvSpPr>
        <p:spPr bwMode="auto">
          <a:xfrm>
            <a:off x="909638" y="4402138"/>
            <a:ext cx="1982787" cy="339725"/>
          </a:xfrm>
          <a:prstGeom prst="rect">
            <a:avLst/>
          </a:prstGeom>
          <a:noFill/>
          <a:ln w="15875">
            <a:noFill/>
            <a:miter lim="800000"/>
            <a:headEnd/>
            <a:tailEnd/>
          </a:ln>
        </p:spPr>
        <p:txBody>
          <a:bodyPr wrap="none" lIns="92075" tIns="46038" rIns="92075" bIns="46038" anchor="ctr">
            <a:spAutoFit/>
          </a:bodyPr>
          <a:lstStyle/>
          <a:p>
            <a:pPr algn="ctr">
              <a:spcBef>
                <a:spcPct val="50000"/>
              </a:spcBef>
            </a:pPr>
            <a:r>
              <a:rPr lang="en-US" altLang="zh-CN" sz="1400"/>
              <a:t>5 blue-blue inversions</a:t>
            </a:r>
          </a:p>
        </p:txBody>
      </p:sp>
      <p:sp>
        <p:nvSpPr>
          <p:cNvPr id="49182" name="Text Box 67"/>
          <p:cNvSpPr txBox="1">
            <a:spLocks noChangeArrowheads="1"/>
          </p:cNvSpPr>
          <p:nvPr/>
        </p:nvSpPr>
        <p:spPr bwMode="auto">
          <a:xfrm>
            <a:off x="3681413" y="4402138"/>
            <a:ext cx="2230437" cy="339725"/>
          </a:xfrm>
          <a:prstGeom prst="rect">
            <a:avLst/>
          </a:prstGeom>
          <a:noFill/>
          <a:ln w="15875">
            <a:noFill/>
            <a:miter lim="800000"/>
            <a:headEnd/>
            <a:tailEnd/>
          </a:ln>
        </p:spPr>
        <p:txBody>
          <a:bodyPr wrap="none" lIns="92075" tIns="46038" rIns="92075" bIns="46038" anchor="ctr">
            <a:spAutoFit/>
          </a:bodyPr>
          <a:lstStyle/>
          <a:p>
            <a:pPr algn="ctr">
              <a:spcBef>
                <a:spcPct val="50000"/>
              </a:spcBef>
            </a:pPr>
            <a:r>
              <a:rPr lang="en-US" altLang="zh-CN" sz="1400"/>
              <a:t>8 green-green inversions</a:t>
            </a:r>
          </a:p>
        </p:txBody>
      </p:sp>
      <p:sp>
        <p:nvSpPr>
          <p:cNvPr id="49183" name="Text Box 69"/>
          <p:cNvSpPr txBox="1">
            <a:spLocks noChangeArrowheads="1"/>
          </p:cNvSpPr>
          <p:nvPr/>
        </p:nvSpPr>
        <p:spPr bwMode="auto">
          <a:xfrm>
            <a:off x="6553200" y="3259138"/>
            <a:ext cx="1365250" cy="308419"/>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solidFill>
                  <a:srgbClr val="FF0000"/>
                </a:solidFill>
              </a:rPr>
              <a:t>Divide:  O(1).</a:t>
            </a:r>
          </a:p>
        </p:txBody>
      </p:sp>
      <p:sp>
        <p:nvSpPr>
          <p:cNvPr id="49184" name="Text Box 70"/>
          <p:cNvSpPr txBox="1">
            <a:spLocks noChangeArrowheads="1"/>
          </p:cNvSpPr>
          <p:nvPr/>
        </p:nvSpPr>
        <p:spPr bwMode="auto">
          <a:xfrm>
            <a:off x="6553200" y="4037013"/>
            <a:ext cx="1981200"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t>Conquer:  2T(n / 2)</a:t>
            </a:r>
          </a:p>
        </p:txBody>
      </p:sp>
      <p:sp>
        <p:nvSpPr>
          <p:cNvPr id="49185" name="Text Box 72"/>
          <p:cNvSpPr txBox="1">
            <a:spLocks noChangeArrowheads="1"/>
          </p:cNvSpPr>
          <p:nvPr/>
        </p:nvSpPr>
        <p:spPr bwMode="auto">
          <a:xfrm>
            <a:off x="6553200" y="5133975"/>
            <a:ext cx="1676400"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solidFill>
                  <a:schemeClr val="accent1"/>
                </a:solidFill>
              </a:rPr>
              <a:t>Combine:  ???</a:t>
            </a:r>
          </a:p>
        </p:txBody>
      </p:sp>
      <p:sp>
        <p:nvSpPr>
          <p:cNvPr id="49186" name="Text Box 73"/>
          <p:cNvSpPr txBox="1">
            <a:spLocks noChangeArrowheads="1"/>
          </p:cNvSpPr>
          <p:nvPr/>
        </p:nvSpPr>
        <p:spPr bwMode="auto">
          <a:xfrm>
            <a:off x="904875" y="4995863"/>
            <a:ext cx="5181600" cy="685800"/>
          </a:xfrm>
          <a:prstGeom prst="rect">
            <a:avLst/>
          </a:prstGeom>
          <a:noFill/>
          <a:ln w="15875">
            <a:noFill/>
            <a:miter lim="800000"/>
            <a:headEnd/>
            <a:tailEnd/>
          </a:ln>
        </p:spPr>
        <p:txBody>
          <a:bodyPr lIns="92075" tIns="46038" rIns="92075" bIns="46038" anchor="ctr">
            <a:spAutoFit/>
          </a:bodyPr>
          <a:lstStyle/>
          <a:p>
            <a:pPr>
              <a:lnSpc>
                <a:spcPct val="120000"/>
              </a:lnSpc>
            </a:pPr>
            <a:r>
              <a:rPr lang="en-US" altLang="zh-CN" sz="1400"/>
              <a:t>9 blue-green inversions</a:t>
            </a:r>
          </a:p>
          <a:p>
            <a:pPr>
              <a:lnSpc>
                <a:spcPct val="120000"/>
              </a:lnSpc>
            </a:pPr>
            <a:r>
              <a:rPr lang="en-US" altLang="zh-CN" sz="1400"/>
              <a:t>5-3, 4-3, 8-6, 8-3, 8-7, 10-6, 10-9, 10-3, 10-7</a:t>
            </a:r>
          </a:p>
        </p:txBody>
      </p:sp>
      <p:sp>
        <p:nvSpPr>
          <p:cNvPr id="49187" name="Text Box 74"/>
          <p:cNvSpPr txBox="1">
            <a:spLocks noChangeArrowheads="1"/>
          </p:cNvSpPr>
          <p:nvPr/>
        </p:nvSpPr>
        <p:spPr bwMode="auto">
          <a:xfrm>
            <a:off x="1571604" y="5643578"/>
            <a:ext cx="2590800" cy="466725"/>
          </a:xfrm>
          <a:prstGeom prst="rect">
            <a:avLst/>
          </a:prstGeom>
          <a:solidFill>
            <a:schemeClr val="tx2"/>
          </a:solidFill>
          <a:ln w="15875">
            <a:noFill/>
            <a:miter lim="800000"/>
            <a:headEnd/>
            <a:tailEnd/>
          </a:ln>
        </p:spPr>
        <p:txBody>
          <a:bodyPr lIns="92075" tIns="91440" rIns="92075" bIns="91440" anchor="ctr">
            <a:spAutoFit/>
          </a:bodyPr>
          <a:lstStyle/>
          <a:p>
            <a:pPr>
              <a:spcBef>
                <a:spcPct val="50000"/>
              </a:spcBef>
            </a:pPr>
            <a:r>
              <a:rPr lang="en-US" altLang="zh-CN">
                <a:solidFill>
                  <a:srgbClr val="FF0000"/>
                </a:solidFill>
              </a:rPr>
              <a:t>Total = 5 + 8 + 9 = 22.</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36</a:t>
            </a:fld>
            <a:endParaRPr lang="en-US" altLang="zh-TW"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28"/>
          <p:cNvSpPr txBox="1">
            <a:spLocks noChangeArrowheads="1"/>
          </p:cNvSpPr>
          <p:nvPr/>
        </p:nvSpPr>
        <p:spPr bwMode="auto">
          <a:xfrm>
            <a:off x="838200" y="3957638"/>
            <a:ext cx="5638800" cy="374650"/>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a:t>13 blue-green inversions:  </a:t>
            </a:r>
            <a:r>
              <a:rPr kumimoji="0" lang="en-US" altLang="zh-CN"/>
              <a:t>6 + 3 + 2 + 2 + 0 + 0 </a:t>
            </a:r>
            <a:endParaRPr lang="en-US" altLang="zh-CN"/>
          </a:p>
        </p:txBody>
      </p:sp>
      <p:sp>
        <p:nvSpPr>
          <p:cNvPr id="51205" name="Rectangle 29"/>
          <p:cNvSpPr>
            <a:spLocks noGrp="1" noChangeArrowheads="1"/>
          </p:cNvSpPr>
          <p:nvPr>
            <p:ph type="title"/>
          </p:nvPr>
        </p:nvSpPr>
        <p:spPr/>
        <p:txBody>
          <a:bodyPr/>
          <a:lstStyle/>
          <a:p>
            <a:r>
              <a:rPr lang="en-US" altLang="zh-CN" smtClean="0"/>
              <a:t>Counting Inversions:  Combine</a:t>
            </a:r>
          </a:p>
        </p:txBody>
      </p:sp>
      <p:sp>
        <p:nvSpPr>
          <p:cNvPr id="51206" name="Rectangle 30"/>
          <p:cNvSpPr>
            <a:spLocks noGrp="1" noChangeArrowheads="1"/>
          </p:cNvSpPr>
          <p:nvPr>
            <p:ph type="body" idx="1"/>
          </p:nvPr>
        </p:nvSpPr>
        <p:spPr/>
        <p:txBody>
          <a:bodyPr/>
          <a:lstStyle/>
          <a:p>
            <a:pPr marL="0" indent="0">
              <a:lnSpc>
                <a:spcPct val="100000"/>
              </a:lnSpc>
              <a:buClrTx/>
              <a:buSzTx/>
              <a:buFontTx/>
              <a:buNone/>
            </a:pPr>
            <a:r>
              <a:rPr lang="en-US" altLang="zh-CN" sz="2000" dirty="0" smtClean="0"/>
              <a:t>Combine:  </a:t>
            </a:r>
            <a:r>
              <a:rPr lang="en-US" altLang="zh-CN" sz="2000" dirty="0" smtClean="0">
                <a:solidFill>
                  <a:schemeClr val="tx1"/>
                </a:solidFill>
              </a:rPr>
              <a:t>count blue-green inversions</a:t>
            </a:r>
            <a:r>
              <a:rPr lang="en-US" altLang="zh-CN" sz="2000" dirty="0" smtClean="0"/>
              <a:t> </a:t>
            </a:r>
          </a:p>
          <a:p>
            <a:pPr lvl="1"/>
            <a:r>
              <a:rPr lang="en-US" altLang="zh-CN" sz="1800" dirty="0" smtClean="0"/>
              <a:t>Assume each half is </a:t>
            </a:r>
            <a:r>
              <a:rPr lang="en-US" altLang="zh-CN" sz="1800" dirty="0" smtClean="0">
                <a:solidFill>
                  <a:srgbClr val="002060"/>
                </a:solidFill>
              </a:rPr>
              <a:t>sorted</a:t>
            </a:r>
            <a:r>
              <a:rPr lang="en-US" altLang="zh-CN" sz="1800" dirty="0" smtClean="0"/>
              <a:t>.</a:t>
            </a:r>
          </a:p>
          <a:p>
            <a:pPr lvl="1"/>
            <a:r>
              <a:rPr lang="en-US" altLang="zh-CN" sz="1800" dirty="0" smtClean="0"/>
              <a:t>Count inversions where </a:t>
            </a:r>
            <a:r>
              <a:rPr lang="en-US" altLang="zh-CN" sz="1800" dirty="0" err="1" smtClean="0"/>
              <a:t>a</a:t>
            </a:r>
            <a:r>
              <a:rPr lang="en-US" altLang="zh-CN" sz="1400" baseline="-25000" dirty="0" err="1" smtClean="0"/>
              <a:t>i</a:t>
            </a:r>
            <a:r>
              <a:rPr lang="en-US" altLang="zh-CN" sz="1800" dirty="0" smtClean="0"/>
              <a:t> and </a:t>
            </a:r>
            <a:r>
              <a:rPr lang="en-US" altLang="zh-CN" sz="1800" dirty="0" err="1" smtClean="0"/>
              <a:t>a</a:t>
            </a:r>
            <a:r>
              <a:rPr lang="en-US" altLang="zh-CN" sz="1400" baseline="-25000" dirty="0" err="1" smtClean="0"/>
              <a:t>j</a:t>
            </a:r>
            <a:r>
              <a:rPr lang="en-US" altLang="zh-CN" sz="1800" dirty="0" smtClean="0"/>
              <a:t> are in different halves. </a:t>
            </a:r>
          </a:p>
          <a:p>
            <a:pPr lvl="1"/>
            <a:r>
              <a:rPr lang="en-US" altLang="zh-CN" sz="1800" dirty="0" smtClean="0">
                <a:solidFill>
                  <a:srgbClr val="002060"/>
                </a:solidFill>
              </a:rPr>
              <a:t>Merge</a:t>
            </a:r>
            <a:r>
              <a:rPr lang="en-US" altLang="zh-CN" sz="1800" dirty="0" smtClean="0"/>
              <a:t> two sorted halves into sorted whole.</a:t>
            </a:r>
          </a:p>
          <a:p>
            <a:pPr marL="0" indent="0"/>
            <a:r>
              <a:rPr lang="en-US" altLang="zh-CN" sz="2000" dirty="0" smtClean="0">
                <a:solidFill>
                  <a:schemeClr val="tx1"/>
                </a:solidFill>
              </a:rPr>
              <a:t> </a:t>
            </a:r>
          </a:p>
        </p:txBody>
      </p:sp>
      <p:sp>
        <p:nvSpPr>
          <p:cNvPr id="51207" name="Text Box 31"/>
          <p:cNvSpPr txBox="1">
            <a:spLocks noChangeArrowheads="1"/>
          </p:cNvSpPr>
          <p:nvPr/>
        </p:nvSpPr>
        <p:spPr bwMode="auto">
          <a:xfrm>
            <a:off x="7010400" y="3962400"/>
            <a:ext cx="1681163" cy="339725"/>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t>Count:  O(n)</a:t>
            </a:r>
          </a:p>
        </p:txBody>
      </p:sp>
      <p:sp>
        <p:nvSpPr>
          <p:cNvPr id="51208" name="Text Box 32"/>
          <p:cNvSpPr txBox="1">
            <a:spLocks noChangeArrowheads="1"/>
          </p:cNvSpPr>
          <p:nvPr/>
        </p:nvSpPr>
        <p:spPr bwMode="auto">
          <a:xfrm>
            <a:off x="7010400" y="4737100"/>
            <a:ext cx="1681163" cy="308419"/>
          </a:xfrm>
          <a:prstGeom prst="rect">
            <a:avLst/>
          </a:prstGeom>
          <a:noFill/>
          <a:ln w="15875">
            <a:noFill/>
            <a:miter lim="800000"/>
            <a:headEnd/>
            <a:tailEnd/>
          </a:ln>
        </p:spPr>
        <p:txBody>
          <a:bodyPr lIns="92075" tIns="46038" rIns="92075" bIns="46038" anchor="ctr">
            <a:spAutoFit/>
          </a:bodyPr>
          <a:lstStyle/>
          <a:p>
            <a:pPr>
              <a:spcBef>
                <a:spcPct val="50000"/>
              </a:spcBef>
            </a:pPr>
            <a:r>
              <a:rPr lang="en-US" altLang="zh-CN" sz="1400">
                <a:solidFill>
                  <a:srgbClr val="FF0000"/>
                </a:solidFill>
              </a:rPr>
              <a:t>Merge:  O(n)</a:t>
            </a:r>
          </a:p>
        </p:txBody>
      </p:sp>
      <p:sp>
        <p:nvSpPr>
          <p:cNvPr id="51209" name="Rectangle 36"/>
          <p:cNvSpPr>
            <a:spLocks noChangeAspect="1" noChangeArrowheads="1"/>
          </p:cNvSpPr>
          <p:nvPr/>
        </p:nvSpPr>
        <p:spPr bwMode="auto">
          <a:xfrm>
            <a:off x="16002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10</a:t>
            </a:r>
          </a:p>
        </p:txBody>
      </p:sp>
      <p:sp>
        <p:nvSpPr>
          <p:cNvPr id="51210" name="Rectangle 37"/>
          <p:cNvSpPr>
            <a:spLocks noChangeAspect="1" noChangeArrowheads="1"/>
          </p:cNvSpPr>
          <p:nvPr/>
        </p:nvSpPr>
        <p:spPr bwMode="auto">
          <a:xfrm>
            <a:off x="20574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14</a:t>
            </a:r>
          </a:p>
        </p:txBody>
      </p:sp>
      <p:sp>
        <p:nvSpPr>
          <p:cNvPr id="51211" name="Rectangle 38"/>
          <p:cNvSpPr>
            <a:spLocks noChangeAspect="1" noChangeArrowheads="1"/>
          </p:cNvSpPr>
          <p:nvPr/>
        </p:nvSpPr>
        <p:spPr bwMode="auto">
          <a:xfrm>
            <a:off x="25146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18</a:t>
            </a:r>
          </a:p>
        </p:txBody>
      </p:sp>
      <p:sp>
        <p:nvSpPr>
          <p:cNvPr id="51212" name="Rectangle 39"/>
          <p:cNvSpPr>
            <a:spLocks noChangeAspect="1" noChangeArrowheads="1"/>
          </p:cNvSpPr>
          <p:nvPr/>
        </p:nvSpPr>
        <p:spPr bwMode="auto">
          <a:xfrm>
            <a:off x="29718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19</a:t>
            </a:r>
          </a:p>
        </p:txBody>
      </p:sp>
      <p:sp>
        <p:nvSpPr>
          <p:cNvPr id="51213" name="Rectangle 40"/>
          <p:cNvSpPr>
            <a:spLocks noChangeAspect="1" noChangeArrowheads="1"/>
          </p:cNvSpPr>
          <p:nvPr/>
        </p:nvSpPr>
        <p:spPr bwMode="auto">
          <a:xfrm>
            <a:off x="6858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3</a:t>
            </a:r>
          </a:p>
        </p:txBody>
      </p:sp>
      <p:sp>
        <p:nvSpPr>
          <p:cNvPr id="51214" name="Rectangle 41"/>
          <p:cNvSpPr>
            <a:spLocks noChangeAspect="1" noChangeArrowheads="1"/>
          </p:cNvSpPr>
          <p:nvPr/>
        </p:nvSpPr>
        <p:spPr bwMode="auto">
          <a:xfrm>
            <a:off x="1143000" y="3200400"/>
            <a:ext cx="457200" cy="414338"/>
          </a:xfrm>
          <a:prstGeom prst="rect">
            <a:avLst/>
          </a:prstGeom>
          <a:solidFill>
            <a:srgbClr val="003399"/>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7</a:t>
            </a:r>
          </a:p>
        </p:txBody>
      </p:sp>
      <p:sp>
        <p:nvSpPr>
          <p:cNvPr id="51215" name="Rectangle 42"/>
          <p:cNvSpPr>
            <a:spLocks noChangeAspect="1" noChangeArrowheads="1"/>
          </p:cNvSpPr>
          <p:nvPr/>
        </p:nvSpPr>
        <p:spPr bwMode="auto">
          <a:xfrm>
            <a:off x="48006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16</a:t>
            </a:r>
          </a:p>
        </p:txBody>
      </p:sp>
      <p:sp>
        <p:nvSpPr>
          <p:cNvPr id="51216" name="Rectangle 43"/>
          <p:cNvSpPr>
            <a:spLocks noChangeAspect="1" noChangeArrowheads="1"/>
          </p:cNvSpPr>
          <p:nvPr/>
        </p:nvSpPr>
        <p:spPr bwMode="auto">
          <a:xfrm>
            <a:off x="52578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17</a:t>
            </a:r>
          </a:p>
        </p:txBody>
      </p:sp>
      <p:sp>
        <p:nvSpPr>
          <p:cNvPr id="51217" name="Rectangle 44"/>
          <p:cNvSpPr>
            <a:spLocks noChangeAspect="1" noChangeArrowheads="1"/>
          </p:cNvSpPr>
          <p:nvPr/>
        </p:nvSpPr>
        <p:spPr bwMode="auto">
          <a:xfrm>
            <a:off x="57150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23</a:t>
            </a:r>
          </a:p>
        </p:txBody>
      </p:sp>
      <p:sp>
        <p:nvSpPr>
          <p:cNvPr id="51218" name="Rectangle 45"/>
          <p:cNvSpPr>
            <a:spLocks noChangeAspect="1" noChangeArrowheads="1"/>
          </p:cNvSpPr>
          <p:nvPr/>
        </p:nvSpPr>
        <p:spPr bwMode="auto">
          <a:xfrm>
            <a:off x="61722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25</a:t>
            </a:r>
          </a:p>
        </p:txBody>
      </p:sp>
      <p:sp>
        <p:nvSpPr>
          <p:cNvPr id="51219" name="Rectangle 46"/>
          <p:cNvSpPr>
            <a:spLocks noChangeAspect="1" noChangeArrowheads="1"/>
          </p:cNvSpPr>
          <p:nvPr/>
        </p:nvSpPr>
        <p:spPr bwMode="auto">
          <a:xfrm>
            <a:off x="38862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2</a:t>
            </a:r>
          </a:p>
        </p:txBody>
      </p:sp>
      <p:sp>
        <p:nvSpPr>
          <p:cNvPr id="51220" name="Rectangle 47"/>
          <p:cNvSpPr>
            <a:spLocks noChangeAspect="1" noChangeArrowheads="1"/>
          </p:cNvSpPr>
          <p:nvPr/>
        </p:nvSpPr>
        <p:spPr bwMode="auto">
          <a:xfrm>
            <a:off x="4343400" y="3200400"/>
            <a:ext cx="457200" cy="414338"/>
          </a:xfrm>
          <a:prstGeom prst="rect">
            <a:avLst/>
          </a:prstGeom>
          <a:solidFill>
            <a:srgbClr val="006600"/>
          </a:solidFill>
          <a:ln w="9525">
            <a:solidFill>
              <a:schemeClr val="bg1"/>
            </a:solidFill>
            <a:miter lim="800000"/>
            <a:headEnd/>
            <a:tailEnd/>
          </a:ln>
        </p:spPr>
        <p:txBody>
          <a:bodyPr wrap="none" lIns="92075" tIns="46038" rIns="92075" bIns="46038" anchor="ctr"/>
          <a:lstStyle/>
          <a:p>
            <a:pPr algn="ctr"/>
            <a:r>
              <a:rPr kumimoji="0" lang="en-US" altLang="zh-CN">
                <a:solidFill>
                  <a:schemeClr val="bg1"/>
                </a:solidFill>
              </a:rPr>
              <a:t>11</a:t>
            </a:r>
          </a:p>
        </p:txBody>
      </p:sp>
      <p:sp>
        <p:nvSpPr>
          <p:cNvPr id="51221" name="Rectangle 48"/>
          <p:cNvSpPr>
            <a:spLocks noChangeAspect="1" noChangeArrowheads="1"/>
          </p:cNvSpPr>
          <p:nvPr/>
        </p:nvSpPr>
        <p:spPr bwMode="auto">
          <a:xfrm>
            <a:off x="17526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7</a:t>
            </a:r>
          </a:p>
        </p:txBody>
      </p:sp>
      <p:sp>
        <p:nvSpPr>
          <p:cNvPr id="51222" name="Rectangle 49"/>
          <p:cNvSpPr>
            <a:spLocks noChangeAspect="1" noChangeArrowheads="1"/>
          </p:cNvSpPr>
          <p:nvPr/>
        </p:nvSpPr>
        <p:spPr bwMode="auto">
          <a:xfrm>
            <a:off x="22098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10</a:t>
            </a:r>
          </a:p>
        </p:txBody>
      </p:sp>
      <p:sp>
        <p:nvSpPr>
          <p:cNvPr id="51223" name="Rectangle 50"/>
          <p:cNvSpPr>
            <a:spLocks noChangeAspect="1" noChangeArrowheads="1"/>
          </p:cNvSpPr>
          <p:nvPr/>
        </p:nvSpPr>
        <p:spPr bwMode="auto">
          <a:xfrm>
            <a:off x="26670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11</a:t>
            </a:r>
          </a:p>
        </p:txBody>
      </p:sp>
      <p:sp>
        <p:nvSpPr>
          <p:cNvPr id="51224" name="Rectangle 51"/>
          <p:cNvSpPr>
            <a:spLocks noChangeAspect="1" noChangeArrowheads="1"/>
          </p:cNvSpPr>
          <p:nvPr/>
        </p:nvSpPr>
        <p:spPr bwMode="auto">
          <a:xfrm>
            <a:off x="31242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14</a:t>
            </a:r>
          </a:p>
        </p:txBody>
      </p:sp>
      <p:sp>
        <p:nvSpPr>
          <p:cNvPr id="51225" name="Rectangle 52"/>
          <p:cNvSpPr>
            <a:spLocks noChangeAspect="1" noChangeArrowheads="1"/>
          </p:cNvSpPr>
          <p:nvPr/>
        </p:nvSpPr>
        <p:spPr bwMode="auto">
          <a:xfrm>
            <a:off x="8382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a:t>
            </a:r>
          </a:p>
        </p:txBody>
      </p:sp>
      <p:sp>
        <p:nvSpPr>
          <p:cNvPr id="51226" name="Rectangle 53"/>
          <p:cNvSpPr>
            <a:spLocks noChangeAspect="1" noChangeArrowheads="1"/>
          </p:cNvSpPr>
          <p:nvPr/>
        </p:nvSpPr>
        <p:spPr bwMode="auto">
          <a:xfrm>
            <a:off x="12954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3</a:t>
            </a:r>
          </a:p>
        </p:txBody>
      </p:sp>
      <p:sp>
        <p:nvSpPr>
          <p:cNvPr id="51227" name="Rectangle 54"/>
          <p:cNvSpPr>
            <a:spLocks noChangeAspect="1" noChangeArrowheads="1"/>
          </p:cNvSpPr>
          <p:nvPr/>
        </p:nvSpPr>
        <p:spPr bwMode="auto">
          <a:xfrm>
            <a:off x="44958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18</a:t>
            </a:r>
          </a:p>
        </p:txBody>
      </p:sp>
      <p:sp>
        <p:nvSpPr>
          <p:cNvPr id="51228" name="Rectangle 55"/>
          <p:cNvSpPr>
            <a:spLocks noChangeAspect="1" noChangeArrowheads="1"/>
          </p:cNvSpPr>
          <p:nvPr/>
        </p:nvSpPr>
        <p:spPr bwMode="auto">
          <a:xfrm>
            <a:off x="49530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19</a:t>
            </a:r>
          </a:p>
        </p:txBody>
      </p:sp>
      <p:sp>
        <p:nvSpPr>
          <p:cNvPr id="51229" name="Rectangle 56"/>
          <p:cNvSpPr>
            <a:spLocks noChangeAspect="1" noChangeArrowheads="1"/>
          </p:cNvSpPr>
          <p:nvPr/>
        </p:nvSpPr>
        <p:spPr bwMode="auto">
          <a:xfrm>
            <a:off x="54102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23</a:t>
            </a:r>
          </a:p>
        </p:txBody>
      </p:sp>
      <p:sp>
        <p:nvSpPr>
          <p:cNvPr id="51230" name="Rectangle 57"/>
          <p:cNvSpPr>
            <a:spLocks noChangeAspect="1" noChangeArrowheads="1"/>
          </p:cNvSpPr>
          <p:nvPr/>
        </p:nvSpPr>
        <p:spPr bwMode="auto">
          <a:xfrm>
            <a:off x="58674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25</a:t>
            </a:r>
          </a:p>
        </p:txBody>
      </p:sp>
      <p:sp>
        <p:nvSpPr>
          <p:cNvPr id="51231" name="Rectangle 58"/>
          <p:cNvSpPr>
            <a:spLocks noChangeAspect="1" noChangeArrowheads="1"/>
          </p:cNvSpPr>
          <p:nvPr/>
        </p:nvSpPr>
        <p:spPr bwMode="auto">
          <a:xfrm>
            <a:off x="35814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16</a:t>
            </a:r>
          </a:p>
        </p:txBody>
      </p:sp>
      <p:sp>
        <p:nvSpPr>
          <p:cNvPr id="51232" name="Rectangle 59"/>
          <p:cNvSpPr>
            <a:spLocks noChangeAspect="1" noChangeArrowheads="1"/>
          </p:cNvSpPr>
          <p:nvPr/>
        </p:nvSpPr>
        <p:spPr bwMode="auto">
          <a:xfrm>
            <a:off x="4038600" y="4691063"/>
            <a:ext cx="457200" cy="414337"/>
          </a:xfrm>
          <a:prstGeom prst="rect">
            <a:avLst/>
          </a:prstGeom>
          <a:solidFill>
            <a:schemeClr val="tx2"/>
          </a:solidFill>
          <a:ln w="9525">
            <a:solidFill>
              <a:schemeClr val="bg1"/>
            </a:solidFill>
            <a:miter lim="800000"/>
            <a:headEnd/>
            <a:tailEnd/>
          </a:ln>
        </p:spPr>
        <p:txBody>
          <a:bodyPr wrap="none" lIns="92075" tIns="46038" rIns="92075" bIns="46038" anchor="ctr"/>
          <a:lstStyle/>
          <a:p>
            <a:pPr algn="ctr"/>
            <a:r>
              <a:rPr kumimoji="0" lang="en-US" altLang="zh-CN">
                <a:solidFill>
                  <a:srgbClr val="FF0000"/>
                </a:solidFill>
              </a:rPr>
              <a:t>17</a:t>
            </a:r>
          </a:p>
        </p:txBody>
      </p:sp>
      <p:graphicFrame>
        <p:nvGraphicFramePr>
          <p:cNvPr id="51202" name="Object 2"/>
          <p:cNvGraphicFramePr>
            <a:graphicFrameLocks noChangeAspect="1"/>
          </p:cNvGraphicFramePr>
          <p:nvPr/>
        </p:nvGraphicFramePr>
        <p:xfrm>
          <a:off x="1071538" y="5357826"/>
          <a:ext cx="5908675" cy="633412"/>
        </p:xfrm>
        <a:graphic>
          <a:graphicData uri="http://schemas.openxmlformats.org/presentationml/2006/ole">
            <mc:AlternateContent xmlns:mc="http://schemas.openxmlformats.org/markup-compatibility/2006">
              <mc:Choice xmlns:v="urn:schemas-microsoft-com:vml" Requires="v">
                <p:oleObj spid="_x0000_s444494" name="Equation" r:id="rId4" imgW="5600700" imgH="330200" progId="Equation.3">
                  <p:embed/>
                </p:oleObj>
              </mc:Choice>
              <mc:Fallback>
                <p:oleObj name="Equation" r:id="rId4" imgW="5600700" imgH="330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2843" t="-46956" r="-2843" b="-46956"/>
                      <a:stretch>
                        <a:fillRect/>
                      </a:stretch>
                    </p:blipFill>
                    <p:spPr bwMode="auto">
                      <a:xfrm>
                        <a:off x="1071538" y="5357826"/>
                        <a:ext cx="5908675" cy="633412"/>
                      </a:xfrm>
                      <a:prstGeom prst="rect">
                        <a:avLst/>
                      </a:prstGeom>
                      <a:solidFill>
                        <a:srgbClr val="C0C0C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234" name="Text Box 63"/>
          <p:cNvSpPr txBox="1">
            <a:spLocks noChangeArrowheads="1"/>
          </p:cNvSpPr>
          <p:nvPr/>
        </p:nvSpPr>
        <p:spPr bwMode="auto">
          <a:xfrm>
            <a:off x="3990975" y="3576638"/>
            <a:ext cx="271463" cy="306387"/>
          </a:xfrm>
          <a:prstGeom prst="rect">
            <a:avLst/>
          </a:prstGeom>
          <a:noFill/>
          <a:ln w="9525">
            <a:noFill/>
            <a:miter lim="800000"/>
            <a:headEnd/>
            <a:tailEnd/>
          </a:ln>
        </p:spPr>
        <p:txBody>
          <a:bodyPr>
            <a:spAutoFit/>
          </a:bodyPr>
          <a:lstStyle/>
          <a:p>
            <a:pPr algn="ctr">
              <a:spcBef>
                <a:spcPct val="50000"/>
              </a:spcBef>
            </a:pPr>
            <a:r>
              <a:rPr kumimoji="0" lang="en-US" altLang="zh-CN" sz="1200"/>
              <a:t>6</a:t>
            </a:r>
          </a:p>
        </p:txBody>
      </p:sp>
      <p:sp>
        <p:nvSpPr>
          <p:cNvPr id="51235" name="Text Box 64"/>
          <p:cNvSpPr txBox="1">
            <a:spLocks noChangeArrowheads="1"/>
          </p:cNvSpPr>
          <p:nvPr/>
        </p:nvSpPr>
        <p:spPr bwMode="auto">
          <a:xfrm>
            <a:off x="4438650" y="3576638"/>
            <a:ext cx="271463" cy="306387"/>
          </a:xfrm>
          <a:prstGeom prst="rect">
            <a:avLst/>
          </a:prstGeom>
          <a:noFill/>
          <a:ln w="9525">
            <a:noFill/>
            <a:miter lim="800000"/>
            <a:headEnd/>
            <a:tailEnd/>
          </a:ln>
        </p:spPr>
        <p:txBody>
          <a:bodyPr>
            <a:spAutoFit/>
          </a:bodyPr>
          <a:lstStyle/>
          <a:p>
            <a:pPr algn="ctr">
              <a:spcBef>
                <a:spcPct val="50000"/>
              </a:spcBef>
            </a:pPr>
            <a:r>
              <a:rPr kumimoji="0" lang="en-US" altLang="zh-CN" sz="1200"/>
              <a:t>3</a:t>
            </a:r>
          </a:p>
        </p:txBody>
      </p:sp>
      <p:sp>
        <p:nvSpPr>
          <p:cNvPr id="51236" name="Text Box 65"/>
          <p:cNvSpPr txBox="1">
            <a:spLocks noChangeArrowheads="1"/>
          </p:cNvSpPr>
          <p:nvPr/>
        </p:nvSpPr>
        <p:spPr bwMode="auto">
          <a:xfrm>
            <a:off x="4895850" y="3576638"/>
            <a:ext cx="271463" cy="306387"/>
          </a:xfrm>
          <a:prstGeom prst="rect">
            <a:avLst/>
          </a:prstGeom>
          <a:noFill/>
          <a:ln w="9525">
            <a:noFill/>
            <a:miter lim="800000"/>
            <a:headEnd/>
            <a:tailEnd/>
          </a:ln>
        </p:spPr>
        <p:txBody>
          <a:bodyPr>
            <a:spAutoFit/>
          </a:bodyPr>
          <a:lstStyle/>
          <a:p>
            <a:pPr algn="ctr">
              <a:spcBef>
                <a:spcPct val="50000"/>
              </a:spcBef>
            </a:pPr>
            <a:r>
              <a:rPr kumimoji="0" lang="en-US" altLang="zh-CN" sz="1200"/>
              <a:t>2</a:t>
            </a:r>
          </a:p>
        </p:txBody>
      </p:sp>
      <p:sp>
        <p:nvSpPr>
          <p:cNvPr id="51237" name="Text Box 66"/>
          <p:cNvSpPr txBox="1">
            <a:spLocks noChangeArrowheads="1"/>
          </p:cNvSpPr>
          <p:nvPr/>
        </p:nvSpPr>
        <p:spPr bwMode="auto">
          <a:xfrm>
            <a:off x="5381625" y="3576638"/>
            <a:ext cx="271463" cy="306387"/>
          </a:xfrm>
          <a:prstGeom prst="rect">
            <a:avLst/>
          </a:prstGeom>
          <a:noFill/>
          <a:ln w="9525">
            <a:noFill/>
            <a:miter lim="800000"/>
            <a:headEnd/>
            <a:tailEnd/>
          </a:ln>
        </p:spPr>
        <p:txBody>
          <a:bodyPr>
            <a:spAutoFit/>
          </a:bodyPr>
          <a:lstStyle/>
          <a:p>
            <a:pPr algn="ctr">
              <a:spcBef>
                <a:spcPct val="50000"/>
              </a:spcBef>
            </a:pPr>
            <a:r>
              <a:rPr kumimoji="0" lang="en-US" altLang="zh-CN" sz="1200"/>
              <a:t>2</a:t>
            </a:r>
          </a:p>
        </p:txBody>
      </p:sp>
      <p:sp>
        <p:nvSpPr>
          <p:cNvPr id="51238" name="Text Box 67"/>
          <p:cNvSpPr txBox="1">
            <a:spLocks noChangeArrowheads="1"/>
          </p:cNvSpPr>
          <p:nvPr/>
        </p:nvSpPr>
        <p:spPr bwMode="auto">
          <a:xfrm>
            <a:off x="5811838" y="3578225"/>
            <a:ext cx="271462" cy="306388"/>
          </a:xfrm>
          <a:prstGeom prst="rect">
            <a:avLst/>
          </a:prstGeom>
          <a:noFill/>
          <a:ln w="9525">
            <a:noFill/>
            <a:miter lim="800000"/>
            <a:headEnd/>
            <a:tailEnd/>
          </a:ln>
        </p:spPr>
        <p:txBody>
          <a:bodyPr>
            <a:spAutoFit/>
          </a:bodyPr>
          <a:lstStyle/>
          <a:p>
            <a:pPr algn="ctr">
              <a:spcBef>
                <a:spcPct val="50000"/>
              </a:spcBef>
            </a:pPr>
            <a:r>
              <a:rPr kumimoji="0" lang="en-US" altLang="zh-CN" sz="1200"/>
              <a:t>0</a:t>
            </a:r>
          </a:p>
        </p:txBody>
      </p:sp>
      <p:sp>
        <p:nvSpPr>
          <p:cNvPr id="51239" name="Text Box 68"/>
          <p:cNvSpPr txBox="1">
            <a:spLocks noChangeArrowheads="1"/>
          </p:cNvSpPr>
          <p:nvPr/>
        </p:nvSpPr>
        <p:spPr bwMode="auto">
          <a:xfrm>
            <a:off x="6257925" y="3579813"/>
            <a:ext cx="271463" cy="306387"/>
          </a:xfrm>
          <a:prstGeom prst="rect">
            <a:avLst/>
          </a:prstGeom>
          <a:noFill/>
          <a:ln w="9525">
            <a:noFill/>
            <a:miter lim="800000"/>
            <a:headEnd/>
            <a:tailEnd/>
          </a:ln>
        </p:spPr>
        <p:txBody>
          <a:bodyPr>
            <a:spAutoFit/>
          </a:bodyPr>
          <a:lstStyle/>
          <a:p>
            <a:pPr algn="ctr">
              <a:spcBef>
                <a:spcPct val="50000"/>
              </a:spcBef>
            </a:pPr>
            <a:r>
              <a:rPr kumimoji="0" lang="en-US" altLang="zh-CN" sz="1200"/>
              <a:t>0</a:t>
            </a:r>
          </a:p>
        </p:txBody>
      </p:sp>
      <p:sp>
        <p:nvSpPr>
          <p:cNvPr id="51240" name="Line 69"/>
          <p:cNvSpPr>
            <a:spLocks noChangeShapeType="1"/>
          </p:cNvSpPr>
          <p:nvPr/>
        </p:nvSpPr>
        <p:spPr bwMode="auto">
          <a:xfrm flipH="1" flipV="1">
            <a:off x="4643438" y="2357430"/>
            <a:ext cx="152400" cy="152400"/>
          </a:xfrm>
          <a:prstGeom prst="line">
            <a:avLst/>
          </a:prstGeom>
          <a:noFill/>
          <a:ln w="9525">
            <a:solidFill>
              <a:schemeClr val="tx1"/>
            </a:solidFill>
            <a:round/>
            <a:headEnd type="none" w="sm" len="sm"/>
            <a:tailEnd type="triangle" w="sm" len="sm"/>
          </a:ln>
        </p:spPr>
        <p:txBody>
          <a:bodyPr wrap="none" lIns="92075" tIns="46038" rIns="92075" bIns="46038" anchor="ctr"/>
          <a:lstStyle/>
          <a:p>
            <a:endParaRPr lang="zh-CN" altLang="en-US"/>
          </a:p>
        </p:txBody>
      </p:sp>
      <p:sp>
        <p:nvSpPr>
          <p:cNvPr id="51241" name="Rectangle 70"/>
          <p:cNvSpPr>
            <a:spLocks noChangeArrowheads="1"/>
          </p:cNvSpPr>
          <p:nvPr/>
        </p:nvSpPr>
        <p:spPr bwMode="auto">
          <a:xfrm>
            <a:off x="4857752" y="2500306"/>
            <a:ext cx="2165350" cy="306388"/>
          </a:xfrm>
          <a:prstGeom prst="rect">
            <a:avLst/>
          </a:prstGeom>
          <a:noFill/>
          <a:ln w="9525">
            <a:noFill/>
            <a:miter lim="800000"/>
            <a:headEnd type="none" w="sm" len="sm"/>
            <a:tailEnd type="none" w="sm" len="sm"/>
          </a:ln>
        </p:spPr>
        <p:txBody>
          <a:bodyPr wrap="none" lIns="92075" tIns="46038" rIns="92075" bIns="46038">
            <a:spAutoFit/>
          </a:bodyPr>
          <a:lstStyle/>
          <a:p>
            <a:r>
              <a:rPr lang="en-US" altLang="zh-CN" sz="1200" dirty="0"/>
              <a:t>to maintain sorted invariant</a:t>
            </a:r>
          </a:p>
        </p:txBody>
      </p:sp>
      <p:sp>
        <p:nvSpPr>
          <p:cNvPr id="42" name="TextBox 41">
            <a:hlinkClick r:id="rId6" action="ppaction://hlinkpres?slideindex=1&amp;slidetitle="/>
          </p:cNvPr>
          <p:cNvSpPr txBox="1"/>
          <p:nvPr/>
        </p:nvSpPr>
        <p:spPr>
          <a:xfrm>
            <a:off x="7429520" y="1857364"/>
            <a:ext cx="785818" cy="369332"/>
          </a:xfrm>
          <a:prstGeom prst="rect">
            <a:avLst/>
          </a:prstGeom>
          <a:noFill/>
        </p:spPr>
        <p:txBody>
          <a:bodyPr wrap="square" rtlCol="0">
            <a:spAutoFit/>
          </a:bodyPr>
          <a:lstStyle/>
          <a:p>
            <a:r>
              <a:rPr lang="en-US" altLang="zh-CN" dirty="0" smtClean="0">
                <a:solidFill>
                  <a:srgbClr val="0E6BDC"/>
                </a:solidFill>
                <a:hlinkClick r:id="rId7" action="ppaction://hlinkpres?slideindex=1&amp;slidetitle="/>
              </a:rPr>
              <a:t>demo</a:t>
            </a:r>
            <a:endParaRPr lang="zh-CN" altLang="en-US" dirty="0">
              <a:solidFill>
                <a:srgbClr val="0E6BDC"/>
              </a:solidFill>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37</a:t>
            </a:fld>
            <a:endParaRPr lang="en-US" altLang="zh-TW" dirty="0"/>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642957950"/>
              </p:ext>
            </p:extLst>
          </p:nvPr>
        </p:nvGraphicFramePr>
        <p:xfrm>
          <a:off x="7464424" y="2392369"/>
          <a:ext cx="773113" cy="579768"/>
        </p:xfrm>
        <a:graphic>
          <a:graphicData uri="http://schemas.openxmlformats.org/presentationml/2006/ole">
            <mc:AlternateContent xmlns:mc="http://schemas.openxmlformats.org/markup-compatibility/2006">
              <mc:Choice xmlns:v="urn:schemas-microsoft-com:vml" Requires="v">
                <p:oleObj spid="_x0000_s444495" name="演示文稿" r:id="rId9" imgW="4570610" imgH="3427643" progId="PowerPoint.Show.8">
                  <p:embed/>
                </p:oleObj>
              </mc:Choice>
              <mc:Fallback>
                <p:oleObj name="演示文稿" r:id="rId9" imgW="4570610" imgH="3427643" progId="PowerPoint.Show.8">
                  <p:embed/>
                  <p:pic>
                    <p:nvPicPr>
                      <p:cNvPr id="0" name=""/>
                      <p:cNvPicPr/>
                      <p:nvPr/>
                    </p:nvPicPr>
                    <p:blipFill>
                      <a:blip r:embed="rId10"/>
                      <a:stretch>
                        <a:fillRect/>
                      </a:stretch>
                    </p:blipFill>
                    <p:spPr>
                      <a:xfrm>
                        <a:off x="7464424" y="2392369"/>
                        <a:ext cx="773113" cy="5797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0" y="357189"/>
            <a:ext cx="7572375" cy="623540"/>
          </a:xfrm>
        </p:spPr>
        <p:txBody>
          <a:bodyPr/>
          <a:lstStyle/>
          <a:p>
            <a:r>
              <a:rPr lang="en-US" altLang="zh-CN" sz="3200" dirty="0" smtClean="0"/>
              <a:t>Counting Inversions:  Implementation</a:t>
            </a:r>
          </a:p>
        </p:txBody>
      </p:sp>
      <p:sp>
        <p:nvSpPr>
          <p:cNvPr id="53252" name="Rectangle 3"/>
          <p:cNvSpPr>
            <a:spLocks noGrp="1" noChangeArrowheads="1"/>
          </p:cNvSpPr>
          <p:nvPr>
            <p:ph type="body" idx="1"/>
          </p:nvPr>
        </p:nvSpPr>
        <p:spPr/>
        <p:txBody>
          <a:bodyPr/>
          <a:lstStyle/>
          <a:p>
            <a:pPr marL="0" indent="0"/>
            <a:r>
              <a:rPr lang="en-US" altLang="zh-CN" sz="2400" dirty="0" smtClean="0"/>
              <a:t>Pre-condition. </a:t>
            </a:r>
            <a:r>
              <a:rPr lang="en-US" altLang="zh-CN" sz="2400" dirty="0" smtClean="0">
                <a:solidFill>
                  <a:schemeClr val="hlink"/>
                </a:solidFill>
              </a:rPr>
              <a:t>[Merge-and-Count]</a:t>
            </a:r>
            <a:r>
              <a:rPr lang="en-US" altLang="zh-CN" sz="2400" dirty="0" smtClean="0"/>
              <a:t>  </a:t>
            </a:r>
            <a:r>
              <a:rPr lang="en-US" altLang="zh-CN" sz="2400" dirty="0" smtClean="0">
                <a:solidFill>
                  <a:schemeClr val="tx1"/>
                </a:solidFill>
              </a:rPr>
              <a:t>A and B are sorted.</a:t>
            </a:r>
          </a:p>
          <a:p>
            <a:pPr marL="0" indent="0"/>
            <a:r>
              <a:rPr lang="en-US" altLang="zh-CN" sz="2400" dirty="0" smtClean="0"/>
              <a:t>Post-condition.  </a:t>
            </a:r>
            <a:r>
              <a:rPr lang="en-US" altLang="zh-CN" sz="2400" dirty="0" smtClean="0">
                <a:solidFill>
                  <a:schemeClr val="hlink"/>
                </a:solidFill>
              </a:rPr>
              <a:t>[Sort-and-Count]</a:t>
            </a:r>
            <a:r>
              <a:rPr lang="en-US" altLang="zh-CN" sz="2400" dirty="0" smtClean="0"/>
              <a:t>  </a:t>
            </a:r>
            <a:r>
              <a:rPr lang="en-US" altLang="zh-CN" sz="2400" dirty="0" smtClean="0">
                <a:solidFill>
                  <a:schemeClr val="tx1"/>
                </a:solidFill>
              </a:rPr>
              <a:t>L is sorted.</a:t>
            </a:r>
          </a:p>
        </p:txBody>
      </p:sp>
      <p:sp>
        <p:nvSpPr>
          <p:cNvPr id="53253" name="Text Box 4"/>
          <p:cNvSpPr txBox="1">
            <a:spLocks noChangeArrowheads="1"/>
          </p:cNvSpPr>
          <p:nvPr/>
        </p:nvSpPr>
        <p:spPr bwMode="auto">
          <a:xfrm>
            <a:off x="1371600" y="2362200"/>
            <a:ext cx="6400800" cy="2923877"/>
          </a:xfrm>
          <a:prstGeom prst="rect">
            <a:avLst/>
          </a:prstGeom>
          <a:noFill/>
          <a:ln w="9525">
            <a:noFill/>
            <a:miter lim="800000"/>
            <a:headEnd/>
            <a:tailEnd/>
          </a:ln>
        </p:spPr>
        <p:txBody>
          <a:bodyPr lIns="182880" tIns="91440" rIns="137160" bIns="91440">
            <a:spAutoFit/>
          </a:bodyPr>
          <a:lstStyle/>
          <a:p>
            <a:r>
              <a:rPr kumimoji="0" lang="en-US" altLang="zh-CN" sz="1600" b="1" dirty="0">
                <a:solidFill>
                  <a:schemeClr val="bg2"/>
                </a:solidFill>
                <a:latin typeface="Courier New" pitchFamily="49" charset="0"/>
                <a:cs typeface="Courier New" pitchFamily="49" charset="0"/>
              </a:rPr>
              <a:t>Sort-and-Count(L) {</a:t>
            </a:r>
          </a:p>
          <a:p>
            <a:r>
              <a:rPr kumimoji="0" lang="en-US" altLang="zh-CN" sz="1600" b="1" dirty="0">
                <a:solidFill>
                  <a:schemeClr val="bg2"/>
                </a:solidFill>
                <a:latin typeface="Courier New" pitchFamily="49" charset="0"/>
                <a:cs typeface="Courier New" pitchFamily="49" charset="0"/>
              </a:rPr>
              <a:t>   </a:t>
            </a:r>
            <a:r>
              <a:rPr kumimoji="0" lang="en-US" altLang="zh-CN" sz="1600" b="1" dirty="0">
                <a:solidFill>
                  <a:srgbClr val="003399"/>
                </a:solidFill>
                <a:latin typeface="Courier New" pitchFamily="49" charset="0"/>
                <a:cs typeface="Courier New" pitchFamily="49" charset="0"/>
              </a:rPr>
              <a:t>if</a:t>
            </a:r>
            <a:r>
              <a:rPr kumimoji="0" lang="en-US" altLang="zh-CN" sz="1600" b="1" dirty="0">
                <a:solidFill>
                  <a:schemeClr val="bg2"/>
                </a:solidFill>
                <a:latin typeface="Courier New" pitchFamily="49" charset="0"/>
                <a:cs typeface="Courier New" pitchFamily="49" charset="0"/>
              </a:rPr>
              <a:t> list L has one element</a:t>
            </a:r>
          </a:p>
          <a:p>
            <a:r>
              <a:rPr kumimoji="0" lang="en-US" altLang="zh-CN" sz="1600" b="1" dirty="0">
                <a:solidFill>
                  <a:schemeClr val="bg2"/>
                </a:solidFill>
                <a:latin typeface="Courier New" pitchFamily="49" charset="0"/>
                <a:cs typeface="Courier New" pitchFamily="49" charset="0"/>
              </a:rPr>
              <a:t>      </a:t>
            </a:r>
            <a:r>
              <a:rPr kumimoji="0" lang="en-US" altLang="zh-CN" sz="1600" b="1" dirty="0">
                <a:solidFill>
                  <a:srgbClr val="003399"/>
                </a:solidFill>
                <a:latin typeface="Courier New" pitchFamily="49" charset="0"/>
                <a:cs typeface="Courier New" pitchFamily="49" charset="0"/>
              </a:rPr>
              <a:t>return</a:t>
            </a:r>
            <a:r>
              <a:rPr kumimoji="0" lang="en-US" altLang="zh-CN" sz="1600" b="1" dirty="0">
                <a:solidFill>
                  <a:schemeClr val="bg2"/>
                </a:solidFill>
                <a:latin typeface="Courier New" pitchFamily="49" charset="0"/>
                <a:cs typeface="Courier New" pitchFamily="49" charset="0"/>
              </a:rPr>
              <a:t> 0 and the list L</a:t>
            </a:r>
          </a:p>
          <a:p>
            <a:r>
              <a:rPr kumimoji="0" lang="en-US" altLang="zh-CN" sz="1600" b="1" dirty="0">
                <a:solidFill>
                  <a:schemeClr val="bg2"/>
                </a:solidFill>
                <a:latin typeface="Courier New" pitchFamily="49" charset="0"/>
                <a:cs typeface="Courier New" pitchFamily="49" charset="0"/>
              </a:rPr>
              <a:t>   </a:t>
            </a:r>
          </a:p>
          <a:p>
            <a:r>
              <a:rPr kumimoji="0" lang="en-US" altLang="zh-CN" sz="1600" b="1" dirty="0">
                <a:solidFill>
                  <a:schemeClr val="bg2"/>
                </a:solidFill>
                <a:latin typeface="Courier New" pitchFamily="49" charset="0"/>
                <a:cs typeface="Courier New" pitchFamily="49" charset="0"/>
              </a:rPr>
              <a:t>   </a:t>
            </a:r>
            <a:r>
              <a:rPr kumimoji="0" lang="en-US" altLang="zh-CN" sz="1600" b="1" dirty="0">
                <a:solidFill>
                  <a:srgbClr val="003399"/>
                </a:solidFill>
                <a:latin typeface="Courier New" pitchFamily="49" charset="0"/>
                <a:cs typeface="Courier New" pitchFamily="49" charset="0"/>
              </a:rPr>
              <a:t>Divide</a:t>
            </a:r>
            <a:r>
              <a:rPr kumimoji="0" lang="en-US" altLang="zh-CN" sz="1600" b="1" dirty="0">
                <a:solidFill>
                  <a:schemeClr val="bg2"/>
                </a:solidFill>
                <a:latin typeface="Courier New" pitchFamily="49" charset="0"/>
                <a:cs typeface="Courier New" pitchFamily="49" charset="0"/>
              </a:rPr>
              <a:t> the list into two halves A and B</a:t>
            </a:r>
          </a:p>
          <a:p>
            <a:r>
              <a:rPr kumimoji="0" lang="en-US" altLang="zh-CN" sz="1600" b="1" dirty="0">
                <a:solidFill>
                  <a:schemeClr val="bg2"/>
                </a:solidFill>
                <a:latin typeface="Courier New" pitchFamily="49" charset="0"/>
                <a:cs typeface="Courier New" pitchFamily="49" charset="0"/>
              </a:rPr>
              <a:t>   (</a:t>
            </a:r>
            <a:r>
              <a:rPr kumimoji="0" lang="en-US" altLang="zh-CN" sz="1600" b="1" dirty="0" err="1">
                <a:solidFill>
                  <a:schemeClr val="bg2"/>
                </a:solidFill>
                <a:latin typeface="Courier New" pitchFamily="49" charset="0"/>
                <a:cs typeface="Courier New" pitchFamily="49" charset="0"/>
              </a:rPr>
              <a:t>r</a:t>
            </a:r>
            <a:r>
              <a:rPr kumimoji="0" lang="en-US" altLang="zh-CN" sz="1600" b="1" baseline="-25000" dirty="0" err="1">
                <a:solidFill>
                  <a:schemeClr val="bg2"/>
                </a:solidFill>
                <a:latin typeface="Courier New" pitchFamily="49" charset="0"/>
                <a:cs typeface="Courier New" pitchFamily="49" charset="0"/>
              </a:rPr>
              <a:t>A</a:t>
            </a:r>
            <a:r>
              <a:rPr kumimoji="0" lang="en-US" altLang="zh-CN" sz="1600" b="1" dirty="0">
                <a:solidFill>
                  <a:schemeClr val="bg2"/>
                </a:solidFill>
                <a:latin typeface="Courier New" pitchFamily="49" charset="0"/>
                <a:cs typeface="Courier New" pitchFamily="49" charset="0"/>
              </a:rPr>
              <a:t>, A) </a:t>
            </a:r>
            <a:r>
              <a:rPr kumimoji="0" lang="en-US" altLang="zh-CN" sz="1600" b="1" dirty="0">
                <a:solidFill>
                  <a:schemeClr val="bg2"/>
                </a:solidFill>
                <a:latin typeface="Courier New" pitchFamily="49" charset="0"/>
                <a:cs typeface="Courier New" pitchFamily="49" charset="0"/>
                <a:sym typeface="Symbol" pitchFamily="18" charset="2"/>
              </a:rPr>
              <a:t> Sort-and-Count(A)</a:t>
            </a:r>
          </a:p>
          <a:p>
            <a:r>
              <a:rPr kumimoji="0" lang="en-US" altLang="zh-CN" sz="1600" b="1" dirty="0">
                <a:solidFill>
                  <a:schemeClr val="bg2"/>
                </a:solidFill>
                <a:latin typeface="Courier New" pitchFamily="49" charset="0"/>
                <a:cs typeface="Courier New" pitchFamily="49" charset="0"/>
              </a:rPr>
              <a:t>   (</a:t>
            </a:r>
            <a:r>
              <a:rPr kumimoji="0" lang="en-US" altLang="zh-CN" sz="1600" b="1" dirty="0" err="1">
                <a:solidFill>
                  <a:schemeClr val="bg2"/>
                </a:solidFill>
                <a:latin typeface="Courier New" pitchFamily="49" charset="0"/>
                <a:cs typeface="Courier New" pitchFamily="49" charset="0"/>
              </a:rPr>
              <a:t>r</a:t>
            </a:r>
            <a:r>
              <a:rPr kumimoji="0" lang="en-US" altLang="zh-CN" sz="1600" b="1" baseline="-25000" dirty="0" err="1">
                <a:solidFill>
                  <a:schemeClr val="bg2"/>
                </a:solidFill>
                <a:latin typeface="Courier New" pitchFamily="49" charset="0"/>
                <a:cs typeface="Courier New" pitchFamily="49" charset="0"/>
              </a:rPr>
              <a:t>B</a:t>
            </a:r>
            <a:r>
              <a:rPr kumimoji="0" lang="en-US" altLang="zh-CN" sz="1600" b="1" dirty="0">
                <a:solidFill>
                  <a:schemeClr val="bg2"/>
                </a:solidFill>
                <a:latin typeface="Courier New" pitchFamily="49" charset="0"/>
                <a:cs typeface="Courier New" pitchFamily="49" charset="0"/>
              </a:rPr>
              <a:t>, B) </a:t>
            </a:r>
            <a:r>
              <a:rPr kumimoji="0" lang="en-US" altLang="zh-CN" sz="1600" b="1" dirty="0">
                <a:solidFill>
                  <a:schemeClr val="bg2"/>
                </a:solidFill>
                <a:latin typeface="Courier New" pitchFamily="49" charset="0"/>
                <a:cs typeface="Courier New" pitchFamily="49" charset="0"/>
                <a:sym typeface="Symbol" pitchFamily="18" charset="2"/>
              </a:rPr>
              <a:t> Sort-and-Count(B)</a:t>
            </a:r>
          </a:p>
          <a:p>
            <a:r>
              <a:rPr kumimoji="0" lang="en-US" altLang="zh-CN" sz="1600" b="1" dirty="0">
                <a:solidFill>
                  <a:schemeClr val="bg2"/>
                </a:solidFill>
                <a:latin typeface="Courier New" pitchFamily="49" charset="0"/>
                <a:cs typeface="Courier New" pitchFamily="49" charset="0"/>
              </a:rPr>
              <a:t>   (</a:t>
            </a:r>
            <a:r>
              <a:rPr kumimoji="0" lang="en-US" altLang="zh-CN" sz="1600" b="1" dirty="0" err="1">
                <a:solidFill>
                  <a:schemeClr val="bg2"/>
                </a:solidFill>
                <a:latin typeface="Courier New" pitchFamily="49" charset="0"/>
                <a:cs typeface="Courier New" pitchFamily="49" charset="0"/>
              </a:rPr>
              <a:t>r</a:t>
            </a:r>
            <a:r>
              <a:rPr kumimoji="0" lang="en-US" altLang="zh-CN" sz="1600" b="1" baseline="-25000" dirty="0" err="1">
                <a:solidFill>
                  <a:schemeClr val="tx2"/>
                </a:solidFill>
                <a:latin typeface="Courier New" pitchFamily="49" charset="0"/>
                <a:cs typeface="Courier New" pitchFamily="49" charset="0"/>
              </a:rPr>
              <a:t>B</a:t>
            </a:r>
            <a:r>
              <a:rPr kumimoji="0" lang="en-US" altLang="zh-CN" sz="1600" b="1" dirty="0">
                <a:solidFill>
                  <a:schemeClr val="bg2"/>
                </a:solidFill>
                <a:latin typeface="Courier New" pitchFamily="49" charset="0"/>
                <a:cs typeface="Courier New" pitchFamily="49" charset="0"/>
              </a:rPr>
              <a:t>, L) </a:t>
            </a:r>
            <a:r>
              <a:rPr kumimoji="0" lang="en-US" altLang="zh-CN" sz="1600" b="1" dirty="0">
                <a:solidFill>
                  <a:schemeClr val="bg2"/>
                </a:solidFill>
                <a:latin typeface="Courier New" pitchFamily="49" charset="0"/>
                <a:cs typeface="Courier New" pitchFamily="49" charset="0"/>
                <a:sym typeface="Symbol" pitchFamily="18" charset="2"/>
              </a:rPr>
              <a:t> Merge-and-Count(A, B)</a:t>
            </a:r>
          </a:p>
          <a:p>
            <a:endParaRPr kumimoji="0" lang="en-US" altLang="zh-CN" sz="1600" b="1" dirty="0">
              <a:solidFill>
                <a:schemeClr val="bg2"/>
              </a:solidFill>
              <a:latin typeface="Courier New" pitchFamily="49" charset="0"/>
              <a:cs typeface="Courier New" pitchFamily="49" charset="0"/>
            </a:endParaRPr>
          </a:p>
          <a:p>
            <a:r>
              <a:rPr kumimoji="0" lang="en-US" altLang="zh-CN" sz="1600" b="1" dirty="0">
                <a:solidFill>
                  <a:schemeClr val="bg2"/>
                </a:solidFill>
                <a:latin typeface="Courier New" pitchFamily="49" charset="0"/>
                <a:cs typeface="Courier New" pitchFamily="49" charset="0"/>
              </a:rPr>
              <a:t>   </a:t>
            </a:r>
            <a:r>
              <a:rPr kumimoji="0" lang="en-US" altLang="zh-CN" sz="1600" b="1" dirty="0">
                <a:solidFill>
                  <a:srgbClr val="003399"/>
                </a:solidFill>
                <a:latin typeface="Courier New" pitchFamily="49" charset="0"/>
                <a:cs typeface="Courier New" pitchFamily="49" charset="0"/>
              </a:rPr>
              <a:t>return</a:t>
            </a:r>
            <a:r>
              <a:rPr kumimoji="0" lang="en-US" altLang="zh-CN" sz="1600" b="1" dirty="0">
                <a:solidFill>
                  <a:schemeClr val="bg2"/>
                </a:solidFill>
                <a:latin typeface="Courier New" pitchFamily="49" charset="0"/>
                <a:cs typeface="Courier New" pitchFamily="49" charset="0"/>
              </a:rPr>
              <a:t> r = </a:t>
            </a:r>
            <a:r>
              <a:rPr kumimoji="0" lang="en-US" altLang="zh-CN" sz="1600" b="1" dirty="0" err="1">
                <a:solidFill>
                  <a:schemeClr val="bg2"/>
                </a:solidFill>
                <a:latin typeface="Courier New" pitchFamily="49" charset="0"/>
                <a:cs typeface="Courier New" pitchFamily="49" charset="0"/>
              </a:rPr>
              <a:t>r</a:t>
            </a:r>
            <a:r>
              <a:rPr kumimoji="0" lang="en-US" altLang="zh-CN" sz="1600" b="1" baseline="-25000" dirty="0" err="1">
                <a:solidFill>
                  <a:schemeClr val="bg2"/>
                </a:solidFill>
                <a:latin typeface="Courier New" pitchFamily="49" charset="0"/>
                <a:cs typeface="Courier New" pitchFamily="49" charset="0"/>
              </a:rPr>
              <a:t>A</a:t>
            </a:r>
            <a:r>
              <a:rPr kumimoji="0" lang="en-US" altLang="zh-CN" sz="1600" b="1" dirty="0">
                <a:solidFill>
                  <a:schemeClr val="bg2"/>
                </a:solidFill>
                <a:latin typeface="Courier New" pitchFamily="49" charset="0"/>
                <a:cs typeface="Courier New" pitchFamily="49" charset="0"/>
              </a:rPr>
              <a:t> + </a:t>
            </a:r>
            <a:r>
              <a:rPr kumimoji="0" lang="en-US" altLang="zh-CN" sz="1600" b="1" dirty="0" err="1">
                <a:solidFill>
                  <a:schemeClr val="bg2"/>
                </a:solidFill>
                <a:latin typeface="Courier New" pitchFamily="49" charset="0"/>
                <a:cs typeface="Courier New" pitchFamily="49" charset="0"/>
              </a:rPr>
              <a:t>r</a:t>
            </a:r>
            <a:r>
              <a:rPr kumimoji="0" lang="en-US" altLang="zh-CN" sz="1600" b="1" baseline="-25000" dirty="0" err="1">
                <a:solidFill>
                  <a:schemeClr val="bg2"/>
                </a:solidFill>
                <a:latin typeface="Courier New" pitchFamily="49" charset="0"/>
                <a:cs typeface="Courier New" pitchFamily="49" charset="0"/>
              </a:rPr>
              <a:t>B</a:t>
            </a:r>
            <a:r>
              <a:rPr kumimoji="0" lang="en-US" altLang="zh-CN" sz="1600" b="1" dirty="0">
                <a:solidFill>
                  <a:schemeClr val="bg2"/>
                </a:solidFill>
                <a:latin typeface="Courier New" pitchFamily="49" charset="0"/>
                <a:cs typeface="Courier New" pitchFamily="49" charset="0"/>
              </a:rPr>
              <a:t> + r and the sorted list L</a:t>
            </a:r>
          </a:p>
          <a:p>
            <a:r>
              <a:rPr kumimoji="0" lang="en-US" altLang="zh-CN" sz="1600" b="1" dirty="0">
                <a:latin typeface="Courier New" pitchFamily="49" charset="0"/>
                <a:cs typeface="Courier New" pitchFamily="49" charset="0"/>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38</a:t>
            </a:fld>
            <a:endParaRPr lang="en-US" altLang="zh-TW" dirty="0"/>
          </a:p>
        </p:txBody>
      </p:sp>
      <p:sp>
        <p:nvSpPr>
          <p:cNvPr id="3" name="文本框 2"/>
          <p:cNvSpPr txBox="1"/>
          <p:nvPr/>
        </p:nvSpPr>
        <p:spPr>
          <a:xfrm>
            <a:off x="4572000" y="5523835"/>
            <a:ext cx="4467890" cy="369332"/>
          </a:xfrm>
          <a:prstGeom prst="rect">
            <a:avLst/>
          </a:prstGeom>
          <a:noFill/>
        </p:spPr>
        <p:txBody>
          <a:bodyPr wrap="none" rtlCol="0">
            <a:spAutoFit/>
          </a:bodyPr>
          <a:lstStyle/>
          <a:p>
            <a:r>
              <a:rPr lang="zh-CN" altLang="en-US" dirty="0" smtClean="0">
                <a:solidFill>
                  <a:srgbClr val="FF0000"/>
                </a:solidFill>
              </a:rPr>
              <a:t>假设</a:t>
            </a:r>
            <a:r>
              <a:rPr lang="en-US" altLang="zh-CN" dirty="0" smtClean="0">
                <a:solidFill>
                  <a:srgbClr val="FF0000"/>
                </a:solidFill>
              </a:rPr>
              <a:t>L</a:t>
            </a:r>
            <a:r>
              <a:rPr lang="zh-CN" altLang="en-US" dirty="0" smtClean="0">
                <a:solidFill>
                  <a:srgbClr val="FF0000"/>
                </a:solidFill>
              </a:rPr>
              <a:t>可能执行删除，则删除前的逆序对？</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smtClean="0">
                <a:ea typeface="宋体" pitchFamily="2" charset="-122"/>
              </a:rPr>
              <a:t>4.6 Sort</a:t>
            </a:r>
            <a:endParaRPr lang="en-US" altLang="zh-CN" dirty="0">
              <a:ea typeface="宋体" pitchFamily="2" charset="-122"/>
            </a:endParaRPr>
          </a:p>
        </p:txBody>
      </p:sp>
      <p:sp>
        <p:nvSpPr>
          <p:cNvPr id="34819" name="Rectangle 3"/>
          <p:cNvSpPr>
            <a:spLocks noGrp="1" noChangeArrowheads="1"/>
          </p:cNvSpPr>
          <p:nvPr>
            <p:ph type="body" idx="1"/>
          </p:nvPr>
        </p:nvSpPr>
        <p:spPr>
          <a:xfrm>
            <a:off x="395288" y="1196975"/>
            <a:ext cx="8291512" cy="4929188"/>
          </a:xfrm>
        </p:spPr>
        <p:txBody>
          <a:bodyPr/>
          <a:lstStyle/>
          <a:p>
            <a:pPr>
              <a:lnSpc>
                <a:spcPct val="80000"/>
              </a:lnSpc>
            </a:pPr>
            <a:r>
              <a:rPr lang="en-US" altLang="zh-CN" sz="2800" dirty="0">
                <a:ea typeface="宋体" pitchFamily="2" charset="-122"/>
              </a:rPr>
              <a:t>Obviously application</a:t>
            </a:r>
          </a:p>
          <a:p>
            <a:pPr lvl="1">
              <a:lnSpc>
                <a:spcPct val="80000"/>
              </a:lnSpc>
            </a:pPr>
            <a:r>
              <a:rPr lang="en-US" altLang="zh-CN" sz="2400" dirty="0">
                <a:ea typeface="宋体" pitchFamily="2" charset="-122"/>
              </a:rPr>
              <a:t>Sort a list of names.</a:t>
            </a:r>
          </a:p>
          <a:p>
            <a:pPr lvl="1">
              <a:lnSpc>
                <a:spcPct val="80000"/>
              </a:lnSpc>
            </a:pPr>
            <a:r>
              <a:rPr lang="en-US" altLang="zh-CN" sz="2400" dirty="0">
                <a:ea typeface="宋体" pitchFamily="2" charset="-122"/>
              </a:rPr>
              <a:t> Organize an MP3 library.</a:t>
            </a:r>
          </a:p>
          <a:p>
            <a:pPr lvl="1">
              <a:lnSpc>
                <a:spcPct val="80000"/>
              </a:lnSpc>
            </a:pPr>
            <a:r>
              <a:rPr lang="en-US" altLang="zh-CN" sz="2400" dirty="0">
                <a:ea typeface="宋体" pitchFamily="2" charset="-122"/>
              </a:rPr>
              <a:t> Display Google PageRank results.</a:t>
            </a:r>
          </a:p>
          <a:p>
            <a:pPr lvl="1">
              <a:lnSpc>
                <a:spcPct val="80000"/>
              </a:lnSpc>
            </a:pPr>
            <a:r>
              <a:rPr lang="en-US" altLang="zh-CN" sz="2400" dirty="0">
                <a:ea typeface="宋体" pitchFamily="2" charset="-122"/>
              </a:rPr>
              <a:t> List </a:t>
            </a:r>
            <a:r>
              <a:rPr lang="en-US" altLang="zh-CN" sz="2400" dirty="0" smtClean="0">
                <a:ea typeface="宋体" pitchFamily="2" charset="-122"/>
              </a:rPr>
              <a:t>RSS</a:t>
            </a:r>
            <a:r>
              <a:rPr lang="en-US" altLang="zh-CN" sz="2400" dirty="0" smtClean="0"/>
              <a:t>(Really </a:t>
            </a:r>
            <a:r>
              <a:rPr lang="en-US" altLang="zh-CN" sz="2400" dirty="0"/>
              <a:t>Simple Syndication</a:t>
            </a:r>
            <a:r>
              <a:rPr lang="en-US" altLang="zh-CN" sz="2400" dirty="0" smtClean="0"/>
              <a:t>)</a:t>
            </a:r>
            <a:r>
              <a:rPr lang="en-US" altLang="zh-CN" sz="2400" dirty="0" smtClean="0">
                <a:ea typeface="宋体" pitchFamily="2" charset="-122"/>
              </a:rPr>
              <a:t> </a:t>
            </a:r>
            <a:r>
              <a:rPr lang="en-US" altLang="zh-CN" sz="2400" dirty="0">
                <a:ea typeface="宋体" pitchFamily="2" charset="-122"/>
              </a:rPr>
              <a:t>news items in reverse chronological order.</a:t>
            </a:r>
          </a:p>
          <a:p>
            <a:pPr>
              <a:lnSpc>
                <a:spcPct val="80000"/>
              </a:lnSpc>
            </a:pPr>
            <a:r>
              <a:rPr lang="en-US" altLang="zh-CN" sz="2800" dirty="0">
                <a:ea typeface="宋体" pitchFamily="2" charset="-122"/>
              </a:rPr>
              <a:t>Problems become easy once items are in sorted order</a:t>
            </a:r>
          </a:p>
          <a:p>
            <a:pPr lvl="1">
              <a:lnSpc>
                <a:spcPct val="80000"/>
              </a:lnSpc>
            </a:pPr>
            <a:r>
              <a:rPr lang="en-US" altLang="zh-CN" sz="2400" dirty="0">
                <a:ea typeface="宋体" pitchFamily="2" charset="-122"/>
              </a:rPr>
              <a:t>Find the median.</a:t>
            </a:r>
          </a:p>
          <a:p>
            <a:pPr lvl="1">
              <a:lnSpc>
                <a:spcPct val="80000"/>
              </a:lnSpc>
            </a:pPr>
            <a:r>
              <a:rPr lang="en-US" altLang="zh-CN" sz="2400" dirty="0">
                <a:ea typeface="宋体" pitchFamily="2" charset="-122"/>
              </a:rPr>
              <a:t>Find the closest pair.</a:t>
            </a:r>
          </a:p>
          <a:p>
            <a:pPr lvl="1">
              <a:lnSpc>
                <a:spcPct val="80000"/>
              </a:lnSpc>
            </a:pPr>
            <a:r>
              <a:rPr lang="en-US" altLang="zh-CN" sz="2400" dirty="0">
                <a:ea typeface="宋体" pitchFamily="2" charset="-122"/>
              </a:rPr>
              <a:t>Binary search in a database.</a:t>
            </a:r>
          </a:p>
          <a:p>
            <a:pPr lvl="1">
              <a:lnSpc>
                <a:spcPct val="80000"/>
              </a:lnSpc>
            </a:pPr>
            <a:r>
              <a:rPr lang="en-US" altLang="zh-CN" sz="2400" dirty="0">
                <a:ea typeface="宋体" pitchFamily="2" charset="-122"/>
              </a:rPr>
              <a:t>Identify statistical outliers.</a:t>
            </a:r>
          </a:p>
          <a:p>
            <a:pPr lvl="1">
              <a:lnSpc>
                <a:spcPct val="80000"/>
              </a:lnSpc>
            </a:pPr>
            <a:r>
              <a:rPr lang="en-US" altLang="zh-CN" sz="2400" dirty="0">
                <a:ea typeface="宋体" pitchFamily="2" charset="-122"/>
              </a:rPr>
              <a:t>Find duplicates in a mailing list.</a:t>
            </a:r>
          </a:p>
          <a:p>
            <a:pPr>
              <a:lnSpc>
                <a:spcPct val="80000"/>
              </a:lnSpc>
            </a:pPr>
            <a:endParaRPr lang="en-US" altLang="zh-CN" sz="2800" dirty="0">
              <a:ea typeface="宋体" pitchFamily="2" charset="-122"/>
            </a:endParaRPr>
          </a:p>
          <a:p>
            <a:pPr>
              <a:lnSpc>
                <a:spcPct val="80000"/>
              </a:lnSpc>
            </a:pPr>
            <a:endParaRPr lang="en-US" altLang="zh-CN" sz="2800" dirty="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39</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 calcmode="lin" valueType="num">
                                      <p:cBhvr additive="base">
                                        <p:cTn id="11"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 calcmode="lin" valueType="num">
                                      <p:cBhvr additive="base">
                                        <p:cTn id="15"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anim calcmode="lin" valueType="num">
                                      <p:cBhvr additive="base">
                                        <p:cTn id="19"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anim calcmode="lin" valueType="num">
                                      <p:cBhvr additive="base">
                                        <p:cTn id="23"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4819">
                                            <p:txEl>
                                              <p:pRg st="5" end="5"/>
                                            </p:txEl>
                                          </p:spTgt>
                                        </p:tgtEl>
                                        <p:attrNameLst>
                                          <p:attrName>style.visibility</p:attrName>
                                        </p:attrNameLst>
                                      </p:cBhvr>
                                      <p:to>
                                        <p:strVal val="visible"/>
                                      </p:to>
                                    </p:set>
                                    <p:anim calcmode="lin" valueType="num">
                                      <p:cBhvr additive="base">
                                        <p:cTn id="29"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481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4819">
                                            <p:txEl>
                                              <p:pRg st="6" end="6"/>
                                            </p:txEl>
                                          </p:spTgt>
                                        </p:tgtEl>
                                        <p:attrNameLst>
                                          <p:attrName>style.visibility</p:attrName>
                                        </p:attrNameLst>
                                      </p:cBhvr>
                                      <p:to>
                                        <p:strVal val="visible"/>
                                      </p:to>
                                    </p:set>
                                    <p:anim calcmode="lin" valueType="num">
                                      <p:cBhvr additive="base">
                                        <p:cTn id="33"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481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4819">
                                            <p:txEl>
                                              <p:pRg st="7" end="7"/>
                                            </p:txEl>
                                          </p:spTgt>
                                        </p:tgtEl>
                                        <p:attrNameLst>
                                          <p:attrName>style.visibility</p:attrName>
                                        </p:attrNameLst>
                                      </p:cBhvr>
                                      <p:to>
                                        <p:strVal val="visible"/>
                                      </p:to>
                                    </p:set>
                                    <p:anim calcmode="lin" valueType="num">
                                      <p:cBhvr additive="base">
                                        <p:cTn id="37" dur="5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819">
                                            <p:txEl>
                                              <p:pRg st="8" end="8"/>
                                            </p:txEl>
                                          </p:spTgt>
                                        </p:tgtEl>
                                        <p:attrNameLst>
                                          <p:attrName>style.visibility</p:attrName>
                                        </p:attrNameLst>
                                      </p:cBhvr>
                                      <p:to>
                                        <p:strVal val="visible"/>
                                      </p:to>
                                    </p:set>
                                    <p:anim calcmode="lin" valueType="num">
                                      <p:cBhvr additive="base">
                                        <p:cTn id="41" dur="500" fill="hold"/>
                                        <p:tgtEl>
                                          <p:spTgt spid="3481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481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4819">
                                            <p:txEl>
                                              <p:pRg st="9" end="9"/>
                                            </p:txEl>
                                          </p:spTgt>
                                        </p:tgtEl>
                                        <p:attrNameLst>
                                          <p:attrName>style.visibility</p:attrName>
                                        </p:attrNameLst>
                                      </p:cBhvr>
                                      <p:to>
                                        <p:strVal val="visible"/>
                                      </p:to>
                                    </p:set>
                                    <p:anim calcmode="lin" valueType="num">
                                      <p:cBhvr additive="base">
                                        <p:cTn id="45" dur="500" fill="hold"/>
                                        <p:tgtEl>
                                          <p:spTgt spid="3481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481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819">
                                            <p:txEl>
                                              <p:pRg st="10" end="10"/>
                                            </p:txEl>
                                          </p:spTgt>
                                        </p:tgtEl>
                                        <p:attrNameLst>
                                          <p:attrName>style.visibility</p:attrName>
                                        </p:attrNameLst>
                                      </p:cBhvr>
                                      <p:to>
                                        <p:strVal val="visible"/>
                                      </p:to>
                                    </p:set>
                                    <p:anim calcmode="lin" valueType="num">
                                      <p:cBhvr additive="base">
                                        <p:cTn id="49" dur="500" fill="hold"/>
                                        <p:tgtEl>
                                          <p:spTgt spid="3481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81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57189"/>
            <a:ext cx="7572375" cy="623540"/>
          </a:xfrm>
        </p:spPr>
        <p:txBody>
          <a:bodyPr/>
          <a:lstStyle/>
          <a:p>
            <a:pPr eaLnBrk="1" hangingPunct="1">
              <a:defRPr/>
            </a:pPr>
            <a:r>
              <a:rPr lang="en-US" b="1" dirty="0" smtClean="0">
                <a:effectLst>
                  <a:outerShdw blurRad="38100" dist="38100" dir="2700000" algn="tl">
                    <a:srgbClr val="FFFFFF"/>
                  </a:outerShdw>
                </a:effectLst>
              </a:rPr>
              <a:t>4. Divide &amp; Conquer Algorithms</a:t>
            </a:r>
          </a:p>
        </p:txBody>
      </p:sp>
      <p:sp>
        <p:nvSpPr>
          <p:cNvPr id="20485" name="Rectangle 3"/>
          <p:cNvSpPr>
            <a:spLocks noGrp="1" noChangeArrowheads="1"/>
          </p:cNvSpPr>
          <p:nvPr>
            <p:ph type="body" idx="1"/>
          </p:nvPr>
        </p:nvSpPr>
        <p:spPr>
          <a:xfrm>
            <a:off x="214313" y="1268760"/>
            <a:ext cx="8643937" cy="4862165"/>
          </a:xfrm>
          <a:solidFill>
            <a:srgbClr val="FFFF99"/>
          </a:solidFill>
        </p:spPr>
        <p:txBody>
          <a:bodyPr/>
          <a:lstStyle/>
          <a:p>
            <a:pPr eaLnBrk="1" hangingPunct="1">
              <a:lnSpc>
                <a:spcPct val="80000"/>
              </a:lnSpc>
            </a:pPr>
            <a:r>
              <a:rPr lang="en-US" altLang="zh-CN" sz="2800" dirty="0" smtClean="0">
                <a:ea typeface="宋体" pitchFamily="2" charset="-122"/>
              </a:rPr>
              <a:t>The General Method</a:t>
            </a:r>
          </a:p>
          <a:p>
            <a:pPr eaLnBrk="1" hangingPunct="1">
              <a:lnSpc>
                <a:spcPct val="80000"/>
              </a:lnSpc>
            </a:pPr>
            <a:r>
              <a:rPr lang="en-US" altLang="zh-CN" sz="2800" dirty="0" smtClean="0">
                <a:ea typeface="宋体" pitchFamily="2" charset="-122"/>
              </a:rPr>
              <a:t>Time Complexity</a:t>
            </a:r>
          </a:p>
          <a:p>
            <a:pPr eaLnBrk="1" hangingPunct="1">
              <a:lnSpc>
                <a:spcPct val="80000"/>
              </a:lnSpc>
            </a:pPr>
            <a:r>
              <a:rPr lang="en-US" altLang="zh-CN" sz="2800" dirty="0" smtClean="0">
                <a:ea typeface="宋体" pitchFamily="2" charset="-122"/>
              </a:rPr>
              <a:t>Common Recurrence relations</a:t>
            </a:r>
          </a:p>
          <a:p>
            <a:pPr eaLnBrk="1" hangingPunct="1">
              <a:lnSpc>
                <a:spcPct val="80000"/>
              </a:lnSpc>
            </a:pPr>
            <a:r>
              <a:rPr lang="en-US" altLang="zh-CN" sz="2800" dirty="0" smtClean="0">
                <a:ea typeface="宋体" pitchFamily="2" charset="-122"/>
              </a:rPr>
              <a:t>A General Divide &amp; Conquer Recurrence</a:t>
            </a:r>
          </a:p>
          <a:p>
            <a:pPr eaLnBrk="1" hangingPunct="1">
              <a:lnSpc>
                <a:spcPct val="80000"/>
              </a:lnSpc>
            </a:pPr>
            <a:r>
              <a:rPr lang="en-GB" sz="2800" dirty="0" smtClean="0"/>
              <a:t>Closest Pair Problem</a:t>
            </a:r>
          </a:p>
          <a:p>
            <a:pPr eaLnBrk="1" hangingPunct="1">
              <a:lnSpc>
                <a:spcPct val="80000"/>
              </a:lnSpc>
            </a:pPr>
            <a:r>
              <a:rPr lang="en-GB" sz="2800" dirty="0" smtClean="0"/>
              <a:t>Count Inversions</a:t>
            </a:r>
          </a:p>
          <a:p>
            <a:pPr eaLnBrk="1" hangingPunct="1">
              <a:lnSpc>
                <a:spcPct val="80000"/>
              </a:lnSpc>
            </a:pPr>
            <a:r>
              <a:rPr lang="en-US" altLang="zh-CN" sz="2800" dirty="0" smtClean="0">
                <a:ea typeface="宋体" pitchFamily="2" charset="-122"/>
              </a:rPr>
              <a:t>Merge Sort Algorithm</a:t>
            </a:r>
          </a:p>
          <a:p>
            <a:pPr eaLnBrk="1" hangingPunct="1">
              <a:lnSpc>
                <a:spcPct val="80000"/>
              </a:lnSpc>
            </a:pPr>
            <a:r>
              <a:rPr lang="en-US" altLang="zh-CN" sz="2800" dirty="0" err="1" smtClean="0">
                <a:ea typeface="宋体" pitchFamily="2" charset="-122"/>
              </a:rPr>
              <a:t>Quicksort</a:t>
            </a:r>
            <a:r>
              <a:rPr lang="en-US" altLang="zh-CN" sz="2800" dirty="0" smtClean="0">
                <a:ea typeface="宋体" pitchFamily="2" charset="-122"/>
              </a:rPr>
              <a:t> Algorithm</a:t>
            </a:r>
          </a:p>
          <a:p>
            <a:pPr eaLnBrk="1" hangingPunct="1">
              <a:lnSpc>
                <a:spcPct val="80000"/>
              </a:lnSpc>
            </a:pPr>
            <a:r>
              <a:rPr lang="en-US" altLang="zh-CN" sz="2800" dirty="0" smtClean="0">
                <a:ea typeface="宋体" pitchFamily="2" charset="-122"/>
              </a:rPr>
              <a:t>An Application of </a:t>
            </a:r>
            <a:r>
              <a:rPr lang="en-US" altLang="zh-CN" sz="2800" dirty="0" err="1" smtClean="0">
                <a:ea typeface="宋体" pitchFamily="2" charset="-122"/>
              </a:rPr>
              <a:t>Quicksort</a:t>
            </a:r>
            <a:r>
              <a:rPr lang="en-US" altLang="zh-CN" sz="2800" dirty="0" smtClean="0">
                <a:ea typeface="宋体" pitchFamily="2" charset="-122"/>
              </a:rPr>
              <a:t>: Convex Hull</a:t>
            </a:r>
          </a:p>
          <a:p>
            <a:pPr eaLnBrk="1" hangingPunct="1">
              <a:lnSpc>
                <a:spcPct val="80000"/>
              </a:lnSpc>
            </a:pPr>
            <a:r>
              <a:rPr lang="en-US" altLang="zh-CN" sz="2800" dirty="0" smtClean="0">
                <a:ea typeface="宋体" pitchFamily="2" charset="-122"/>
              </a:rPr>
              <a:t>Selection by Partitioning</a:t>
            </a:r>
          </a:p>
          <a:p>
            <a:pPr eaLnBrk="1" hangingPunct="1">
              <a:lnSpc>
                <a:spcPct val="80000"/>
              </a:lnSpc>
            </a:pPr>
            <a:r>
              <a:rPr lang="en-US" altLang="zh-CN" sz="2800" dirty="0" smtClean="0">
                <a:ea typeface="宋体" pitchFamily="2" charset="-122"/>
              </a:rPr>
              <a:t>……</a:t>
            </a:r>
          </a:p>
          <a:p>
            <a:pPr eaLnBrk="1" hangingPunct="1">
              <a:lnSpc>
                <a:spcPct val="80000"/>
              </a:lnSpc>
            </a:pPr>
            <a:endParaRPr lang="en-US" altLang="zh-CN" sz="2800" dirty="0" smtClean="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a:t>
            </a:fld>
            <a:endParaRPr lang="en-US" altLang="zh-TW"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a:r>
              <a:rPr lang="en-US" altLang="zh-CN" dirty="0" smtClean="0"/>
              <a:t>Sort </a:t>
            </a:r>
            <a:endParaRPr lang="zh-CN" altLang="zh-CN" dirty="0"/>
          </a:p>
        </p:txBody>
      </p:sp>
      <p:sp>
        <p:nvSpPr>
          <p:cNvPr id="35843" name="Rectangle 3"/>
          <p:cNvSpPr>
            <a:spLocks noGrp="1" noChangeArrowheads="1"/>
          </p:cNvSpPr>
          <p:nvPr>
            <p:ph type="body" idx="1"/>
          </p:nvPr>
        </p:nvSpPr>
        <p:spPr/>
        <p:txBody>
          <a:bodyPr/>
          <a:lstStyle/>
          <a:p>
            <a:r>
              <a:rPr lang="en-US" altLang="zh-CN">
                <a:ea typeface="宋体" pitchFamily="2" charset="-122"/>
              </a:rPr>
              <a:t>Non-obvious applications</a:t>
            </a:r>
          </a:p>
          <a:p>
            <a:pPr lvl="1"/>
            <a:r>
              <a:rPr lang="en-US" altLang="zh-CN">
                <a:ea typeface="宋体" pitchFamily="2" charset="-122"/>
              </a:rPr>
              <a:t>Data compression.</a:t>
            </a:r>
          </a:p>
          <a:p>
            <a:pPr lvl="1"/>
            <a:r>
              <a:rPr lang="en-US" altLang="zh-CN">
                <a:ea typeface="宋体" pitchFamily="2" charset="-122"/>
              </a:rPr>
              <a:t>Computer graphics.</a:t>
            </a:r>
          </a:p>
          <a:p>
            <a:pPr lvl="1"/>
            <a:r>
              <a:rPr lang="en-US" altLang="zh-CN">
                <a:ea typeface="宋体" pitchFamily="2" charset="-122"/>
              </a:rPr>
              <a:t>Computational biology.</a:t>
            </a:r>
          </a:p>
          <a:p>
            <a:pPr lvl="1"/>
            <a:r>
              <a:rPr lang="en-US" altLang="zh-CN">
                <a:ea typeface="宋体" pitchFamily="2" charset="-122"/>
              </a:rPr>
              <a:t>Supply chain management.</a:t>
            </a:r>
          </a:p>
          <a:p>
            <a:pPr lvl="1"/>
            <a:r>
              <a:rPr lang="en-US" altLang="zh-CN">
                <a:ea typeface="宋体" pitchFamily="2" charset="-122"/>
              </a:rPr>
              <a:t>Book recommendations on Amazon.</a:t>
            </a:r>
          </a:p>
          <a:p>
            <a:pPr lvl="1"/>
            <a:r>
              <a:rPr lang="en-US" altLang="zh-CN">
                <a:ea typeface="宋体" pitchFamily="2" charset="-122"/>
              </a:rPr>
              <a:t>Load balancing on a parallel computer.</a:t>
            </a:r>
          </a:p>
          <a:p>
            <a:pPr lvl="1"/>
            <a:r>
              <a:rPr lang="en-US" altLang="zh-CN">
                <a:ea typeface="宋体" pitchFamily="2" charset="-122"/>
              </a:rPr>
              <a:t>....</a:t>
            </a:r>
          </a:p>
          <a:p>
            <a:endParaRPr lang="en-US" altLang="zh-CN">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40</a:t>
            </a:fld>
            <a:endParaRPr lang="en-US" altLang="zh-TW"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187624" y="2060848"/>
            <a:ext cx="5868144" cy="1933575"/>
          </a:xfrm>
        </p:spPr>
        <p:txBody>
          <a:bodyPr/>
          <a:lstStyle/>
          <a:p>
            <a:pPr eaLnBrk="1" hangingPunct="1"/>
            <a:r>
              <a:rPr lang="en-GB" dirty="0" smtClean="0"/>
              <a:t>Merge Sort …</a:t>
            </a:r>
            <a:endParaRPr lang="en-US" altLang="zh-TW" dirty="0" smtClean="0"/>
          </a:p>
        </p:txBody>
      </p:sp>
      <p:sp>
        <p:nvSpPr>
          <p:cNvPr id="11267" name="Rectangle 3"/>
          <p:cNvSpPr>
            <a:spLocks noGrp="1" noChangeArrowheads="1"/>
          </p:cNvSpPr>
          <p:nvPr>
            <p:ph type="subTitle" idx="1"/>
          </p:nvPr>
        </p:nvSpPr>
        <p:spPr>
          <a:xfrm>
            <a:off x="1979712" y="2996952"/>
            <a:ext cx="6400800" cy="1752600"/>
          </a:xfrm>
        </p:spPr>
        <p:txBody>
          <a:bodyPr/>
          <a:lstStyle/>
          <a:p>
            <a:pPr eaLnBrk="1" hangingPunct="1"/>
            <a:endParaRPr lang="zh-TW" altLang="en-US" dirty="0" smtClean="0">
              <a:ea typeface="新細明體" pitchFamily="18" charset="-12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CN" dirty="0" smtClean="0"/>
              <a:t>4.6.1 Merge sort</a:t>
            </a:r>
          </a:p>
        </p:txBody>
      </p:sp>
      <p:sp>
        <p:nvSpPr>
          <p:cNvPr id="12292" name="Rectangle 3"/>
          <p:cNvSpPr>
            <a:spLocks noGrp="1" noChangeArrowheads="1"/>
          </p:cNvSpPr>
          <p:nvPr>
            <p:ph type="body" idx="1"/>
          </p:nvPr>
        </p:nvSpPr>
        <p:spPr/>
        <p:txBody>
          <a:bodyPr/>
          <a:lstStyle/>
          <a:p>
            <a:pPr eaLnBrk="1" hangingPunct="1">
              <a:buFont typeface="Wingdings" pitchFamily="2" charset="2"/>
              <a:buChar char="Ø"/>
            </a:pPr>
            <a:r>
              <a:rPr lang="en-US" altLang="zh-CN" sz="3000" smtClean="0">
                <a:ea typeface="宋体" charset="-122"/>
              </a:rPr>
              <a:t>using divide and conquer technique</a:t>
            </a:r>
          </a:p>
          <a:p>
            <a:pPr eaLnBrk="1" hangingPunct="1">
              <a:buFont typeface="Wingdings" pitchFamily="2" charset="2"/>
              <a:buChar char="Ø"/>
            </a:pPr>
            <a:r>
              <a:rPr lang="en-US" altLang="zh-CN" sz="3000" smtClean="0">
                <a:ea typeface="宋体" charset="-122"/>
              </a:rPr>
              <a:t>divide the sequence of n numbers into two halves</a:t>
            </a:r>
          </a:p>
          <a:p>
            <a:pPr eaLnBrk="1" hangingPunct="1">
              <a:buFont typeface="Wingdings" pitchFamily="2" charset="2"/>
              <a:buChar char="Ø"/>
            </a:pPr>
            <a:r>
              <a:rPr lang="en-US" altLang="zh-CN" sz="3000" b="1" smtClean="0">
                <a:solidFill>
                  <a:srgbClr val="FF0000"/>
                </a:solidFill>
                <a:ea typeface="宋体" charset="-122"/>
              </a:rPr>
              <a:t>recursively</a:t>
            </a:r>
            <a:r>
              <a:rPr lang="en-US" altLang="zh-CN" sz="3000" smtClean="0">
                <a:ea typeface="宋体" charset="-122"/>
              </a:rPr>
              <a:t> sort the two halves</a:t>
            </a:r>
          </a:p>
          <a:p>
            <a:pPr eaLnBrk="1" hangingPunct="1">
              <a:buFont typeface="Wingdings" pitchFamily="2" charset="2"/>
              <a:buChar char="Ø"/>
            </a:pPr>
            <a:r>
              <a:rPr lang="en-US" altLang="zh-CN" sz="3000" b="1" smtClean="0">
                <a:solidFill>
                  <a:srgbClr val="FF0000"/>
                </a:solidFill>
                <a:ea typeface="宋体" charset="-122"/>
              </a:rPr>
              <a:t>merge</a:t>
            </a:r>
            <a:r>
              <a:rPr lang="en-US" altLang="zh-CN" sz="3000" smtClean="0">
                <a:ea typeface="宋体" charset="-122"/>
              </a:rPr>
              <a:t> the two sorted halves into a single sorted sequence</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42</a:t>
            </a:fld>
            <a:endParaRPr lang="en-US" altLang="zh-TW"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AutoShape 2"/>
          <p:cNvSpPr>
            <a:spLocks noChangeArrowheads="1"/>
          </p:cNvSpPr>
          <p:nvPr/>
        </p:nvSpPr>
        <p:spPr bwMode="auto">
          <a:xfrm>
            <a:off x="2051720" y="1052736"/>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51, 13, 10, 64, 34, 5, 32, 21</a:t>
            </a:r>
            <a:endParaRPr lang="en-US" altLang="zh-CN" sz="2800" b="0">
              <a:solidFill>
                <a:srgbClr val="FF0000"/>
              </a:solidFill>
              <a:latin typeface="Comic Sans MS" pitchFamily="66" charset="0"/>
              <a:ea typeface="宋体" charset="-122"/>
            </a:endParaRPr>
          </a:p>
        </p:txBody>
      </p:sp>
      <p:sp>
        <p:nvSpPr>
          <p:cNvPr id="13316" name="Text Box 61"/>
          <p:cNvSpPr txBox="1">
            <a:spLocks noChangeArrowheads="1"/>
          </p:cNvSpPr>
          <p:nvPr/>
        </p:nvSpPr>
        <p:spPr bwMode="auto">
          <a:xfrm>
            <a:off x="1066800" y="1752600"/>
            <a:ext cx="6934200" cy="1016000"/>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we want to sort these 8 numbers,</a:t>
            </a:r>
          </a:p>
          <a:p>
            <a:pPr algn="ctr"/>
            <a:r>
              <a:rPr lang="en-US" altLang="zh-CN" sz="3000" dirty="0">
                <a:solidFill>
                  <a:srgbClr val="FF0000"/>
                </a:solidFill>
                <a:latin typeface="Comic Sans MS" pitchFamily="66" charset="0"/>
                <a:ea typeface="宋体" charset="-122"/>
              </a:rPr>
              <a:t>divide</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them into two halves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43</a:t>
            </a:fld>
            <a:endParaRPr lang="en-US" altLang="zh-TW"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2"/>
          <p:cNvSpPr>
            <a:spLocks noChangeArrowheads="1"/>
          </p:cNvSpPr>
          <p:nvPr/>
        </p:nvSpPr>
        <p:spPr bwMode="auto">
          <a:xfrm>
            <a:off x="2411760" y="1124744"/>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4340" name="AutoShape 3"/>
          <p:cNvSpPr>
            <a:spLocks noChangeArrowheads="1"/>
          </p:cNvSpPr>
          <p:nvPr/>
        </p:nvSpPr>
        <p:spPr bwMode="auto">
          <a:xfrm>
            <a:off x="1192560" y="2039144"/>
            <a:ext cx="2286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51, 13, 10, 64</a:t>
            </a:r>
            <a:endParaRPr lang="en-US" altLang="zh-CN" sz="2800" b="0">
              <a:solidFill>
                <a:srgbClr val="FF0000"/>
              </a:solidFill>
              <a:latin typeface="Comic Sans MS" pitchFamily="66" charset="0"/>
              <a:ea typeface="宋体" charset="-122"/>
            </a:endParaRPr>
          </a:p>
        </p:txBody>
      </p:sp>
      <p:sp>
        <p:nvSpPr>
          <p:cNvPr id="14341" name="AutoShape 4"/>
          <p:cNvSpPr>
            <a:spLocks noChangeArrowheads="1"/>
          </p:cNvSpPr>
          <p:nvPr/>
        </p:nvSpPr>
        <p:spPr bwMode="auto">
          <a:xfrm>
            <a:off x="5840760" y="2039144"/>
            <a:ext cx="22098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34, 5, 32, 21</a:t>
            </a:r>
            <a:endParaRPr lang="en-US" altLang="zh-CN" sz="2800" b="0">
              <a:solidFill>
                <a:srgbClr val="FF0000"/>
              </a:solidFill>
              <a:latin typeface="Comic Sans MS" pitchFamily="66" charset="0"/>
              <a:ea typeface="宋体" charset="-122"/>
            </a:endParaRPr>
          </a:p>
        </p:txBody>
      </p:sp>
      <p:sp>
        <p:nvSpPr>
          <p:cNvPr id="14342" name="Line 50"/>
          <p:cNvSpPr>
            <a:spLocks noChangeShapeType="1"/>
          </p:cNvSpPr>
          <p:nvPr/>
        </p:nvSpPr>
        <p:spPr bwMode="auto">
          <a:xfrm flipH="1">
            <a:off x="2564160" y="1734344"/>
            <a:ext cx="21336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14343" name="Line 51"/>
          <p:cNvSpPr>
            <a:spLocks noChangeShapeType="1"/>
          </p:cNvSpPr>
          <p:nvPr/>
        </p:nvSpPr>
        <p:spPr bwMode="auto">
          <a:xfrm>
            <a:off x="4697760" y="1734344"/>
            <a:ext cx="19050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300084" name="Text Box 52"/>
          <p:cNvSpPr txBox="1">
            <a:spLocks noChangeArrowheads="1"/>
          </p:cNvSpPr>
          <p:nvPr/>
        </p:nvSpPr>
        <p:spPr bwMode="auto">
          <a:xfrm>
            <a:off x="735360" y="2953545"/>
            <a:ext cx="2819400" cy="1477963"/>
          </a:xfrm>
          <a:prstGeom prst="rect">
            <a:avLst/>
          </a:prstGeom>
          <a:noFill/>
          <a:ln w="9525">
            <a:noFill/>
            <a:miter lim="800000"/>
            <a:headEnd/>
            <a:tailEnd/>
          </a:ln>
        </p:spPr>
        <p:txBody>
          <a:bodyPr>
            <a:spAutoFit/>
          </a:bodyPr>
          <a:lstStyle/>
          <a:p>
            <a:pPr algn="ctr"/>
            <a:r>
              <a:rPr lang="en-US" altLang="zh-CN" sz="3000" dirty="0">
                <a:solidFill>
                  <a:srgbClr val="FF0000"/>
                </a:solidFill>
                <a:latin typeface="Comic Sans MS" pitchFamily="66" charset="0"/>
                <a:ea typeface="宋体" charset="-122"/>
              </a:rPr>
              <a:t>divide</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these 4 numbers into halves</a:t>
            </a:r>
          </a:p>
        </p:txBody>
      </p:sp>
      <p:sp>
        <p:nvSpPr>
          <p:cNvPr id="300085" name="Text Box 53"/>
          <p:cNvSpPr txBox="1">
            <a:spLocks noChangeArrowheads="1"/>
          </p:cNvSpPr>
          <p:nvPr/>
        </p:nvSpPr>
        <p:spPr bwMode="auto">
          <a:xfrm>
            <a:off x="5688360" y="3029744"/>
            <a:ext cx="2819400" cy="1016000"/>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similarly for these 4</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44</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008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00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84" grpId="0" autoUpdateAnimBg="0"/>
      <p:bldP spid="30008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AutoShape 2"/>
          <p:cNvSpPr>
            <a:spLocks noChangeArrowheads="1"/>
          </p:cNvSpPr>
          <p:nvPr/>
        </p:nvSpPr>
        <p:spPr bwMode="auto">
          <a:xfrm>
            <a:off x="2286000" y="1025376"/>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5364" name="AutoShape 3"/>
          <p:cNvSpPr>
            <a:spLocks noChangeArrowheads="1"/>
          </p:cNvSpPr>
          <p:nvPr/>
        </p:nvSpPr>
        <p:spPr bwMode="auto">
          <a:xfrm>
            <a:off x="1066800" y="1939776"/>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15365" name="AutoShape 4"/>
          <p:cNvSpPr>
            <a:spLocks noChangeArrowheads="1"/>
          </p:cNvSpPr>
          <p:nvPr/>
        </p:nvSpPr>
        <p:spPr bwMode="auto">
          <a:xfrm>
            <a:off x="5715000" y="1939776"/>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15366" name="AutoShape 5"/>
          <p:cNvSpPr>
            <a:spLocks noChangeArrowheads="1"/>
          </p:cNvSpPr>
          <p:nvPr/>
        </p:nvSpPr>
        <p:spPr bwMode="auto">
          <a:xfrm>
            <a:off x="533400" y="2854176"/>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51, 13</a:t>
            </a:r>
            <a:endParaRPr lang="en-US" altLang="zh-CN" sz="2800" b="0">
              <a:solidFill>
                <a:srgbClr val="FF0000"/>
              </a:solidFill>
              <a:latin typeface="Comic Sans MS" pitchFamily="66" charset="0"/>
              <a:ea typeface="宋体" charset="-122"/>
            </a:endParaRPr>
          </a:p>
        </p:txBody>
      </p:sp>
      <p:sp>
        <p:nvSpPr>
          <p:cNvPr id="15367" name="AutoShape 6"/>
          <p:cNvSpPr>
            <a:spLocks noChangeArrowheads="1"/>
          </p:cNvSpPr>
          <p:nvPr/>
        </p:nvSpPr>
        <p:spPr bwMode="auto">
          <a:xfrm>
            <a:off x="2743200" y="2854176"/>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10, 64</a:t>
            </a:r>
            <a:endParaRPr lang="en-US" altLang="zh-CN" sz="2800" b="0">
              <a:solidFill>
                <a:srgbClr val="FF0000"/>
              </a:solidFill>
              <a:latin typeface="Comic Sans MS" pitchFamily="66" charset="0"/>
              <a:ea typeface="宋体" charset="-122"/>
            </a:endParaRPr>
          </a:p>
        </p:txBody>
      </p:sp>
      <p:sp>
        <p:nvSpPr>
          <p:cNvPr id="15368" name="AutoShape 7"/>
          <p:cNvSpPr>
            <a:spLocks noChangeArrowheads="1"/>
          </p:cNvSpPr>
          <p:nvPr/>
        </p:nvSpPr>
        <p:spPr bwMode="auto">
          <a:xfrm>
            <a:off x="5257800" y="2854176"/>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34, 5</a:t>
            </a:r>
            <a:endParaRPr lang="en-US" altLang="zh-CN" sz="2800" b="0">
              <a:solidFill>
                <a:srgbClr val="FF0000"/>
              </a:solidFill>
              <a:latin typeface="Comic Sans MS" pitchFamily="66" charset="0"/>
              <a:ea typeface="宋体" charset="-122"/>
            </a:endParaRPr>
          </a:p>
        </p:txBody>
      </p:sp>
      <p:sp>
        <p:nvSpPr>
          <p:cNvPr id="15369" name="AutoShape 8"/>
          <p:cNvSpPr>
            <a:spLocks noChangeArrowheads="1"/>
          </p:cNvSpPr>
          <p:nvPr/>
        </p:nvSpPr>
        <p:spPr bwMode="auto">
          <a:xfrm>
            <a:off x="7467600" y="2854176"/>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32, 21</a:t>
            </a:r>
            <a:endParaRPr lang="en-US" altLang="zh-CN" sz="2800" b="0">
              <a:solidFill>
                <a:srgbClr val="FF0000"/>
              </a:solidFill>
              <a:latin typeface="Comic Sans MS" pitchFamily="66" charset="0"/>
              <a:ea typeface="宋体" charset="-122"/>
            </a:endParaRPr>
          </a:p>
        </p:txBody>
      </p:sp>
      <p:sp>
        <p:nvSpPr>
          <p:cNvPr id="15370" name="Line 24"/>
          <p:cNvSpPr>
            <a:spLocks noChangeShapeType="1"/>
          </p:cNvSpPr>
          <p:nvPr/>
        </p:nvSpPr>
        <p:spPr bwMode="auto">
          <a:xfrm flipH="1">
            <a:off x="1143000" y="2549376"/>
            <a:ext cx="9906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15371" name="Line 25"/>
          <p:cNvSpPr>
            <a:spLocks noChangeShapeType="1"/>
          </p:cNvSpPr>
          <p:nvPr/>
        </p:nvSpPr>
        <p:spPr bwMode="auto">
          <a:xfrm>
            <a:off x="2209800" y="2549376"/>
            <a:ext cx="10668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15372" name="Line 26"/>
          <p:cNvSpPr>
            <a:spLocks noChangeShapeType="1"/>
          </p:cNvSpPr>
          <p:nvPr/>
        </p:nvSpPr>
        <p:spPr bwMode="auto">
          <a:xfrm flipH="1">
            <a:off x="5867400" y="2549376"/>
            <a:ext cx="9144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15373" name="Line 27"/>
          <p:cNvSpPr>
            <a:spLocks noChangeShapeType="1"/>
          </p:cNvSpPr>
          <p:nvPr/>
        </p:nvSpPr>
        <p:spPr bwMode="auto">
          <a:xfrm>
            <a:off x="6858000" y="2549376"/>
            <a:ext cx="1066800" cy="304800"/>
          </a:xfrm>
          <a:prstGeom prst="line">
            <a:avLst/>
          </a:prstGeom>
          <a:noFill/>
          <a:ln w="9525">
            <a:solidFill>
              <a:srgbClr val="FF0000"/>
            </a:solidFill>
            <a:round/>
            <a:headEnd/>
            <a:tailEnd type="triangle" w="med" len="med"/>
          </a:ln>
        </p:spPr>
        <p:txBody>
          <a:bodyPr wrap="none"/>
          <a:lstStyle/>
          <a:p>
            <a:endParaRPr lang="zh-CN" altLang="en-US"/>
          </a:p>
        </p:txBody>
      </p:sp>
      <p:sp>
        <p:nvSpPr>
          <p:cNvPr id="15374" name="Line 50"/>
          <p:cNvSpPr>
            <a:spLocks noChangeShapeType="1"/>
          </p:cNvSpPr>
          <p:nvPr/>
        </p:nvSpPr>
        <p:spPr bwMode="auto">
          <a:xfrm flipH="1">
            <a:off x="2438400" y="1634976"/>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5375" name="Line 51"/>
          <p:cNvSpPr>
            <a:spLocks noChangeShapeType="1"/>
          </p:cNvSpPr>
          <p:nvPr/>
        </p:nvSpPr>
        <p:spPr bwMode="auto">
          <a:xfrm>
            <a:off x="4572000" y="1634976"/>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1108" name="Text Box 52"/>
          <p:cNvSpPr txBox="1">
            <a:spLocks noChangeArrowheads="1"/>
          </p:cNvSpPr>
          <p:nvPr/>
        </p:nvSpPr>
        <p:spPr bwMode="auto">
          <a:xfrm>
            <a:off x="762000" y="3997176"/>
            <a:ext cx="8077200" cy="1016000"/>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further divide each shorter sequence …</a:t>
            </a:r>
          </a:p>
          <a:p>
            <a:pPr algn="ctr"/>
            <a:r>
              <a:rPr lang="en-US" altLang="zh-CN" sz="3000" b="0" dirty="0">
                <a:solidFill>
                  <a:srgbClr val="00B0F0"/>
                </a:solidFill>
                <a:latin typeface="Comic Sans MS" pitchFamily="66" charset="0"/>
                <a:ea typeface="宋体" charset="-122"/>
              </a:rPr>
              <a:t>until we get sequence with only </a:t>
            </a:r>
            <a:r>
              <a:rPr lang="en-US" altLang="zh-CN" sz="3000" dirty="0">
                <a:solidFill>
                  <a:srgbClr val="FF0000"/>
                </a:solidFill>
                <a:latin typeface="Comic Sans MS" pitchFamily="66" charset="0"/>
                <a:ea typeface="宋体" charset="-122"/>
              </a:rPr>
              <a:t>1</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number</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45</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10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AutoShape 2"/>
          <p:cNvSpPr>
            <a:spLocks noChangeArrowheads="1"/>
          </p:cNvSpPr>
          <p:nvPr/>
        </p:nvSpPr>
        <p:spPr bwMode="auto">
          <a:xfrm>
            <a:off x="2286000" y="52065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6388" name="AutoShape 3"/>
          <p:cNvSpPr>
            <a:spLocks noChangeArrowheads="1"/>
          </p:cNvSpPr>
          <p:nvPr/>
        </p:nvSpPr>
        <p:spPr bwMode="auto">
          <a:xfrm>
            <a:off x="1066800" y="143505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16389" name="AutoShape 4"/>
          <p:cNvSpPr>
            <a:spLocks noChangeArrowheads="1"/>
          </p:cNvSpPr>
          <p:nvPr/>
        </p:nvSpPr>
        <p:spPr bwMode="auto">
          <a:xfrm>
            <a:off x="5715000" y="143505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16390" name="AutoShape 5"/>
          <p:cNvSpPr>
            <a:spLocks noChangeArrowheads="1"/>
          </p:cNvSpPr>
          <p:nvPr/>
        </p:nvSpPr>
        <p:spPr bwMode="auto">
          <a:xfrm>
            <a:off x="533400" y="234945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16391" name="AutoShape 6"/>
          <p:cNvSpPr>
            <a:spLocks noChangeArrowheads="1"/>
          </p:cNvSpPr>
          <p:nvPr/>
        </p:nvSpPr>
        <p:spPr bwMode="auto">
          <a:xfrm>
            <a:off x="2743200" y="234945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6392" name="AutoShape 7"/>
          <p:cNvSpPr>
            <a:spLocks noChangeArrowheads="1"/>
          </p:cNvSpPr>
          <p:nvPr/>
        </p:nvSpPr>
        <p:spPr bwMode="auto">
          <a:xfrm>
            <a:off x="5257800" y="234945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16393" name="AutoShape 8"/>
          <p:cNvSpPr>
            <a:spLocks noChangeArrowheads="1"/>
          </p:cNvSpPr>
          <p:nvPr/>
        </p:nvSpPr>
        <p:spPr bwMode="auto">
          <a:xfrm>
            <a:off x="7467600" y="234945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16394" name="AutoShape 9"/>
          <p:cNvSpPr>
            <a:spLocks noChangeArrowheads="1"/>
          </p:cNvSpPr>
          <p:nvPr/>
        </p:nvSpPr>
        <p:spPr bwMode="auto">
          <a:xfrm>
            <a:off x="4572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51</a:t>
            </a:r>
            <a:endParaRPr lang="en-US" altLang="zh-CN" sz="2800" b="0">
              <a:solidFill>
                <a:srgbClr val="FF0000"/>
              </a:solidFill>
              <a:latin typeface="Comic Sans MS" pitchFamily="66" charset="0"/>
              <a:ea typeface="宋体" charset="-122"/>
            </a:endParaRPr>
          </a:p>
        </p:txBody>
      </p:sp>
      <p:sp>
        <p:nvSpPr>
          <p:cNvPr id="16395" name="AutoShape 10"/>
          <p:cNvSpPr>
            <a:spLocks noChangeArrowheads="1"/>
          </p:cNvSpPr>
          <p:nvPr/>
        </p:nvSpPr>
        <p:spPr bwMode="auto">
          <a:xfrm>
            <a:off x="13716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13</a:t>
            </a:r>
            <a:endParaRPr lang="en-US" altLang="zh-CN" sz="2800" b="0">
              <a:solidFill>
                <a:srgbClr val="FF0000"/>
              </a:solidFill>
              <a:latin typeface="Comic Sans MS" pitchFamily="66" charset="0"/>
              <a:ea typeface="宋体" charset="-122"/>
            </a:endParaRPr>
          </a:p>
        </p:txBody>
      </p:sp>
      <p:sp>
        <p:nvSpPr>
          <p:cNvPr id="16396" name="AutoShape 11"/>
          <p:cNvSpPr>
            <a:spLocks noChangeArrowheads="1"/>
          </p:cNvSpPr>
          <p:nvPr/>
        </p:nvSpPr>
        <p:spPr bwMode="auto">
          <a:xfrm>
            <a:off x="25908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10</a:t>
            </a:r>
            <a:endParaRPr lang="en-US" altLang="zh-CN" sz="2800" b="0">
              <a:solidFill>
                <a:srgbClr val="FF0000"/>
              </a:solidFill>
              <a:latin typeface="Comic Sans MS" pitchFamily="66" charset="0"/>
              <a:ea typeface="宋体" charset="-122"/>
            </a:endParaRPr>
          </a:p>
        </p:txBody>
      </p:sp>
      <p:sp>
        <p:nvSpPr>
          <p:cNvPr id="16397" name="AutoShape 12"/>
          <p:cNvSpPr>
            <a:spLocks noChangeArrowheads="1"/>
          </p:cNvSpPr>
          <p:nvPr/>
        </p:nvSpPr>
        <p:spPr bwMode="auto">
          <a:xfrm>
            <a:off x="35814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64</a:t>
            </a:r>
            <a:endParaRPr lang="en-US" altLang="zh-CN" sz="2800" b="0">
              <a:solidFill>
                <a:srgbClr val="FF0000"/>
              </a:solidFill>
              <a:latin typeface="Comic Sans MS" pitchFamily="66" charset="0"/>
              <a:ea typeface="宋体" charset="-122"/>
            </a:endParaRPr>
          </a:p>
        </p:txBody>
      </p:sp>
      <p:sp>
        <p:nvSpPr>
          <p:cNvPr id="16398" name="AutoShape 13"/>
          <p:cNvSpPr>
            <a:spLocks noChangeArrowheads="1"/>
          </p:cNvSpPr>
          <p:nvPr/>
        </p:nvSpPr>
        <p:spPr bwMode="auto">
          <a:xfrm>
            <a:off x="51816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34</a:t>
            </a:r>
            <a:endParaRPr lang="en-US" altLang="zh-CN" sz="2800" b="0">
              <a:solidFill>
                <a:srgbClr val="FF0000"/>
              </a:solidFill>
              <a:latin typeface="Comic Sans MS" pitchFamily="66" charset="0"/>
              <a:ea typeface="宋体" charset="-122"/>
            </a:endParaRPr>
          </a:p>
        </p:txBody>
      </p:sp>
      <p:sp>
        <p:nvSpPr>
          <p:cNvPr id="16399" name="AutoShape 14"/>
          <p:cNvSpPr>
            <a:spLocks noChangeArrowheads="1"/>
          </p:cNvSpPr>
          <p:nvPr/>
        </p:nvSpPr>
        <p:spPr bwMode="auto">
          <a:xfrm>
            <a:off x="60198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5</a:t>
            </a:r>
            <a:endParaRPr lang="en-US" altLang="zh-CN" sz="2800" b="0">
              <a:solidFill>
                <a:srgbClr val="FF0000"/>
              </a:solidFill>
              <a:latin typeface="Comic Sans MS" pitchFamily="66" charset="0"/>
              <a:ea typeface="宋体" charset="-122"/>
            </a:endParaRPr>
          </a:p>
        </p:txBody>
      </p:sp>
      <p:sp>
        <p:nvSpPr>
          <p:cNvPr id="16400" name="AutoShape 15"/>
          <p:cNvSpPr>
            <a:spLocks noChangeArrowheads="1"/>
          </p:cNvSpPr>
          <p:nvPr/>
        </p:nvSpPr>
        <p:spPr bwMode="auto">
          <a:xfrm>
            <a:off x="73152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32</a:t>
            </a:r>
            <a:endParaRPr lang="en-US" altLang="zh-CN" sz="2800" b="0">
              <a:solidFill>
                <a:srgbClr val="FF0000"/>
              </a:solidFill>
              <a:latin typeface="Comic Sans MS" pitchFamily="66" charset="0"/>
              <a:ea typeface="宋体" charset="-122"/>
            </a:endParaRPr>
          </a:p>
        </p:txBody>
      </p:sp>
      <p:sp>
        <p:nvSpPr>
          <p:cNvPr id="16401" name="AutoShape 16"/>
          <p:cNvSpPr>
            <a:spLocks noChangeArrowheads="1"/>
          </p:cNvSpPr>
          <p:nvPr/>
        </p:nvSpPr>
        <p:spPr bwMode="auto">
          <a:xfrm>
            <a:off x="8153400" y="3340050"/>
            <a:ext cx="5334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en-US" altLang="zh-TW" sz="2800" b="0">
                <a:solidFill>
                  <a:srgbClr val="FF0000"/>
                </a:solidFill>
                <a:latin typeface="Comic Sans MS" pitchFamily="66" charset="0"/>
                <a:ea typeface="新細明體" pitchFamily="18" charset="-120"/>
              </a:rPr>
              <a:t>21</a:t>
            </a:r>
            <a:endParaRPr lang="en-US" altLang="zh-CN" sz="2800" b="0">
              <a:solidFill>
                <a:srgbClr val="FF0000"/>
              </a:solidFill>
              <a:latin typeface="Comic Sans MS" pitchFamily="66" charset="0"/>
              <a:ea typeface="宋体" charset="-122"/>
            </a:endParaRPr>
          </a:p>
        </p:txBody>
      </p:sp>
      <p:sp>
        <p:nvSpPr>
          <p:cNvPr id="16402" name="Line 24"/>
          <p:cNvSpPr>
            <a:spLocks noChangeShapeType="1"/>
          </p:cNvSpPr>
          <p:nvPr/>
        </p:nvSpPr>
        <p:spPr bwMode="auto">
          <a:xfrm flipH="1">
            <a:off x="1143000" y="2044650"/>
            <a:ext cx="990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6403" name="Line 25"/>
          <p:cNvSpPr>
            <a:spLocks noChangeShapeType="1"/>
          </p:cNvSpPr>
          <p:nvPr/>
        </p:nvSpPr>
        <p:spPr bwMode="auto">
          <a:xfrm>
            <a:off x="2209800" y="204465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6404" name="Line 26"/>
          <p:cNvSpPr>
            <a:spLocks noChangeShapeType="1"/>
          </p:cNvSpPr>
          <p:nvPr/>
        </p:nvSpPr>
        <p:spPr bwMode="auto">
          <a:xfrm flipH="1">
            <a:off x="5867400" y="2044650"/>
            <a:ext cx="9144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6405" name="Line 27"/>
          <p:cNvSpPr>
            <a:spLocks noChangeShapeType="1"/>
          </p:cNvSpPr>
          <p:nvPr/>
        </p:nvSpPr>
        <p:spPr bwMode="auto">
          <a:xfrm>
            <a:off x="6858000" y="204465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6406" name="Line 28"/>
          <p:cNvSpPr>
            <a:spLocks noChangeShapeType="1"/>
          </p:cNvSpPr>
          <p:nvPr/>
        </p:nvSpPr>
        <p:spPr bwMode="auto">
          <a:xfrm flipH="1">
            <a:off x="28956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07" name="Line 29"/>
          <p:cNvSpPr>
            <a:spLocks noChangeShapeType="1"/>
          </p:cNvSpPr>
          <p:nvPr/>
        </p:nvSpPr>
        <p:spPr bwMode="auto">
          <a:xfrm>
            <a:off x="33528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08" name="Line 30"/>
          <p:cNvSpPr>
            <a:spLocks noChangeShapeType="1"/>
          </p:cNvSpPr>
          <p:nvPr/>
        </p:nvSpPr>
        <p:spPr bwMode="auto">
          <a:xfrm flipH="1">
            <a:off x="54864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09" name="Line 31"/>
          <p:cNvSpPr>
            <a:spLocks noChangeShapeType="1"/>
          </p:cNvSpPr>
          <p:nvPr/>
        </p:nvSpPr>
        <p:spPr bwMode="auto">
          <a:xfrm>
            <a:off x="59436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10" name="Line 32"/>
          <p:cNvSpPr>
            <a:spLocks noChangeShapeType="1"/>
          </p:cNvSpPr>
          <p:nvPr/>
        </p:nvSpPr>
        <p:spPr bwMode="auto">
          <a:xfrm flipH="1">
            <a:off x="7620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11" name="Line 33"/>
          <p:cNvSpPr>
            <a:spLocks noChangeShapeType="1"/>
          </p:cNvSpPr>
          <p:nvPr/>
        </p:nvSpPr>
        <p:spPr bwMode="auto">
          <a:xfrm>
            <a:off x="12192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12" name="Line 34"/>
          <p:cNvSpPr>
            <a:spLocks noChangeShapeType="1"/>
          </p:cNvSpPr>
          <p:nvPr/>
        </p:nvSpPr>
        <p:spPr bwMode="auto">
          <a:xfrm flipH="1">
            <a:off x="76200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13" name="Line 35"/>
          <p:cNvSpPr>
            <a:spLocks noChangeShapeType="1"/>
          </p:cNvSpPr>
          <p:nvPr/>
        </p:nvSpPr>
        <p:spPr bwMode="auto">
          <a:xfrm>
            <a:off x="8077200" y="2959050"/>
            <a:ext cx="381000" cy="381000"/>
          </a:xfrm>
          <a:prstGeom prst="line">
            <a:avLst/>
          </a:prstGeom>
          <a:noFill/>
          <a:ln w="9525">
            <a:solidFill>
              <a:srgbClr val="FF0000"/>
            </a:solidFill>
            <a:round/>
            <a:headEnd/>
            <a:tailEnd type="triangle" w="med" len="med"/>
          </a:ln>
        </p:spPr>
        <p:txBody>
          <a:bodyPr wrap="none"/>
          <a:lstStyle/>
          <a:p>
            <a:endParaRPr lang="zh-CN" altLang="en-US"/>
          </a:p>
        </p:txBody>
      </p:sp>
      <p:sp>
        <p:nvSpPr>
          <p:cNvPr id="16414" name="Line 50"/>
          <p:cNvSpPr>
            <a:spLocks noChangeShapeType="1"/>
          </p:cNvSpPr>
          <p:nvPr/>
        </p:nvSpPr>
        <p:spPr bwMode="auto">
          <a:xfrm flipH="1">
            <a:off x="2438400" y="1130250"/>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6415" name="Line 51"/>
          <p:cNvSpPr>
            <a:spLocks noChangeShapeType="1"/>
          </p:cNvSpPr>
          <p:nvPr/>
        </p:nvSpPr>
        <p:spPr bwMode="auto">
          <a:xfrm>
            <a:off x="4572000" y="1130250"/>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2134" name="Text Box 54"/>
          <p:cNvSpPr txBox="1">
            <a:spLocks noChangeArrowheads="1"/>
          </p:cNvSpPr>
          <p:nvPr/>
        </p:nvSpPr>
        <p:spPr bwMode="auto">
          <a:xfrm>
            <a:off x="1752600" y="4406850"/>
            <a:ext cx="3683496" cy="1938992"/>
          </a:xfrm>
          <a:prstGeom prst="rect">
            <a:avLst/>
          </a:prstGeom>
          <a:noFill/>
          <a:ln w="9525">
            <a:noFill/>
            <a:miter lim="800000"/>
            <a:headEnd/>
            <a:tailEnd/>
          </a:ln>
        </p:spPr>
        <p:txBody>
          <a:bodyPr wrap="square">
            <a:spAutoFit/>
          </a:bodyPr>
          <a:lstStyle/>
          <a:p>
            <a:pPr algn="ctr"/>
            <a:r>
              <a:rPr lang="en-US" altLang="zh-CN" sz="3000" dirty="0">
                <a:solidFill>
                  <a:srgbClr val="FF0000"/>
                </a:solidFill>
                <a:latin typeface="Comic Sans MS" pitchFamily="66" charset="0"/>
                <a:ea typeface="宋体" charset="-122"/>
              </a:rPr>
              <a:t>merge</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pairs of single number into a sequence of 2 sorted numbers</a:t>
            </a:r>
          </a:p>
        </p:txBody>
      </p:sp>
      <p:grpSp>
        <p:nvGrpSpPr>
          <p:cNvPr id="2" name="Group 58"/>
          <p:cNvGrpSpPr>
            <a:grpSpLocks/>
          </p:cNvGrpSpPr>
          <p:nvPr/>
        </p:nvGrpSpPr>
        <p:grpSpPr bwMode="auto">
          <a:xfrm>
            <a:off x="533400" y="4025850"/>
            <a:ext cx="8153400" cy="228600"/>
            <a:chOff x="336" y="2400"/>
            <a:chExt cx="5136" cy="144"/>
          </a:xfrm>
        </p:grpSpPr>
        <p:sp>
          <p:nvSpPr>
            <p:cNvPr id="16418" name="AutoShape 53"/>
            <p:cNvSpPr>
              <a:spLocks/>
            </p:cNvSpPr>
            <p:nvPr/>
          </p:nvSpPr>
          <p:spPr bwMode="auto">
            <a:xfrm rot="-5400000">
              <a:off x="672" y="2064"/>
              <a:ext cx="144" cy="816"/>
            </a:xfrm>
            <a:prstGeom prst="leftBrace">
              <a:avLst>
                <a:gd name="adj1" fmla="val 47222"/>
                <a:gd name="adj2" fmla="val 50000"/>
              </a:avLst>
            </a:prstGeom>
            <a:noFill/>
            <a:ln w="9525">
              <a:solidFill>
                <a:schemeClr val="tx1"/>
              </a:solidFill>
              <a:round/>
              <a:headEnd/>
              <a:tailEnd/>
            </a:ln>
          </p:spPr>
          <p:txBody>
            <a:bodyPr wrap="none" anchor="ctr"/>
            <a:lstStyle/>
            <a:p>
              <a:endParaRPr lang="zh-CN" altLang="zh-CN"/>
            </a:p>
          </p:txBody>
        </p:sp>
        <p:sp>
          <p:nvSpPr>
            <p:cNvPr id="16419" name="AutoShape 55"/>
            <p:cNvSpPr>
              <a:spLocks/>
            </p:cNvSpPr>
            <p:nvPr/>
          </p:nvSpPr>
          <p:spPr bwMode="auto">
            <a:xfrm rot="-5400000">
              <a:off x="2016" y="2064"/>
              <a:ext cx="144" cy="816"/>
            </a:xfrm>
            <a:prstGeom prst="leftBrace">
              <a:avLst>
                <a:gd name="adj1" fmla="val 47222"/>
                <a:gd name="adj2" fmla="val 50000"/>
              </a:avLst>
            </a:prstGeom>
            <a:noFill/>
            <a:ln w="9525">
              <a:solidFill>
                <a:schemeClr val="tx1"/>
              </a:solidFill>
              <a:round/>
              <a:headEnd/>
              <a:tailEnd/>
            </a:ln>
          </p:spPr>
          <p:txBody>
            <a:bodyPr wrap="none" anchor="ctr"/>
            <a:lstStyle/>
            <a:p>
              <a:endParaRPr lang="zh-CN" altLang="zh-CN"/>
            </a:p>
          </p:txBody>
        </p:sp>
        <p:sp>
          <p:nvSpPr>
            <p:cNvPr id="16420" name="AutoShape 56"/>
            <p:cNvSpPr>
              <a:spLocks/>
            </p:cNvSpPr>
            <p:nvPr/>
          </p:nvSpPr>
          <p:spPr bwMode="auto">
            <a:xfrm rot="-5400000">
              <a:off x="3648" y="2064"/>
              <a:ext cx="144" cy="816"/>
            </a:xfrm>
            <a:prstGeom prst="leftBrace">
              <a:avLst>
                <a:gd name="adj1" fmla="val 47222"/>
                <a:gd name="adj2" fmla="val 50000"/>
              </a:avLst>
            </a:prstGeom>
            <a:noFill/>
            <a:ln w="9525">
              <a:solidFill>
                <a:schemeClr val="tx1"/>
              </a:solidFill>
              <a:round/>
              <a:headEnd/>
              <a:tailEnd/>
            </a:ln>
          </p:spPr>
          <p:txBody>
            <a:bodyPr wrap="none" anchor="ctr"/>
            <a:lstStyle/>
            <a:p>
              <a:endParaRPr lang="zh-CN" altLang="zh-CN"/>
            </a:p>
          </p:txBody>
        </p:sp>
        <p:sp>
          <p:nvSpPr>
            <p:cNvPr id="16421" name="AutoShape 57"/>
            <p:cNvSpPr>
              <a:spLocks/>
            </p:cNvSpPr>
            <p:nvPr/>
          </p:nvSpPr>
          <p:spPr bwMode="auto">
            <a:xfrm rot="-5400000">
              <a:off x="4992" y="2064"/>
              <a:ext cx="144" cy="816"/>
            </a:xfrm>
            <a:prstGeom prst="leftBrace">
              <a:avLst>
                <a:gd name="adj1" fmla="val 47222"/>
                <a:gd name="adj2" fmla="val 50000"/>
              </a:avLst>
            </a:prstGeom>
            <a:noFill/>
            <a:ln w="9525">
              <a:solidFill>
                <a:schemeClr val="tx1"/>
              </a:solidFill>
              <a:round/>
              <a:headEnd/>
              <a:tailEnd/>
            </a:ln>
          </p:spPr>
          <p:txBody>
            <a:bodyPr wrap="none" anchor="ctr"/>
            <a:lstStyle/>
            <a:p>
              <a:endParaRPr lang="zh-CN" altLang="zh-CN"/>
            </a:p>
          </p:txBody>
        </p:sp>
      </p:gr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46</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02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3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AutoShape 2"/>
          <p:cNvSpPr>
            <a:spLocks noChangeArrowheads="1"/>
          </p:cNvSpPr>
          <p:nvPr/>
        </p:nvSpPr>
        <p:spPr bwMode="auto">
          <a:xfrm>
            <a:off x="2286000" y="3048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7412" name="AutoShape 3"/>
          <p:cNvSpPr>
            <a:spLocks noChangeArrowheads="1"/>
          </p:cNvSpPr>
          <p:nvPr/>
        </p:nvSpPr>
        <p:spPr bwMode="auto">
          <a:xfrm>
            <a:off x="1066800" y="121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17413" name="AutoShape 4"/>
          <p:cNvSpPr>
            <a:spLocks noChangeArrowheads="1"/>
          </p:cNvSpPr>
          <p:nvPr/>
        </p:nvSpPr>
        <p:spPr bwMode="auto">
          <a:xfrm>
            <a:off x="5715000" y="121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17414" name="AutoShape 5"/>
          <p:cNvSpPr>
            <a:spLocks noChangeArrowheads="1"/>
          </p:cNvSpPr>
          <p:nvPr/>
        </p:nvSpPr>
        <p:spPr bwMode="auto">
          <a:xfrm>
            <a:off x="5334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17415" name="AutoShape 6"/>
          <p:cNvSpPr>
            <a:spLocks noChangeArrowheads="1"/>
          </p:cNvSpPr>
          <p:nvPr/>
        </p:nvSpPr>
        <p:spPr bwMode="auto">
          <a:xfrm>
            <a:off x="27432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7416" name="AutoShape 7"/>
          <p:cNvSpPr>
            <a:spLocks noChangeArrowheads="1"/>
          </p:cNvSpPr>
          <p:nvPr/>
        </p:nvSpPr>
        <p:spPr bwMode="auto">
          <a:xfrm>
            <a:off x="52578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17417" name="AutoShape 8"/>
          <p:cNvSpPr>
            <a:spLocks noChangeArrowheads="1"/>
          </p:cNvSpPr>
          <p:nvPr/>
        </p:nvSpPr>
        <p:spPr bwMode="auto">
          <a:xfrm>
            <a:off x="74676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17418" name="AutoShape 9"/>
          <p:cNvSpPr>
            <a:spLocks noChangeArrowheads="1"/>
          </p:cNvSpPr>
          <p:nvPr/>
        </p:nvSpPr>
        <p:spPr bwMode="auto">
          <a:xfrm>
            <a:off x="457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51</a:t>
            </a:r>
            <a:endParaRPr lang="en-US" altLang="zh-CN" sz="2800" b="0">
              <a:latin typeface="Comic Sans MS" pitchFamily="66" charset="0"/>
              <a:ea typeface="宋体" charset="-122"/>
            </a:endParaRPr>
          </a:p>
        </p:txBody>
      </p:sp>
      <p:sp>
        <p:nvSpPr>
          <p:cNvPr id="17419" name="AutoShape 10"/>
          <p:cNvSpPr>
            <a:spLocks noChangeArrowheads="1"/>
          </p:cNvSpPr>
          <p:nvPr/>
        </p:nvSpPr>
        <p:spPr bwMode="auto">
          <a:xfrm>
            <a:off x="137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a:t>
            </a:r>
            <a:endParaRPr lang="en-US" altLang="zh-CN" sz="2800" b="0">
              <a:latin typeface="Comic Sans MS" pitchFamily="66" charset="0"/>
              <a:ea typeface="宋体" charset="-122"/>
            </a:endParaRPr>
          </a:p>
        </p:txBody>
      </p:sp>
      <p:sp>
        <p:nvSpPr>
          <p:cNvPr id="17420" name="AutoShape 11"/>
          <p:cNvSpPr>
            <a:spLocks noChangeArrowheads="1"/>
          </p:cNvSpPr>
          <p:nvPr/>
        </p:nvSpPr>
        <p:spPr bwMode="auto">
          <a:xfrm>
            <a:off x="2590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10</a:t>
            </a:r>
            <a:endParaRPr lang="en-US" altLang="zh-CN" sz="2800" b="0">
              <a:latin typeface="Comic Sans MS" pitchFamily="66" charset="0"/>
              <a:ea typeface="宋体" charset="-122"/>
            </a:endParaRPr>
          </a:p>
        </p:txBody>
      </p:sp>
      <p:sp>
        <p:nvSpPr>
          <p:cNvPr id="17421" name="AutoShape 12"/>
          <p:cNvSpPr>
            <a:spLocks noChangeArrowheads="1"/>
          </p:cNvSpPr>
          <p:nvPr/>
        </p:nvSpPr>
        <p:spPr bwMode="auto">
          <a:xfrm>
            <a:off x="3581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64</a:t>
            </a:r>
            <a:endParaRPr lang="en-US" altLang="zh-CN" sz="2800" b="0">
              <a:latin typeface="Comic Sans MS" pitchFamily="66" charset="0"/>
              <a:ea typeface="宋体" charset="-122"/>
            </a:endParaRPr>
          </a:p>
        </p:txBody>
      </p:sp>
      <p:sp>
        <p:nvSpPr>
          <p:cNvPr id="17422" name="AutoShape 13"/>
          <p:cNvSpPr>
            <a:spLocks noChangeArrowheads="1"/>
          </p:cNvSpPr>
          <p:nvPr/>
        </p:nvSpPr>
        <p:spPr bwMode="auto">
          <a:xfrm>
            <a:off x="518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a:t>
            </a:r>
            <a:endParaRPr lang="en-US" altLang="zh-CN" sz="2800" b="0">
              <a:latin typeface="Comic Sans MS" pitchFamily="66" charset="0"/>
              <a:ea typeface="宋体" charset="-122"/>
            </a:endParaRPr>
          </a:p>
        </p:txBody>
      </p:sp>
      <p:sp>
        <p:nvSpPr>
          <p:cNvPr id="17423" name="AutoShape 14"/>
          <p:cNvSpPr>
            <a:spLocks noChangeArrowheads="1"/>
          </p:cNvSpPr>
          <p:nvPr/>
        </p:nvSpPr>
        <p:spPr bwMode="auto">
          <a:xfrm>
            <a:off x="6019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a:t>
            </a:r>
            <a:endParaRPr lang="en-US" altLang="zh-CN" sz="2800" b="0">
              <a:latin typeface="Comic Sans MS" pitchFamily="66" charset="0"/>
              <a:ea typeface="宋体" charset="-122"/>
            </a:endParaRPr>
          </a:p>
        </p:txBody>
      </p:sp>
      <p:sp>
        <p:nvSpPr>
          <p:cNvPr id="17424" name="AutoShape 15"/>
          <p:cNvSpPr>
            <a:spLocks noChangeArrowheads="1"/>
          </p:cNvSpPr>
          <p:nvPr/>
        </p:nvSpPr>
        <p:spPr bwMode="auto">
          <a:xfrm>
            <a:off x="7315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32</a:t>
            </a:r>
            <a:endParaRPr lang="en-US" altLang="zh-CN" sz="2800" b="0">
              <a:latin typeface="Comic Sans MS" pitchFamily="66" charset="0"/>
              <a:ea typeface="宋体" charset="-122"/>
            </a:endParaRPr>
          </a:p>
        </p:txBody>
      </p:sp>
      <p:sp>
        <p:nvSpPr>
          <p:cNvPr id="17425" name="AutoShape 16"/>
          <p:cNvSpPr>
            <a:spLocks noChangeArrowheads="1"/>
          </p:cNvSpPr>
          <p:nvPr/>
        </p:nvSpPr>
        <p:spPr bwMode="auto">
          <a:xfrm>
            <a:off x="8153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21</a:t>
            </a:r>
            <a:endParaRPr lang="en-US" altLang="zh-CN" sz="2800" b="0">
              <a:latin typeface="Comic Sans MS" pitchFamily="66" charset="0"/>
              <a:ea typeface="宋体" charset="-122"/>
            </a:endParaRPr>
          </a:p>
        </p:txBody>
      </p:sp>
      <p:sp>
        <p:nvSpPr>
          <p:cNvPr id="17426" name="AutoShape 17"/>
          <p:cNvSpPr>
            <a:spLocks noChangeArrowheads="1"/>
          </p:cNvSpPr>
          <p:nvPr/>
        </p:nvSpPr>
        <p:spPr bwMode="auto">
          <a:xfrm>
            <a:off x="609600" y="4114800"/>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13, 51</a:t>
            </a:r>
            <a:endParaRPr lang="en-US" altLang="zh-CN" sz="2800" b="0">
              <a:solidFill>
                <a:srgbClr val="FF0000"/>
              </a:solidFill>
              <a:latin typeface="Comic Sans MS" pitchFamily="66" charset="0"/>
              <a:ea typeface="宋体" charset="-122"/>
            </a:endParaRPr>
          </a:p>
        </p:txBody>
      </p:sp>
      <p:sp>
        <p:nvSpPr>
          <p:cNvPr id="17427" name="AutoShape 18"/>
          <p:cNvSpPr>
            <a:spLocks noChangeArrowheads="1"/>
          </p:cNvSpPr>
          <p:nvPr/>
        </p:nvSpPr>
        <p:spPr bwMode="auto">
          <a:xfrm>
            <a:off x="2819400" y="4114800"/>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10, 64</a:t>
            </a:r>
            <a:endParaRPr lang="en-US" altLang="zh-CN" sz="2800" b="0">
              <a:solidFill>
                <a:srgbClr val="FF0000"/>
              </a:solidFill>
              <a:latin typeface="Comic Sans MS" pitchFamily="66" charset="0"/>
              <a:ea typeface="宋体" charset="-122"/>
            </a:endParaRPr>
          </a:p>
        </p:txBody>
      </p:sp>
      <p:sp>
        <p:nvSpPr>
          <p:cNvPr id="17428" name="AutoShape 19"/>
          <p:cNvSpPr>
            <a:spLocks noChangeArrowheads="1"/>
          </p:cNvSpPr>
          <p:nvPr/>
        </p:nvSpPr>
        <p:spPr bwMode="auto">
          <a:xfrm>
            <a:off x="5334000" y="4114800"/>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5, 34</a:t>
            </a:r>
            <a:endParaRPr lang="en-US" altLang="zh-CN" sz="2800" b="0">
              <a:solidFill>
                <a:srgbClr val="FF0000"/>
              </a:solidFill>
              <a:latin typeface="Comic Sans MS" pitchFamily="66" charset="0"/>
              <a:ea typeface="宋体" charset="-122"/>
            </a:endParaRPr>
          </a:p>
        </p:txBody>
      </p:sp>
      <p:sp>
        <p:nvSpPr>
          <p:cNvPr id="17429" name="AutoShape 20"/>
          <p:cNvSpPr>
            <a:spLocks noChangeArrowheads="1"/>
          </p:cNvSpPr>
          <p:nvPr/>
        </p:nvSpPr>
        <p:spPr bwMode="auto">
          <a:xfrm>
            <a:off x="7543800" y="4114800"/>
            <a:ext cx="1143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21, 32</a:t>
            </a:r>
            <a:endParaRPr lang="en-US" altLang="zh-CN" sz="2800" b="0">
              <a:solidFill>
                <a:srgbClr val="FF0000"/>
              </a:solidFill>
              <a:latin typeface="Comic Sans MS" pitchFamily="66" charset="0"/>
              <a:ea typeface="宋体" charset="-122"/>
            </a:endParaRPr>
          </a:p>
        </p:txBody>
      </p:sp>
      <p:sp>
        <p:nvSpPr>
          <p:cNvPr id="17430" name="Line 24"/>
          <p:cNvSpPr>
            <a:spLocks noChangeShapeType="1"/>
          </p:cNvSpPr>
          <p:nvPr/>
        </p:nvSpPr>
        <p:spPr bwMode="auto">
          <a:xfrm flipH="1">
            <a:off x="1143000" y="1828800"/>
            <a:ext cx="990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7431" name="Line 25"/>
          <p:cNvSpPr>
            <a:spLocks noChangeShapeType="1"/>
          </p:cNvSpPr>
          <p:nvPr/>
        </p:nvSpPr>
        <p:spPr bwMode="auto">
          <a:xfrm>
            <a:off x="22098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7432" name="Line 26"/>
          <p:cNvSpPr>
            <a:spLocks noChangeShapeType="1"/>
          </p:cNvSpPr>
          <p:nvPr/>
        </p:nvSpPr>
        <p:spPr bwMode="auto">
          <a:xfrm flipH="1">
            <a:off x="5867400" y="1828800"/>
            <a:ext cx="9144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7433" name="Line 27"/>
          <p:cNvSpPr>
            <a:spLocks noChangeShapeType="1"/>
          </p:cNvSpPr>
          <p:nvPr/>
        </p:nvSpPr>
        <p:spPr bwMode="auto">
          <a:xfrm>
            <a:off x="68580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7434" name="Line 28"/>
          <p:cNvSpPr>
            <a:spLocks noChangeShapeType="1"/>
          </p:cNvSpPr>
          <p:nvPr/>
        </p:nvSpPr>
        <p:spPr bwMode="auto">
          <a:xfrm flipH="1">
            <a:off x="2895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35" name="Line 29"/>
          <p:cNvSpPr>
            <a:spLocks noChangeShapeType="1"/>
          </p:cNvSpPr>
          <p:nvPr/>
        </p:nvSpPr>
        <p:spPr bwMode="auto">
          <a:xfrm>
            <a:off x="33528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36" name="Line 30"/>
          <p:cNvSpPr>
            <a:spLocks noChangeShapeType="1"/>
          </p:cNvSpPr>
          <p:nvPr/>
        </p:nvSpPr>
        <p:spPr bwMode="auto">
          <a:xfrm flipH="1">
            <a:off x="54864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37" name="Line 31"/>
          <p:cNvSpPr>
            <a:spLocks noChangeShapeType="1"/>
          </p:cNvSpPr>
          <p:nvPr/>
        </p:nvSpPr>
        <p:spPr bwMode="auto">
          <a:xfrm>
            <a:off x="5943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38" name="Line 32"/>
          <p:cNvSpPr>
            <a:spLocks noChangeShapeType="1"/>
          </p:cNvSpPr>
          <p:nvPr/>
        </p:nvSpPr>
        <p:spPr bwMode="auto">
          <a:xfrm flipH="1">
            <a:off x="762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39" name="Line 33"/>
          <p:cNvSpPr>
            <a:spLocks noChangeShapeType="1"/>
          </p:cNvSpPr>
          <p:nvPr/>
        </p:nvSpPr>
        <p:spPr bwMode="auto">
          <a:xfrm>
            <a:off x="1219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40" name="Line 34"/>
          <p:cNvSpPr>
            <a:spLocks noChangeShapeType="1"/>
          </p:cNvSpPr>
          <p:nvPr/>
        </p:nvSpPr>
        <p:spPr bwMode="auto">
          <a:xfrm flipH="1">
            <a:off x="7620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41" name="Line 35"/>
          <p:cNvSpPr>
            <a:spLocks noChangeShapeType="1"/>
          </p:cNvSpPr>
          <p:nvPr/>
        </p:nvSpPr>
        <p:spPr bwMode="auto">
          <a:xfrm>
            <a:off x="8077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7442" name="Line 36"/>
          <p:cNvSpPr>
            <a:spLocks noChangeShapeType="1"/>
          </p:cNvSpPr>
          <p:nvPr/>
        </p:nvSpPr>
        <p:spPr bwMode="auto">
          <a:xfrm flipH="1" flipV="1">
            <a:off x="6858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3" name="Line 37"/>
          <p:cNvSpPr>
            <a:spLocks noChangeShapeType="1"/>
          </p:cNvSpPr>
          <p:nvPr/>
        </p:nvSpPr>
        <p:spPr bwMode="auto">
          <a:xfrm flipV="1">
            <a:off x="11430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4" name="Line 38"/>
          <p:cNvSpPr>
            <a:spLocks noChangeShapeType="1"/>
          </p:cNvSpPr>
          <p:nvPr/>
        </p:nvSpPr>
        <p:spPr bwMode="auto">
          <a:xfrm flipH="1" flipV="1">
            <a:off x="29718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5" name="Line 39"/>
          <p:cNvSpPr>
            <a:spLocks noChangeShapeType="1"/>
          </p:cNvSpPr>
          <p:nvPr/>
        </p:nvSpPr>
        <p:spPr bwMode="auto">
          <a:xfrm flipV="1">
            <a:off x="34290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6" name="Line 40"/>
          <p:cNvSpPr>
            <a:spLocks noChangeShapeType="1"/>
          </p:cNvSpPr>
          <p:nvPr/>
        </p:nvSpPr>
        <p:spPr bwMode="auto">
          <a:xfrm flipH="1" flipV="1">
            <a:off x="55626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7" name="Line 41"/>
          <p:cNvSpPr>
            <a:spLocks noChangeShapeType="1"/>
          </p:cNvSpPr>
          <p:nvPr/>
        </p:nvSpPr>
        <p:spPr bwMode="auto">
          <a:xfrm flipV="1">
            <a:off x="60198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8" name="Line 42"/>
          <p:cNvSpPr>
            <a:spLocks noChangeShapeType="1"/>
          </p:cNvSpPr>
          <p:nvPr/>
        </p:nvSpPr>
        <p:spPr bwMode="auto">
          <a:xfrm flipH="1" flipV="1">
            <a:off x="76962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49" name="Line 43"/>
          <p:cNvSpPr>
            <a:spLocks noChangeShapeType="1"/>
          </p:cNvSpPr>
          <p:nvPr/>
        </p:nvSpPr>
        <p:spPr bwMode="auto">
          <a:xfrm flipV="1">
            <a:off x="8153400" y="3733800"/>
            <a:ext cx="381000" cy="381000"/>
          </a:xfrm>
          <a:prstGeom prst="line">
            <a:avLst/>
          </a:prstGeom>
          <a:noFill/>
          <a:ln w="9525">
            <a:solidFill>
              <a:srgbClr val="FF0000"/>
            </a:solidFill>
            <a:round/>
            <a:headEnd type="triangle" w="med" len="med"/>
            <a:tailEnd/>
          </a:ln>
        </p:spPr>
        <p:txBody>
          <a:bodyPr wrap="none"/>
          <a:lstStyle/>
          <a:p>
            <a:endParaRPr lang="zh-CN" altLang="en-US"/>
          </a:p>
        </p:txBody>
      </p:sp>
      <p:sp>
        <p:nvSpPr>
          <p:cNvPr id="17450" name="Line 50"/>
          <p:cNvSpPr>
            <a:spLocks noChangeShapeType="1"/>
          </p:cNvSpPr>
          <p:nvPr/>
        </p:nvSpPr>
        <p:spPr bwMode="auto">
          <a:xfrm flipH="1">
            <a:off x="2438400" y="914400"/>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7451" name="Line 51"/>
          <p:cNvSpPr>
            <a:spLocks noChangeShapeType="1"/>
          </p:cNvSpPr>
          <p:nvPr/>
        </p:nvSpPr>
        <p:spPr bwMode="auto">
          <a:xfrm>
            <a:off x="4572000" y="914400"/>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3156" name="Text Box 52"/>
          <p:cNvSpPr txBox="1">
            <a:spLocks noChangeArrowheads="1"/>
          </p:cNvSpPr>
          <p:nvPr/>
        </p:nvSpPr>
        <p:spPr bwMode="auto">
          <a:xfrm>
            <a:off x="1447800" y="5029200"/>
            <a:ext cx="6172200" cy="1016000"/>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then</a:t>
            </a:r>
            <a:r>
              <a:rPr lang="en-US" altLang="zh-CN" sz="3000" b="0" dirty="0">
                <a:solidFill>
                  <a:schemeClr val="accent2"/>
                </a:solidFill>
                <a:latin typeface="Comic Sans MS" pitchFamily="66" charset="0"/>
                <a:ea typeface="宋体" charset="-122"/>
              </a:rPr>
              <a:t> </a:t>
            </a:r>
            <a:r>
              <a:rPr lang="en-US" altLang="zh-CN" sz="3000" dirty="0">
                <a:solidFill>
                  <a:srgbClr val="FF0000"/>
                </a:solidFill>
                <a:latin typeface="Comic Sans MS" pitchFamily="66" charset="0"/>
                <a:ea typeface="宋体" charset="-122"/>
              </a:rPr>
              <a:t>merge</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again into sequences of 4 sorted numbers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47</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3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5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AutoShape 2"/>
          <p:cNvSpPr>
            <a:spLocks noChangeArrowheads="1"/>
          </p:cNvSpPr>
          <p:nvPr/>
        </p:nvSpPr>
        <p:spPr bwMode="auto">
          <a:xfrm>
            <a:off x="2286000" y="3048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8436" name="AutoShape 3"/>
          <p:cNvSpPr>
            <a:spLocks noChangeArrowheads="1"/>
          </p:cNvSpPr>
          <p:nvPr/>
        </p:nvSpPr>
        <p:spPr bwMode="auto">
          <a:xfrm>
            <a:off x="1066800" y="121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18437" name="AutoShape 4"/>
          <p:cNvSpPr>
            <a:spLocks noChangeArrowheads="1"/>
          </p:cNvSpPr>
          <p:nvPr/>
        </p:nvSpPr>
        <p:spPr bwMode="auto">
          <a:xfrm>
            <a:off x="5715000" y="121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18438" name="AutoShape 5"/>
          <p:cNvSpPr>
            <a:spLocks noChangeArrowheads="1"/>
          </p:cNvSpPr>
          <p:nvPr/>
        </p:nvSpPr>
        <p:spPr bwMode="auto">
          <a:xfrm>
            <a:off x="5334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18439" name="AutoShape 6"/>
          <p:cNvSpPr>
            <a:spLocks noChangeArrowheads="1"/>
          </p:cNvSpPr>
          <p:nvPr/>
        </p:nvSpPr>
        <p:spPr bwMode="auto">
          <a:xfrm>
            <a:off x="27432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8440" name="AutoShape 7"/>
          <p:cNvSpPr>
            <a:spLocks noChangeArrowheads="1"/>
          </p:cNvSpPr>
          <p:nvPr/>
        </p:nvSpPr>
        <p:spPr bwMode="auto">
          <a:xfrm>
            <a:off x="52578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18441" name="AutoShape 8"/>
          <p:cNvSpPr>
            <a:spLocks noChangeArrowheads="1"/>
          </p:cNvSpPr>
          <p:nvPr/>
        </p:nvSpPr>
        <p:spPr bwMode="auto">
          <a:xfrm>
            <a:off x="74676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18442" name="AutoShape 9"/>
          <p:cNvSpPr>
            <a:spLocks noChangeArrowheads="1"/>
          </p:cNvSpPr>
          <p:nvPr/>
        </p:nvSpPr>
        <p:spPr bwMode="auto">
          <a:xfrm>
            <a:off x="457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51</a:t>
            </a:r>
            <a:endParaRPr lang="en-US" altLang="zh-CN" sz="2800" b="0">
              <a:latin typeface="Comic Sans MS" pitchFamily="66" charset="0"/>
              <a:ea typeface="宋体" charset="-122"/>
            </a:endParaRPr>
          </a:p>
        </p:txBody>
      </p:sp>
      <p:sp>
        <p:nvSpPr>
          <p:cNvPr id="18443" name="AutoShape 10"/>
          <p:cNvSpPr>
            <a:spLocks noChangeArrowheads="1"/>
          </p:cNvSpPr>
          <p:nvPr/>
        </p:nvSpPr>
        <p:spPr bwMode="auto">
          <a:xfrm>
            <a:off x="137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a:t>
            </a:r>
            <a:endParaRPr lang="en-US" altLang="zh-CN" sz="2800" b="0">
              <a:latin typeface="Comic Sans MS" pitchFamily="66" charset="0"/>
              <a:ea typeface="宋体" charset="-122"/>
            </a:endParaRPr>
          </a:p>
        </p:txBody>
      </p:sp>
      <p:sp>
        <p:nvSpPr>
          <p:cNvPr id="18444" name="AutoShape 11"/>
          <p:cNvSpPr>
            <a:spLocks noChangeArrowheads="1"/>
          </p:cNvSpPr>
          <p:nvPr/>
        </p:nvSpPr>
        <p:spPr bwMode="auto">
          <a:xfrm>
            <a:off x="2590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10</a:t>
            </a:r>
            <a:endParaRPr lang="en-US" altLang="zh-CN" sz="2800" b="0">
              <a:latin typeface="Comic Sans MS" pitchFamily="66" charset="0"/>
              <a:ea typeface="宋体" charset="-122"/>
            </a:endParaRPr>
          </a:p>
        </p:txBody>
      </p:sp>
      <p:sp>
        <p:nvSpPr>
          <p:cNvPr id="18445" name="AutoShape 12"/>
          <p:cNvSpPr>
            <a:spLocks noChangeArrowheads="1"/>
          </p:cNvSpPr>
          <p:nvPr/>
        </p:nvSpPr>
        <p:spPr bwMode="auto">
          <a:xfrm>
            <a:off x="3581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64</a:t>
            </a:r>
            <a:endParaRPr lang="en-US" altLang="zh-CN" sz="2800" b="0">
              <a:latin typeface="Comic Sans MS" pitchFamily="66" charset="0"/>
              <a:ea typeface="宋体" charset="-122"/>
            </a:endParaRPr>
          </a:p>
        </p:txBody>
      </p:sp>
      <p:sp>
        <p:nvSpPr>
          <p:cNvPr id="18446" name="AutoShape 13"/>
          <p:cNvSpPr>
            <a:spLocks noChangeArrowheads="1"/>
          </p:cNvSpPr>
          <p:nvPr/>
        </p:nvSpPr>
        <p:spPr bwMode="auto">
          <a:xfrm>
            <a:off x="518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a:t>
            </a:r>
            <a:endParaRPr lang="en-US" altLang="zh-CN" sz="2800" b="0">
              <a:latin typeface="Comic Sans MS" pitchFamily="66" charset="0"/>
              <a:ea typeface="宋体" charset="-122"/>
            </a:endParaRPr>
          </a:p>
        </p:txBody>
      </p:sp>
      <p:sp>
        <p:nvSpPr>
          <p:cNvPr id="18447" name="AutoShape 14"/>
          <p:cNvSpPr>
            <a:spLocks noChangeArrowheads="1"/>
          </p:cNvSpPr>
          <p:nvPr/>
        </p:nvSpPr>
        <p:spPr bwMode="auto">
          <a:xfrm>
            <a:off x="6019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a:t>
            </a:r>
            <a:endParaRPr lang="en-US" altLang="zh-CN" sz="2800" b="0">
              <a:latin typeface="Comic Sans MS" pitchFamily="66" charset="0"/>
              <a:ea typeface="宋体" charset="-122"/>
            </a:endParaRPr>
          </a:p>
        </p:txBody>
      </p:sp>
      <p:sp>
        <p:nvSpPr>
          <p:cNvPr id="18448" name="AutoShape 15"/>
          <p:cNvSpPr>
            <a:spLocks noChangeArrowheads="1"/>
          </p:cNvSpPr>
          <p:nvPr/>
        </p:nvSpPr>
        <p:spPr bwMode="auto">
          <a:xfrm>
            <a:off x="7315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32</a:t>
            </a:r>
            <a:endParaRPr lang="en-US" altLang="zh-CN" sz="2800" b="0">
              <a:latin typeface="Comic Sans MS" pitchFamily="66" charset="0"/>
              <a:ea typeface="宋体" charset="-122"/>
            </a:endParaRPr>
          </a:p>
        </p:txBody>
      </p:sp>
      <p:sp>
        <p:nvSpPr>
          <p:cNvPr id="18449" name="AutoShape 16"/>
          <p:cNvSpPr>
            <a:spLocks noChangeArrowheads="1"/>
          </p:cNvSpPr>
          <p:nvPr/>
        </p:nvSpPr>
        <p:spPr bwMode="auto">
          <a:xfrm>
            <a:off x="8153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21</a:t>
            </a:r>
            <a:endParaRPr lang="en-US" altLang="zh-CN" sz="2800" b="0">
              <a:latin typeface="Comic Sans MS" pitchFamily="66" charset="0"/>
              <a:ea typeface="宋体" charset="-122"/>
            </a:endParaRPr>
          </a:p>
        </p:txBody>
      </p:sp>
      <p:sp>
        <p:nvSpPr>
          <p:cNvPr id="18450" name="AutoShape 17"/>
          <p:cNvSpPr>
            <a:spLocks noChangeArrowheads="1"/>
          </p:cNvSpPr>
          <p:nvPr/>
        </p:nvSpPr>
        <p:spPr bwMode="auto">
          <a:xfrm>
            <a:off x="6096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13, 51</a:t>
            </a:r>
            <a:endParaRPr lang="en-US" altLang="zh-CN" sz="2800" b="0">
              <a:latin typeface="Comic Sans MS" pitchFamily="66" charset="0"/>
              <a:ea typeface="宋体" charset="-122"/>
            </a:endParaRPr>
          </a:p>
        </p:txBody>
      </p:sp>
      <p:sp>
        <p:nvSpPr>
          <p:cNvPr id="18451" name="AutoShape 18"/>
          <p:cNvSpPr>
            <a:spLocks noChangeArrowheads="1"/>
          </p:cNvSpPr>
          <p:nvPr/>
        </p:nvSpPr>
        <p:spPr bwMode="auto">
          <a:xfrm>
            <a:off x="28194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8452" name="AutoShape 19"/>
          <p:cNvSpPr>
            <a:spLocks noChangeArrowheads="1"/>
          </p:cNvSpPr>
          <p:nvPr/>
        </p:nvSpPr>
        <p:spPr bwMode="auto">
          <a:xfrm>
            <a:off x="53340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5, 34</a:t>
            </a:r>
            <a:endParaRPr lang="en-US" altLang="zh-CN" sz="2800" b="0">
              <a:latin typeface="Comic Sans MS" pitchFamily="66" charset="0"/>
              <a:ea typeface="宋体" charset="-122"/>
            </a:endParaRPr>
          </a:p>
        </p:txBody>
      </p:sp>
      <p:sp>
        <p:nvSpPr>
          <p:cNvPr id="18453" name="AutoShape 20"/>
          <p:cNvSpPr>
            <a:spLocks noChangeArrowheads="1"/>
          </p:cNvSpPr>
          <p:nvPr/>
        </p:nvSpPr>
        <p:spPr bwMode="auto">
          <a:xfrm>
            <a:off x="75438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21, 32</a:t>
            </a:r>
            <a:endParaRPr lang="en-US" altLang="zh-CN" sz="2800" b="0">
              <a:latin typeface="Comic Sans MS" pitchFamily="66" charset="0"/>
              <a:ea typeface="宋体" charset="-122"/>
            </a:endParaRPr>
          </a:p>
        </p:txBody>
      </p:sp>
      <p:sp>
        <p:nvSpPr>
          <p:cNvPr id="18454" name="AutoShape 22"/>
          <p:cNvSpPr>
            <a:spLocks noChangeArrowheads="1"/>
          </p:cNvSpPr>
          <p:nvPr/>
        </p:nvSpPr>
        <p:spPr bwMode="auto">
          <a:xfrm>
            <a:off x="1219200" y="5029200"/>
            <a:ext cx="22860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10, 13, 51, 64</a:t>
            </a:r>
            <a:endParaRPr lang="en-US" altLang="zh-CN" sz="2800" b="0">
              <a:solidFill>
                <a:srgbClr val="FF0000"/>
              </a:solidFill>
              <a:latin typeface="Comic Sans MS" pitchFamily="66" charset="0"/>
              <a:ea typeface="宋体" charset="-122"/>
            </a:endParaRPr>
          </a:p>
        </p:txBody>
      </p:sp>
      <p:sp>
        <p:nvSpPr>
          <p:cNvPr id="18455" name="AutoShape 23"/>
          <p:cNvSpPr>
            <a:spLocks noChangeArrowheads="1"/>
          </p:cNvSpPr>
          <p:nvPr/>
        </p:nvSpPr>
        <p:spPr bwMode="auto">
          <a:xfrm>
            <a:off x="5867400" y="5029200"/>
            <a:ext cx="22098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5, 21, 32, 34</a:t>
            </a:r>
            <a:endParaRPr lang="en-US" altLang="zh-CN" sz="2800" b="0">
              <a:solidFill>
                <a:srgbClr val="FF0000"/>
              </a:solidFill>
              <a:latin typeface="Comic Sans MS" pitchFamily="66" charset="0"/>
              <a:ea typeface="宋体" charset="-122"/>
            </a:endParaRPr>
          </a:p>
        </p:txBody>
      </p:sp>
      <p:sp>
        <p:nvSpPr>
          <p:cNvPr id="18456" name="Line 24"/>
          <p:cNvSpPr>
            <a:spLocks noChangeShapeType="1"/>
          </p:cNvSpPr>
          <p:nvPr/>
        </p:nvSpPr>
        <p:spPr bwMode="auto">
          <a:xfrm flipH="1">
            <a:off x="1143000" y="1828800"/>
            <a:ext cx="990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8457" name="Line 25"/>
          <p:cNvSpPr>
            <a:spLocks noChangeShapeType="1"/>
          </p:cNvSpPr>
          <p:nvPr/>
        </p:nvSpPr>
        <p:spPr bwMode="auto">
          <a:xfrm>
            <a:off x="22098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8458" name="Line 26"/>
          <p:cNvSpPr>
            <a:spLocks noChangeShapeType="1"/>
          </p:cNvSpPr>
          <p:nvPr/>
        </p:nvSpPr>
        <p:spPr bwMode="auto">
          <a:xfrm flipH="1">
            <a:off x="5867400" y="1828800"/>
            <a:ext cx="9144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8459" name="Line 27"/>
          <p:cNvSpPr>
            <a:spLocks noChangeShapeType="1"/>
          </p:cNvSpPr>
          <p:nvPr/>
        </p:nvSpPr>
        <p:spPr bwMode="auto">
          <a:xfrm>
            <a:off x="68580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8460" name="Line 28"/>
          <p:cNvSpPr>
            <a:spLocks noChangeShapeType="1"/>
          </p:cNvSpPr>
          <p:nvPr/>
        </p:nvSpPr>
        <p:spPr bwMode="auto">
          <a:xfrm flipH="1">
            <a:off x="2895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1" name="Line 29"/>
          <p:cNvSpPr>
            <a:spLocks noChangeShapeType="1"/>
          </p:cNvSpPr>
          <p:nvPr/>
        </p:nvSpPr>
        <p:spPr bwMode="auto">
          <a:xfrm>
            <a:off x="33528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2" name="Line 30"/>
          <p:cNvSpPr>
            <a:spLocks noChangeShapeType="1"/>
          </p:cNvSpPr>
          <p:nvPr/>
        </p:nvSpPr>
        <p:spPr bwMode="auto">
          <a:xfrm flipH="1">
            <a:off x="54864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3" name="Line 31"/>
          <p:cNvSpPr>
            <a:spLocks noChangeShapeType="1"/>
          </p:cNvSpPr>
          <p:nvPr/>
        </p:nvSpPr>
        <p:spPr bwMode="auto">
          <a:xfrm>
            <a:off x="5943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4" name="Line 32"/>
          <p:cNvSpPr>
            <a:spLocks noChangeShapeType="1"/>
          </p:cNvSpPr>
          <p:nvPr/>
        </p:nvSpPr>
        <p:spPr bwMode="auto">
          <a:xfrm flipH="1">
            <a:off x="762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5" name="Line 33"/>
          <p:cNvSpPr>
            <a:spLocks noChangeShapeType="1"/>
          </p:cNvSpPr>
          <p:nvPr/>
        </p:nvSpPr>
        <p:spPr bwMode="auto">
          <a:xfrm>
            <a:off x="1219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6" name="Line 34"/>
          <p:cNvSpPr>
            <a:spLocks noChangeShapeType="1"/>
          </p:cNvSpPr>
          <p:nvPr/>
        </p:nvSpPr>
        <p:spPr bwMode="auto">
          <a:xfrm flipH="1">
            <a:off x="7620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7" name="Line 35"/>
          <p:cNvSpPr>
            <a:spLocks noChangeShapeType="1"/>
          </p:cNvSpPr>
          <p:nvPr/>
        </p:nvSpPr>
        <p:spPr bwMode="auto">
          <a:xfrm>
            <a:off x="8077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8468" name="Line 36"/>
          <p:cNvSpPr>
            <a:spLocks noChangeShapeType="1"/>
          </p:cNvSpPr>
          <p:nvPr/>
        </p:nvSpPr>
        <p:spPr bwMode="auto">
          <a:xfrm flipH="1" flipV="1">
            <a:off x="685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69" name="Line 37"/>
          <p:cNvSpPr>
            <a:spLocks noChangeShapeType="1"/>
          </p:cNvSpPr>
          <p:nvPr/>
        </p:nvSpPr>
        <p:spPr bwMode="auto">
          <a:xfrm flipV="1">
            <a:off x="1143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0" name="Line 38"/>
          <p:cNvSpPr>
            <a:spLocks noChangeShapeType="1"/>
          </p:cNvSpPr>
          <p:nvPr/>
        </p:nvSpPr>
        <p:spPr bwMode="auto">
          <a:xfrm flipH="1" flipV="1">
            <a:off x="2971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1" name="Line 39"/>
          <p:cNvSpPr>
            <a:spLocks noChangeShapeType="1"/>
          </p:cNvSpPr>
          <p:nvPr/>
        </p:nvSpPr>
        <p:spPr bwMode="auto">
          <a:xfrm flipV="1">
            <a:off x="3429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2" name="Line 40"/>
          <p:cNvSpPr>
            <a:spLocks noChangeShapeType="1"/>
          </p:cNvSpPr>
          <p:nvPr/>
        </p:nvSpPr>
        <p:spPr bwMode="auto">
          <a:xfrm flipH="1" flipV="1">
            <a:off x="55626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3" name="Line 41"/>
          <p:cNvSpPr>
            <a:spLocks noChangeShapeType="1"/>
          </p:cNvSpPr>
          <p:nvPr/>
        </p:nvSpPr>
        <p:spPr bwMode="auto">
          <a:xfrm flipV="1">
            <a:off x="6019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4" name="Line 42"/>
          <p:cNvSpPr>
            <a:spLocks noChangeShapeType="1"/>
          </p:cNvSpPr>
          <p:nvPr/>
        </p:nvSpPr>
        <p:spPr bwMode="auto">
          <a:xfrm flipH="1" flipV="1">
            <a:off x="76962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5" name="Line 43"/>
          <p:cNvSpPr>
            <a:spLocks noChangeShapeType="1"/>
          </p:cNvSpPr>
          <p:nvPr/>
        </p:nvSpPr>
        <p:spPr bwMode="auto">
          <a:xfrm flipV="1">
            <a:off x="81534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8476" name="Line 44"/>
          <p:cNvSpPr>
            <a:spLocks noChangeShapeType="1"/>
          </p:cNvSpPr>
          <p:nvPr/>
        </p:nvSpPr>
        <p:spPr bwMode="auto">
          <a:xfrm flipH="1" flipV="1">
            <a:off x="1295400" y="4724400"/>
            <a:ext cx="9906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8477" name="Line 45"/>
          <p:cNvSpPr>
            <a:spLocks noChangeShapeType="1"/>
          </p:cNvSpPr>
          <p:nvPr/>
        </p:nvSpPr>
        <p:spPr bwMode="auto">
          <a:xfrm flipV="1">
            <a:off x="2362200" y="4724400"/>
            <a:ext cx="10668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8478" name="Line 46"/>
          <p:cNvSpPr>
            <a:spLocks noChangeShapeType="1"/>
          </p:cNvSpPr>
          <p:nvPr/>
        </p:nvSpPr>
        <p:spPr bwMode="auto">
          <a:xfrm flipH="1" flipV="1">
            <a:off x="6019800" y="4724400"/>
            <a:ext cx="9144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8479" name="Line 47"/>
          <p:cNvSpPr>
            <a:spLocks noChangeShapeType="1"/>
          </p:cNvSpPr>
          <p:nvPr/>
        </p:nvSpPr>
        <p:spPr bwMode="auto">
          <a:xfrm flipV="1">
            <a:off x="7010400" y="4724400"/>
            <a:ext cx="10668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8480" name="Line 50"/>
          <p:cNvSpPr>
            <a:spLocks noChangeShapeType="1"/>
          </p:cNvSpPr>
          <p:nvPr/>
        </p:nvSpPr>
        <p:spPr bwMode="auto">
          <a:xfrm flipH="1">
            <a:off x="2438400" y="914400"/>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8481" name="Line 51"/>
          <p:cNvSpPr>
            <a:spLocks noChangeShapeType="1"/>
          </p:cNvSpPr>
          <p:nvPr/>
        </p:nvSpPr>
        <p:spPr bwMode="auto">
          <a:xfrm>
            <a:off x="4572000" y="914400"/>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4180" name="Text Box 52"/>
          <p:cNvSpPr txBox="1">
            <a:spLocks noChangeArrowheads="1"/>
          </p:cNvSpPr>
          <p:nvPr/>
        </p:nvSpPr>
        <p:spPr bwMode="auto">
          <a:xfrm>
            <a:off x="0" y="5821364"/>
            <a:ext cx="9144000" cy="554037"/>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one more merge give the </a:t>
            </a:r>
            <a:r>
              <a:rPr lang="en-US" altLang="zh-CN" sz="3000" dirty="0">
                <a:latin typeface="Comic Sans MS" pitchFamily="66" charset="0"/>
                <a:ea typeface="宋体" charset="-122"/>
              </a:rPr>
              <a:t>final</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sorted sequence</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48</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4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8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AutoShape 2"/>
          <p:cNvSpPr>
            <a:spLocks noChangeArrowheads="1"/>
          </p:cNvSpPr>
          <p:nvPr/>
        </p:nvSpPr>
        <p:spPr bwMode="auto">
          <a:xfrm>
            <a:off x="2286000" y="3048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19460" name="AutoShape 3"/>
          <p:cNvSpPr>
            <a:spLocks noChangeArrowheads="1"/>
          </p:cNvSpPr>
          <p:nvPr/>
        </p:nvSpPr>
        <p:spPr bwMode="auto">
          <a:xfrm>
            <a:off x="1066800" y="121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19461" name="AutoShape 4"/>
          <p:cNvSpPr>
            <a:spLocks noChangeArrowheads="1"/>
          </p:cNvSpPr>
          <p:nvPr/>
        </p:nvSpPr>
        <p:spPr bwMode="auto">
          <a:xfrm>
            <a:off x="5715000" y="121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19462" name="AutoShape 5"/>
          <p:cNvSpPr>
            <a:spLocks noChangeArrowheads="1"/>
          </p:cNvSpPr>
          <p:nvPr/>
        </p:nvSpPr>
        <p:spPr bwMode="auto">
          <a:xfrm>
            <a:off x="5334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19463" name="AutoShape 6"/>
          <p:cNvSpPr>
            <a:spLocks noChangeArrowheads="1"/>
          </p:cNvSpPr>
          <p:nvPr/>
        </p:nvSpPr>
        <p:spPr bwMode="auto">
          <a:xfrm>
            <a:off x="27432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9464" name="AutoShape 7"/>
          <p:cNvSpPr>
            <a:spLocks noChangeArrowheads="1"/>
          </p:cNvSpPr>
          <p:nvPr/>
        </p:nvSpPr>
        <p:spPr bwMode="auto">
          <a:xfrm>
            <a:off x="52578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19465" name="AutoShape 8"/>
          <p:cNvSpPr>
            <a:spLocks noChangeArrowheads="1"/>
          </p:cNvSpPr>
          <p:nvPr/>
        </p:nvSpPr>
        <p:spPr bwMode="auto">
          <a:xfrm>
            <a:off x="74676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19466" name="AutoShape 9"/>
          <p:cNvSpPr>
            <a:spLocks noChangeArrowheads="1"/>
          </p:cNvSpPr>
          <p:nvPr/>
        </p:nvSpPr>
        <p:spPr bwMode="auto">
          <a:xfrm>
            <a:off x="457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51</a:t>
            </a:r>
            <a:endParaRPr lang="en-US" altLang="zh-CN" sz="2800" b="0">
              <a:latin typeface="Comic Sans MS" pitchFamily="66" charset="0"/>
              <a:ea typeface="宋体" charset="-122"/>
            </a:endParaRPr>
          </a:p>
        </p:txBody>
      </p:sp>
      <p:sp>
        <p:nvSpPr>
          <p:cNvPr id="19467" name="AutoShape 10"/>
          <p:cNvSpPr>
            <a:spLocks noChangeArrowheads="1"/>
          </p:cNvSpPr>
          <p:nvPr/>
        </p:nvSpPr>
        <p:spPr bwMode="auto">
          <a:xfrm>
            <a:off x="137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a:t>
            </a:r>
            <a:endParaRPr lang="en-US" altLang="zh-CN" sz="2800" b="0">
              <a:latin typeface="Comic Sans MS" pitchFamily="66" charset="0"/>
              <a:ea typeface="宋体" charset="-122"/>
            </a:endParaRPr>
          </a:p>
        </p:txBody>
      </p:sp>
      <p:sp>
        <p:nvSpPr>
          <p:cNvPr id="19468" name="AutoShape 11"/>
          <p:cNvSpPr>
            <a:spLocks noChangeArrowheads="1"/>
          </p:cNvSpPr>
          <p:nvPr/>
        </p:nvSpPr>
        <p:spPr bwMode="auto">
          <a:xfrm>
            <a:off x="2590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10</a:t>
            </a:r>
            <a:endParaRPr lang="en-US" altLang="zh-CN" sz="2800" b="0">
              <a:latin typeface="Comic Sans MS" pitchFamily="66" charset="0"/>
              <a:ea typeface="宋体" charset="-122"/>
            </a:endParaRPr>
          </a:p>
        </p:txBody>
      </p:sp>
      <p:sp>
        <p:nvSpPr>
          <p:cNvPr id="19469" name="AutoShape 12"/>
          <p:cNvSpPr>
            <a:spLocks noChangeArrowheads="1"/>
          </p:cNvSpPr>
          <p:nvPr/>
        </p:nvSpPr>
        <p:spPr bwMode="auto">
          <a:xfrm>
            <a:off x="3581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64</a:t>
            </a:r>
            <a:endParaRPr lang="en-US" altLang="zh-CN" sz="2800" b="0">
              <a:latin typeface="Comic Sans MS" pitchFamily="66" charset="0"/>
              <a:ea typeface="宋体" charset="-122"/>
            </a:endParaRPr>
          </a:p>
        </p:txBody>
      </p:sp>
      <p:sp>
        <p:nvSpPr>
          <p:cNvPr id="19470" name="AutoShape 13"/>
          <p:cNvSpPr>
            <a:spLocks noChangeArrowheads="1"/>
          </p:cNvSpPr>
          <p:nvPr/>
        </p:nvSpPr>
        <p:spPr bwMode="auto">
          <a:xfrm>
            <a:off x="518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a:t>
            </a:r>
            <a:endParaRPr lang="en-US" altLang="zh-CN" sz="2800" b="0">
              <a:latin typeface="Comic Sans MS" pitchFamily="66" charset="0"/>
              <a:ea typeface="宋体" charset="-122"/>
            </a:endParaRPr>
          </a:p>
        </p:txBody>
      </p:sp>
      <p:sp>
        <p:nvSpPr>
          <p:cNvPr id="19471" name="AutoShape 14"/>
          <p:cNvSpPr>
            <a:spLocks noChangeArrowheads="1"/>
          </p:cNvSpPr>
          <p:nvPr/>
        </p:nvSpPr>
        <p:spPr bwMode="auto">
          <a:xfrm>
            <a:off x="6019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a:t>
            </a:r>
            <a:endParaRPr lang="en-US" altLang="zh-CN" sz="2800" b="0">
              <a:latin typeface="Comic Sans MS" pitchFamily="66" charset="0"/>
              <a:ea typeface="宋体" charset="-122"/>
            </a:endParaRPr>
          </a:p>
        </p:txBody>
      </p:sp>
      <p:sp>
        <p:nvSpPr>
          <p:cNvPr id="19472" name="AutoShape 15"/>
          <p:cNvSpPr>
            <a:spLocks noChangeArrowheads="1"/>
          </p:cNvSpPr>
          <p:nvPr/>
        </p:nvSpPr>
        <p:spPr bwMode="auto">
          <a:xfrm>
            <a:off x="7315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32</a:t>
            </a:r>
            <a:endParaRPr lang="en-US" altLang="zh-CN" sz="2800" b="0">
              <a:latin typeface="Comic Sans MS" pitchFamily="66" charset="0"/>
              <a:ea typeface="宋体" charset="-122"/>
            </a:endParaRPr>
          </a:p>
        </p:txBody>
      </p:sp>
      <p:sp>
        <p:nvSpPr>
          <p:cNvPr id="19473" name="AutoShape 16"/>
          <p:cNvSpPr>
            <a:spLocks noChangeArrowheads="1"/>
          </p:cNvSpPr>
          <p:nvPr/>
        </p:nvSpPr>
        <p:spPr bwMode="auto">
          <a:xfrm>
            <a:off x="8153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21</a:t>
            </a:r>
            <a:endParaRPr lang="en-US" altLang="zh-CN" sz="2800" b="0">
              <a:latin typeface="Comic Sans MS" pitchFamily="66" charset="0"/>
              <a:ea typeface="宋体" charset="-122"/>
            </a:endParaRPr>
          </a:p>
        </p:txBody>
      </p:sp>
      <p:sp>
        <p:nvSpPr>
          <p:cNvPr id="19474" name="AutoShape 17"/>
          <p:cNvSpPr>
            <a:spLocks noChangeArrowheads="1"/>
          </p:cNvSpPr>
          <p:nvPr/>
        </p:nvSpPr>
        <p:spPr bwMode="auto">
          <a:xfrm>
            <a:off x="6096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13, 51</a:t>
            </a:r>
            <a:endParaRPr lang="en-US" altLang="zh-CN" sz="2800" b="0">
              <a:latin typeface="Comic Sans MS" pitchFamily="66" charset="0"/>
              <a:ea typeface="宋体" charset="-122"/>
            </a:endParaRPr>
          </a:p>
        </p:txBody>
      </p:sp>
      <p:sp>
        <p:nvSpPr>
          <p:cNvPr id="19475" name="AutoShape 18"/>
          <p:cNvSpPr>
            <a:spLocks noChangeArrowheads="1"/>
          </p:cNvSpPr>
          <p:nvPr/>
        </p:nvSpPr>
        <p:spPr bwMode="auto">
          <a:xfrm>
            <a:off x="28194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19476" name="AutoShape 19"/>
          <p:cNvSpPr>
            <a:spLocks noChangeArrowheads="1"/>
          </p:cNvSpPr>
          <p:nvPr/>
        </p:nvSpPr>
        <p:spPr bwMode="auto">
          <a:xfrm>
            <a:off x="53340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5, 34</a:t>
            </a:r>
            <a:endParaRPr lang="en-US" altLang="zh-CN" sz="2800" b="0">
              <a:latin typeface="Comic Sans MS" pitchFamily="66" charset="0"/>
              <a:ea typeface="宋体" charset="-122"/>
            </a:endParaRPr>
          </a:p>
        </p:txBody>
      </p:sp>
      <p:sp>
        <p:nvSpPr>
          <p:cNvPr id="19477" name="AutoShape 20"/>
          <p:cNvSpPr>
            <a:spLocks noChangeArrowheads="1"/>
          </p:cNvSpPr>
          <p:nvPr/>
        </p:nvSpPr>
        <p:spPr bwMode="auto">
          <a:xfrm>
            <a:off x="75438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21, 32</a:t>
            </a:r>
            <a:endParaRPr lang="en-US" altLang="zh-CN" sz="2800" b="0">
              <a:latin typeface="Comic Sans MS" pitchFamily="66" charset="0"/>
              <a:ea typeface="宋体" charset="-122"/>
            </a:endParaRPr>
          </a:p>
        </p:txBody>
      </p:sp>
      <p:sp>
        <p:nvSpPr>
          <p:cNvPr id="19478" name="AutoShape 21"/>
          <p:cNvSpPr>
            <a:spLocks noChangeArrowheads="1"/>
          </p:cNvSpPr>
          <p:nvPr/>
        </p:nvSpPr>
        <p:spPr bwMode="auto">
          <a:xfrm>
            <a:off x="2438400" y="5943600"/>
            <a:ext cx="4495800" cy="609600"/>
          </a:xfrm>
          <a:prstGeom prst="roundRect">
            <a:avLst>
              <a:gd name="adj" fmla="val 16667"/>
            </a:avLst>
          </a:prstGeom>
          <a:solidFill>
            <a:schemeClr val="bg1"/>
          </a:solidFill>
          <a:ln w="9525">
            <a:solidFill>
              <a:srgbClr val="FF0000"/>
            </a:solidFill>
            <a:round/>
            <a:headEnd/>
            <a:tailEnd/>
          </a:ln>
        </p:spPr>
        <p:txBody>
          <a:bodyPr wrap="none" anchor="ctr"/>
          <a:lstStyle/>
          <a:p>
            <a:pPr algn="ctr"/>
            <a:r>
              <a:rPr lang="zh-TW" altLang="en-US" sz="2800" b="0">
                <a:solidFill>
                  <a:srgbClr val="FF0000"/>
                </a:solidFill>
                <a:latin typeface="Comic Sans MS" pitchFamily="66" charset="0"/>
                <a:ea typeface="新細明體" pitchFamily="18" charset="-120"/>
              </a:rPr>
              <a:t>5, 10, 13, 21, 32, 34, 51, 64</a:t>
            </a:r>
            <a:endParaRPr lang="en-US" altLang="zh-CN" sz="2800" b="0">
              <a:solidFill>
                <a:srgbClr val="FF0000"/>
              </a:solidFill>
              <a:latin typeface="Comic Sans MS" pitchFamily="66" charset="0"/>
              <a:ea typeface="宋体" charset="-122"/>
            </a:endParaRPr>
          </a:p>
        </p:txBody>
      </p:sp>
      <p:sp>
        <p:nvSpPr>
          <p:cNvPr id="19479" name="AutoShape 22"/>
          <p:cNvSpPr>
            <a:spLocks noChangeArrowheads="1"/>
          </p:cNvSpPr>
          <p:nvPr/>
        </p:nvSpPr>
        <p:spPr bwMode="auto">
          <a:xfrm>
            <a:off x="1219200" y="502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19480" name="AutoShape 23"/>
          <p:cNvSpPr>
            <a:spLocks noChangeArrowheads="1"/>
          </p:cNvSpPr>
          <p:nvPr/>
        </p:nvSpPr>
        <p:spPr bwMode="auto">
          <a:xfrm>
            <a:off x="5867400" y="502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19481" name="Line 24"/>
          <p:cNvSpPr>
            <a:spLocks noChangeShapeType="1"/>
          </p:cNvSpPr>
          <p:nvPr/>
        </p:nvSpPr>
        <p:spPr bwMode="auto">
          <a:xfrm flipH="1">
            <a:off x="1143000" y="1828800"/>
            <a:ext cx="990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9482" name="Line 25"/>
          <p:cNvSpPr>
            <a:spLocks noChangeShapeType="1"/>
          </p:cNvSpPr>
          <p:nvPr/>
        </p:nvSpPr>
        <p:spPr bwMode="auto">
          <a:xfrm>
            <a:off x="22098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9483" name="Line 26"/>
          <p:cNvSpPr>
            <a:spLocks noChangeShapeType="1"/>
          </p:cNvSpPr>
          <p:nvPr/>
        </p:nvSpPr>
        <p:spPr bwMode="auto">
          <a:xfrm flipH="1">
            <a:off x="5867400" y="1828800"/>
            <a:ext cx="9144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9484" name="Line 27"/>
          <p:cNvSpPr>
            <a:spLocks noChangeShapeType="1"/>
          </p:cNvSpPr>
          <p:nvPr/>
        </p:nvSpPr>
        <p:spPr bwMode="auto">
          <a:xfrm>
            <a:off x="68580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9485" name="Line 28"/>
          <p:cNvSpPr>
            <a:spLocks noChangeShapeType="1"/>
          </p:cNvSpPr>
          <p:nvPr/>
        </p:nvSpPr>
        <p:spPr bwMode="auto">
          <a:xfrm flipH="1">
            <a:off x="2895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86" name="Line 29"/>
          <p:cNvSpPr>
            <a:spLocks noChangeShapeType="1"/>
          </p:cNvSpPr>
          <p:nvPr/>
        </p:nvSpPr>
        <p:spPr bwMode="auto">
          <a:xfrm>
            <a:off x="33528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87" name="Line 30"/>
          <p:cNvSpPr>
            <a:spLocks noChangeShapeType="1"/>
          </p:cNvSpPr>
          <p:nvPr/>
        </p:nvSpPr>
        <p:spPr bwMode="auto">
          <a:xfrm flipH="1">
            <a:off x="54864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88" name="Line 31"/>
          <p:cNvSpPr>
            <a:spLocks noChangeShapeType="1"/>
          </p:cNvSpPr>
          <p:nvPr/>
        </p:nvSpPr>
        <p:spPr bwMode="auto">
          <a:xfrm>
            <a:off x="5943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89" name="Line 32"/>
          <p:cNvSpPr>
            <a:spLocks noChangeShapeType="1"/>
          </p:cNvSpPr>
          <p:nvPr/>
        </p:nvSpPr>
        <p:spPr bwMode="auto">
          <a:xfrm flipH="1">
            <a:off x="762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90" name="Line 33"/>
          <p:cNvSpPr>
            <a:spLocks noChangeShapeType="1"/>
          </p:cNvSpPr>
          <p:nvPr/>
        </p:nvSpPr>
        <p:spPr bwMode="auto">
          <a:xfrm>
            <a:off x="1219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91" name="Line 34"/>
          <p:cNvSpPr>
            <a:spLocks noChangeShapeType="1"/>
          </p:cNvSpPr>
          <p:nvPr/>
        </p:nvSpPr>
        <p:spPr bwMode="auto">
          <a:xfrm flipH="1">
            <a:off x="7620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92" name="Line 35"/>
          <p:cNvSpPr>
            <a:spLocks noChangeShapeType="1"/>
          </p:cNvSpPr>
          <p:nvPr/>
        </p:nvSpPr>
        <p:spPr bwMode="auto">
          <a:xfrm>
            <a:off x="8077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19493" name="Line 36"/>
          <p:cNvSpPr>
            <a:spLocks noChangeShapeType="1"/>
          </p:cNvSpPr>
          <p:nvPr/>
        </p:nvSpPr>
        <p:spPr bwMode="auto">
          <a:xfrm flipH="1" flipV="1">
            <a:off x="685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4" name="Line 37"/>
          <p:cNvSpPr>
            <a:spLocks noChangeShapeType="1"/>
          </p:cNvSpPr>
          <p:nvPr/>
        </p:nvSpPr>
        <p:spPr bwMode="auto">
          <a:xfrm flipV="1">
            <a:off x="1143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5" name="Line 38"/>
          <p:cNvSpPr>
            <a:spLocks noChangeShapeType="1"/>
          </p:cNvSpPr>
          <p:nvPr/>
        </p:nvSpPr>
        <p:spPr bwMode="auto">
          <a:xfrm flipH="1" flipV="1">
            <a:off x="2971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6" name="Line 39"/>
          <p:cNvSpPr>
            <a:spLocks noChangeShapeType="1"/>
          </p:cNvSpPr>
          <p:nvPr/>
        </p:nvSpPr>
        <p:spPr bwMode="auto">
          <a:xfrm flipV="1">
            <a:off x="3429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7" name="Line 40"/>
          <p:cNvSpPr>
            <a:spLocks noChangeShapeType="1"/>
          </p:cNvSpPr>
          <p:nvPr/>
        </p:nvSpPr>
        <p:spPr bwMode="auto">
          <a:xfrm flipH="1" flipV="1">
            <a:off x="55626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8" name="Line 41"/>
          <p:cNvSpPr>
            <a:spLocks noChangeShapeType="1"/>
          </p:cNvSpPr>
          <p:nvPr/>
        </p:nvSpPr>
        <p:spPr bwMode="auto">
          <a:xfrm flipV="1">
            <a:off x="6019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499" name="Line 42"/>
          <p:cNvSpPr>
            <a:spLocks noChangeShapeType="1"/>
          </p:cNvSpPr>
          <p:nvPr/>
        </p:nvSpPr>
        <p:spPr bwMode="auto">
          <a:xfrm flipH="1" flipV="1">
            <a:off x="76962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500" name="Line 43"/>
          <p:cNvSpPr>
            <a:spLocks noChangeShapeType="1"/>
          </p:cNvSpPr>
          <p:nvPr/>
        </p:nvSpPr>
        <p:spPr bwMode="auto">
          <a:xfrm flipV="1">
            <a:off x="81534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19501" name="Line 44"/>
          <p:cNvSpPr>
            <a:spLocks noChangeShapeType="1"/>
          </p:cNvSpPr>
          <p:nvPr/>
        </p:nvSpPr>
        <p:spPr bwMode="auto">
          <a:xfrm flipH="1" flipV="1">
            <a:off x="1295400" y="4724400"/>
            <a:ext cx="990600" cy="304800"/>
          </a:xfrm>
          <a:prstGeom prst="line">
            <a:avLst/>
          </a:prstGeom>
          <a:noFill/>
          <a:ln w="9525">
            <a:solidFill>
              <a:schemeClr val="tx1"/>
            </a:solidFill>
            <a:round/>
            <a:headEnd type="triangle" w="med" len="med"/>
            <a:tailEnd/>
          </a:ln>
        </p:spPr>
        <p:txBody>
          <a:bodyPr wrap="none"/>
          <a:lstStyle/>
          <a:p>
            <a:endParaRPr lang="zh-CN" altLang="en-US"/>
          </a:p>
        </p:txBody>
      </p:sp>
      <p:sp>
        <p:nvSpPr>
          <p:cNvPr id="19502" name="Line 45"/>
          <p:cNvSpPr>
            <a:spLocks noChangeShapeType="1"/>
          </p:cNvSpPr>
          <p:nvPr/>
        </p:nvSpPr>
        <p:spPr bwMode="auto">
          <a:xfrm flipV="1">
            <a:off x="2362200" y="4724400"/>
            <a:ext cx="1066800" cy="304800"/>
          </a:xfrm>
          <a:prstGeom prst="line">
            <a:avLst/>
          </a:prstGeom>
          <a:noFill/>
          <a:ln w="9525">
            <a:solidFill>
              <a:schemeClr val="tx1"/>
            </a:solidFill>
            <a:round/>
            <a:headEnd type="triangle" w="med" len="med"/>
            <a:tailEnd/>
          </a:ln>
        </p:spPr>
        <p:txBody>
          <a:bodyPr wrap="none"/>
          <a:lstStyle/>
          <a:p>
            <a:endParaRPr lang="zh-CN" altLang="en-US"/>
          </a:p>
        </p:txBody>
      </p:sp>
      <p:sp>
        <p:nvSpPr>
          <p:cNvPr id="19503" name="Line 46"/>
          <p:cNvSpPr>
            <a:spLocks noChangeShapeType="1"/>
          </p:cNvSpPr>
          <p:nvPr/>
        </p:nvSpPr>
        <p:spPr bwMode="auto">
          <a:xfrm flipH="1" flipV="1">
            <a:off x="6019800" y="4724400"/>
            <a:ext cx="914400" cy="304800"/>
          </a:xfrm>
          <a:prstGeom prst="line">
            <a:avLst/>
          </a:prstGeom>
          <a:noFill/>
          <a:ln w="9525">
            <a:solidFill>
              <a:schemeClr val="tx1"/>
            </a:solidFill>
            <a:round/>
            <a:headEnd type="triangle" w="med" len="med"/>
            <a:tailEnd/>
          </a:ln>
        </p:spPr>
        <p:txBody>
          <a:bodyPr wrap="none"/>
          <a:lstStyle/>
          <a:p>
            <a:endParaRPr lang="zh-CN" altLang="en-US"/>
          </a:p>
        </p:txBody>
      </p:sp>
      <p:sp>
        <p:nvSpPr>
          <p:cNvPr id="19504" name="Line 47"/>
          <p:cNvSpPr>
            <a:spLocks noChangeShapeType="1"/>
          </p:cNvSpPr>
          <p:nvPr/>
        </p:nvSpPr>
        <p:spPr bwMode="auto">
          <a:xfrm flipV="1">
            <a:off x="7010400" y="4724400"/>
            <a:ext cx="1066800" cy="304800"/>
          </a:xfrm>
          <a:prstGeom prst="line">
            <a:avLst/>
          </a:prstGeom>
          <a:noFill/>
          <a:ln w="9525">
            <a:solidFill>
              <a:schemeClr val="tx1"/>
            </a:solidFill>
            <a:round/>
            <a:headEnd type="triangle" w="med" len="med"/>
            <a:tailEnd/>
          </a:ln>
        </p:spPr>
        <p:txBody>
          <a:bodyPr wrap="none"/>
          <a:lstStyle/>
          <a:p>
            <a:endParaRPr lang="zh-CN" altLang="en-US"/>
          </a:p>
        </p:txBody>
      </p:sp>
      <p:sp>
        <p:nvSpPr>
          <p:cNvPr id="19505" name="Line 48"/>
          <p:cNvSpPr>
            <a:spLocks noChangeShapeType="1"/>
          </p:cNvSpPr>
          <p:nvPr/>
        </p:nvSpPr>
        <p:spPr bwMode="auto">
          <a:xfrm flipH="1" flipV="1">
            <a:off x="2438400" y="5638800"/>
            <a:ext cx="21336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9506" name="Line 49"/>
          <p:cNvSpPr>
            <a:spLocks noChangeShapeType="1"/>
          </p:cNvSpPr>
          <p:nvPr/>
        </p:nvSpPr>
        <p:spPr bwMode="auto">
          <a:xfrm flipV="1">
            <a:off x="4572000" y="5638800"/>
            <a:ext cx="1905000" cy="304800"/>
          </a:xfrm>
          <a:prstGeom prst="line">
            <a:avLst/>
          </a:prstGeom>
          <a:noFill/>
          <a:ln w="9525">
            <a:solidFill>
              <a:srgbClr val="FF0000"/>
            </a:solidFill>
            <a:round/>
            <a:headEnd type="triangle" w="med" len="med"/>
            <a:tailEnd/>
          </a:ln>
        </p:spPr>
        <p:txBody>
          <a:bodyPr wrap="none"/>
          <a:lstStyle/>
          <a:p>
            <a:endParaRPr lang="zh-CN" altLang="en-US"/>
          </a:p>
        </p:txBody>
      </p:sp>
      <p:sp>
        <p:nvSpPr>
          <p:cNvPr id="19507" name="Line 50"/>
          <p:cNvSpPr>
            <a:spLocks noChangeShapeType="1"/>
          </p:cNvSpPr>
          <p:nvPr/>
        </p:nvSpPr>
        <p:spPr bwMode="auto">
          <a:xfrm flipH="1">
            <a:off x="2438400" y="914400"/>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19508" name="Line 51"/>
          <p:cNvSpPr>
            <a:spLocks noChangeShapeType="1"/>
          </p:cNvSpPr>
          <p:nvPr/>
        </p:nvSpPr>
        <p:spPr bwMode="auto">
          <a:xfrm>
            <a:off x="4572000" y="914400"/>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49</a:t>
            </a:fld>
            <a:endParaRPr lang="en-US" altLang="zh-TW"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357166"/>
            <a:ext cx="7696200" cy="609600"/>
          </a:xfrm>
        </p:spPr>
        <p:txBody>
          <a:bodyPr/>
          <a:lstStyle/>
          <a:p>
            <a:pPr eaLnBrk="1" hangingPunct="1">
              <a:defRPr/>
            </a:pPr>
            <a:r>
              <a:rPr lang="en-US" sz="4000" b="1" dirty="0" smtClean="0">
                <a:effectLst>
                  <a:outerShdw blurRad="38100" dist="38100" dir="2700000" algn="tl">
                    <a:srgbClr val="FFFFFF"/>
                  </a:outerShdw>
                </a:effectLst>
              </a:rPr>
              <a:t>4.1 The General Method</a:t>
            </a:r>
          </a:p>
        </p:txBody>
      </p:sp>
      <p:sp>
        <p:nvSpPr>
          <p:cNvPr id="21509" name="Rectangle 3"/>
          <p:cNvSpPr>
            <a:spLocks noGrp="1" noChangeArrowheads="1"/>
          </p:cNvSpPr>
          <p:nvPr>
            <p:ph type="body" idx="1"/>
          </p:nvPr>
        </p:nvSpPr>
        <p:spPr>
          <a:xfrm>
            <a:off x="214281" y="1428736"/>
            <a:ext cx="8929719" cy="4495800"/>
          </a:xfrm>
          <a:solidFill>
            <a:srgbClr val="FFFF99"/>
          </a:solidFill>
          <a:ln w="28575">
            <a:solidFill>
              <a:schemeClr val="tx1"/>
            </a:solidFill>
          </a:ln>
        </p:spPr>
        <p:txBody>
          <a:bodyPr/>
          <a:lstStyle/>
          <a:p>
            <a:pPr eaLnBrk="1" hangingPunct="1">
              <a:buFont typeface="Wingdings" pitchFamily="2" charset="2"/>
              <a:buNone/>
            </a:pPr>
            <a:r>
              <a:rPr lang="en-US" altLang="zh-CN" dirty="0" smtClean="0">
                <a:ea typeface="宋体" pitchFamily="2" charset="-122"/>
              </a:rPr>
              <a:t>To solve a problem using </a:t>
            </a:r>
            <a:r>
              <a:rPr lang="en-US" altLang="zh-CN" b="1" dirty="0" smtClean="0">
                <a:ea typeface="宋体" pitchFamily="2" charset="-122"/>
              </a:rPr>
              <a:t>Divide and Conquer:</a:t>
            </a:r>
          </a:p>
          <a:p>
            <a:pPr eaLnBrk="1" hangingPunct="1">
              <a:buFont typeface="Wingdings" pitchFamily="2" charset="2"/>
              <a:buNone/>
            </a:pPr>
            <a:endParaRPr lang="en-US" altLang="zh-CN" dirty="0" smtClean="0">
              <a:ea typeface="宋体" pitchFamily="2" charset="-122"/>
            </a:endParaRPr>
          </a:p>
          <a:p>
            <a:pPr eaLnBrk="1" hangingPunct="1">
              <a:buFont typeface="Wingdings" pitchFamily="2" charset="2"/>
              <a:buNone/>
            </a:pPr>
            <a:r>
              <a:rPr lang="en-US" altLang="zh-CN" i="1" dirty="0" smtClean="0">
                <a:ea typeface="宋体" pitchFamily="2" charset="-122"/>
              </a:rPr>
              <a:t>	• </a:t>
            </a:r>
            <a:r>
              <a:rPr lang="en-US" altLang="zh-CN" dirty="0" smtClean="0">
                <a:ea typeface="宋体" pitchFamily="2" charset="-122"/>
              </a:rPr>
              <a:t>Divide it into smaller problems</a:t>
            </a:r>
          </a:p>
          <a:p>
            <a:pPr eaLnBrk="1" hangingPunct="1">
              <a:buFont typeface="Wingdings" pitchFamily="2" charset="2"/>
              <a:buNone/>
            </a:pPr>
            <a:r>
              <a:rPr lang="en-US" altLang="zh-CN" i="1" dirty="0" smtClean="0">
                <a:ea typeface="宋体" pitchFamily="2" charset="-122"/>
              </a:rPr>
              <a:t>	• </a:t>
            </a:r>
            <a:r>
              <a:rPr lang="en-US" altLang="zh-CN" dirty="0" smtClean="0">
                <a:ea typeface="宋体" pitchFamily="2" charset="-122"/>
              </a:rPr>
              <a:t>Solve the smaller problems recursively</a:t>
            </a:r>
          </a:p>
          <a:p>
            <a:pPr eaLnBrk="1" hangingPunct="1">
              <a:buFont typeface="Wingdings" pitchFamily="2" charset="2"/>
              <a:buNone/>
            </a:pPr>
            <a:r>
              <a:rPr lang="en-US" altLang="zh-CN" i="1" dirty="0" smtClean="0">
                <a:ea typeface="宋体" pitchFamily="2" charset="-122"/>
              </a:rPr>
              <a:t>	• </a:t>
            </a:r>
            <a:r>
              <a:rPr lang="en-US" altLang="zh-CN" dirty="0" smtClean="0">
                <a:ea typeface="宋体" pitchFamily="2" charset="-122"/>
              </a:rPr>
              <a:t>Combine their solutions into a solution</a:t>
            </a:r>
          </a:p>
          <a:p>
            <a:pPr eaLnBrk="1" hangingPunct="1">
              <a:buFont typeface="Wingdings" pitchFamily="2" charset="2"/>
              <a:buNone/>
            </a:pPr>
            <a:r>
              <a:rPr lang="en-US" altLang="zh-CN" dirty="0" smtClean="0">
                <a:ea typeface="宋体" pitchFamily="2" charset="-122"/>
              </a:rPr>
              <a:t>	   for the big problem</a:t>
            </a:r>
            <a:endParaRPr lang="en-US" altLang="zh-CN" sz="4000" b="1" dirty="0" smtClean="0">
              <a:ea typeface="宋体" pitchFamily="2" charset="-122"/>
            </a:endParaRPr>
          </a:p>
        </p:txBody>
      </p:sp>
      <p:sp>
        <p:nvSpPr>
          <p:cNvPr id="21510" name="Rectangle 5"/>
          <p:cNvSpPr>
            <a:spLocks noChangeArrowheads="1"/>
          </p:cNvSpPr>
          <p:nvPr/>
        </p:nvSpPr>
        <p:spPr bwMode="auto">
          <a:xfrm>
            <a:off x="487445" y="2492896"/>
            <a:ext cx="7382391" cy="2895600"/>
          </a:xfrm>
          <a:prstGeom prst="rect">
            <a:avLst/>
          </a:prstGeom>
          <a:noFill/>
          <a:ln w="9525">
            <a:solidFill>
              <a:schemeClr val="tx1"/>
            </a:solidFill>
            <a:miter lim="800000"/>
            <a:headEnd/>
            <a:tailEnd/>
          </a:ln>
        </p:spPr>
        <p:txBody>
          <a:bodyPr wrap="none" anchor="ctr"/>
          <a:lstStyle/>
          <a:p>
            <a:endParaRPr lang="zh-CN" altLang="zh-CN"/>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a:t>
            </a:fld>
            <a:endParaRPr lang="en-US" altLang="zh-TW"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mtClean="0"/>
              <a:t>Summary</a:t>
            </a:r>
          </a:p>
        </p:txBody>
      </p:sp>
      <p:sp>
        <p:nvSpPr>
          <p:cNvPr id="20484" name="Rectangle 3"/>
          <p:cNvSpPr>
            <a:spLocks noGrp="1" noChangeArrowheads="1"/>
          </p:cNvSpPr>
          <p:nvPr>
            <p:ph type="body" idx="1"/>
          </p:nvPr>
        </p:nvSpPr>
        <p:spPr>
          <a:xfrm>
            <a:off x="549520" y="1219200"/>
            <a:ext cx="8137280" cy="5486400"/>
          </a:xfrm>
        </p:spPr>
        <p:txBody>
          <a:bodyPr/>
          <a:lstStyle/>
          <a:p>
            <a:pPr eaLnBrk="1" hangingPunct="1"/>
            <a:r>
              <a:rPr lang="en-US" altLang="zh-CN" sz="3000" b="1" dirty="0" smtClean="0">
                <a:solidFill>
                  <a:srgbClr val="FF0000"/>
                </a:solidFill>
                <a:ea typeface="宋体" charset="-122"/>
              </a:rPr>
              <a:t>Divide</a:t>
            </a:r>
          </a:p>
          <a:p>
            <a:pPr lvl="1" eaLnBrk="1" hangingPunct="1"/>
            <a:r>
              <a:rPr lang="en-US" altLang="zh-CN" dirty="0" smtClean="0">
                <a:ea typeface="宋体" charset="-122"/>
              </a:rPr>
              <a:t>dividing a sequence of n numbers into </a:t>
            </a:r>
            <a:r>
              <a:rPr lang="en-US" altLang="zh-CN" b="1" dirty="0" smtClean="0">
                <a:solidFill>
                  <a:srgbClr val="FF0000"/>
                </a:solidFill>
                <a:ea typeface="宋体" charset="-122"/>
              </a:rPr>
              <a:t>two</a:t>
            </a:r>
            <a:r>
              <a:rPr lang="en-US" altLang="zh-CN" dirty="0" smtClean="0">
                <a:ea typeface="宋体" charset="-122"/>
              </a:rPr>
              <a:t> smaller sequences is straightforward</a:t>
            </a:r>
          </a:p>
          <a:p>
            <a:pPr eaLnBrk="1" hangingPunct="1"/>
            <a:r>
              <a:rPr lang="en-US" altLang="zh-CN" sz="3000" b="1" dirty="0" smtClean="0">
                <a:solidFill>
                  <a:srgbClr val="FF0000"/>
                </a:solidFill>
                <a:ea typeface="宋体" charset="-122"/>
              </a:rPr>
              <a:t>Conquer</a:t>
            </a:r>
          </a:p>
          <a:p>
            <a:pPr lvl="1" eaLnBrk="1" hangingPunct="1"/>
            <a:r>
              <a:rPr lang="en-US" altLang="zh-CN" dirty="0" smtClean="0">
                <a:ea typeface="宋体" charset="-122"/>
              </a:rPr>
              <a:t>merging two sorted sequences of </a:t>
            </a:r>
            <a:r>
              <a:rPr lang="en-US" altLang="zh-CN" b="1" dirty="0" smtClean="0">
                <a:solidFill>
                  <a:srgbClr val="00B0F0"/>
                </a:solidFill>
                <a:ea typeface="宋体" charset="-122"/>
              </a:rPr>
              <a:t>total length </a:t>
            </a:r>
            <a:r>
              <a:rPr lang="en-US" altLang="zh-CN" b="1" dirty="0" smtClean="0">
                <a:solidFill>
                  <a:srgbClr val="FF0000"/>
                </a:solidFill>
                <a:ea typeface="宋体" charset="-122"/>
              </a:rPr>
              <a:t>n</a:t>
            </a:r>
            <a:r>
              <a:rPr lang="en-US" altLang="zh-CN" dirty="0" smtClean="0">
                <a:ea typeface="宋体" charset="-122"/>
              </a:rPr>
              <a:t> can also be done easily, at most </a:t>
            </a:r>
            <a:r>
              <a:rPr lang="en-US" altLang="zh-CN" b="1" dirty="0" smtClean="0">
                <a:solidFill>
                  <a:srgbClr val="FF0000"/>
                </a:solidFill>
                <a:ea typeface="宋体" charset="-122"/>
              </a:rPr>
              <a:t>n-1</a:t>
            </a:r>
            <a:r>
              <a:rPr lang="en-US" altLang="zh-CN" dirty="0" smtClean="0">
                <a:ea typeface="宋体" charset="-122"/>
              </a:rPr>
              <a:t> comparisons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50</a:t>
            </a:fld>
            <a:endParaRPr lang="en-US" altLang="zh-TW"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7" name="AutoShape 2"/>
          <p:cNvSpPr>
            <a:spLocks noChangeArrowheads="1"/>
          </p:cNvSpPr>
          <p:nvPr/>
        </p:nvSpPr>
        <p:spPr bwMode="auto">
          <a:xfrm>
            <a:off x="1295400" y="968896"/>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1508" name="AutoShape 3"/>
          <p:cNvSpPr>
            <a:spLocks noChangeArrowheads="1"/>
          </p:cNvSpPr>
          <p:nvPr/>
        </p:nvSpPr>
        <p:spPr bwMode="auto">
          <a:xfrm>
            <a:off x="5943600" y="968896"/>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1509" name="Line 4"/>
          <p:cNvSpPr>
            <a:spLocks noChangeShapeType="1"/>
          </p:cNvSpPr>
          <p:nvPr/>
        </p:nvSpPr>
        <p:spPr bwMode="auto">
          <a:xfrm flipV="1">
            <a:off x="1600200" y="165469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1510" name="Line 5"/>
          <p:cNvSpPr>
            <a:spLocks noChangeShapeType="1"/>
          </p:cNvSpPr>
          <p:nvPr/>
        </p:nvSpPr>
        <p:spPr bwMode="auto">
          <a:xfrm flipV="1">
            <a:off x="6172200" y="165469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1511" name="Text Box 6"/>
          <p:cNvSpPr txBox="1">
            <a:spLocks noChangeArrowheads="1"/>
          </p:cNvSpPr>
          <p:nvPr/>
        </p:nvSpPr>
        <p:spPr bwMode="auto">
          <a:xfrm>
            <a:off x="0" y="3200400"/>
            <a:ext cx="9144000" cy="1061829"/>
          </a:xfrm>
          <a:prstGeom prst="rect">
            <a:avLst/>
          </a:prstGeom>
          <a:noFill/>
          <a:ln w="9525">
            <a:noFill/>
            <a:miter lim="800000"/>
            <a:headEnd/>
            <a:tailEnd/>
          </a:ln>
        </p:spPr>
        <p:txBody>
          <a:bodyPr>
            <a:spAutoFit/>
          </a:bodyPr>
          <a:lstStyle/>
          <a:p>
            <a:pPr algn="ctr">
              <a:lnSpc>
                <a:spcPct val="105000"/>
              </a:lnSpc>
            </a:pPr>
            <a:r>
              <a:rPr lang="en-US" altLang="zh-CN" sz="3000" b="0" dirty="0">
                <a:solidFill>
                  <a:srgbClr val="00B0F0"/>
                </a:solidFill>
                <a:latin typeface="Comic Sans MS" pitchFamily="66" charset="0"/>
                <a:ea typeface="宋体" charset="-122"/>
              </a:rPr>
              <a:t>To merge two sorted sequences,</a:t>
            </a:r>
          </a:p>
          <a:p>
            <a:pPr algn="ctr">
              <a:lnSpc>
                <a:spcPct val="105000"/>
              </a:lnSpc>
            </a:pPr>
            <a:r>
              <a:rPr lang="en-US" altLang="zh-CN" sz="3000" b="0" dirty="0">
                <a:solidFill>
                  <a:srgbClr val="00B0F0"/>
                </a:solidFill>
                <a:latin typeface="Comic Sans MS" pitchFamily="66" charset="0"/>
                <a:ea typeface="宋体" charset="-122"/>
              </a:rPr>
              <a:t>we keep two </a:t>
            </a:r>
            <a:r>
              <a:rPr lang="en-US" altLang="zh-CN" sz="3000" dirty="0">
                <a:solidFill>
                  <a:srgbClr val="FF0000"/>
                </a:solidFill>
                <a:latin typeface="Comic Sans MS" pitchFamily="66" charset="0"/>
                <a:ea typeface="宋体" charset="-122"/>
              </a:rPr>
              <a:t>pointers</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one to each sequence</a:t>
            </a:r>
          </a:p>
        </p:txBody>
      </p:sp>
      <p:sp>
        <p:nvSpPr>
          <p:cNvPr id="21512" name="AutoShape 9"/>
          <p:cNvSpPr>
            <a:spLocks noChangeArrowheads="1"/>
          </p:cNvSpPr>
          <p:nvPr/>
        </p:nvSpPr>
        <p:spPr bwMode="auto">
          <a:xfrm>
            <a:off x="2057400" y="2438400"/>
            <a:ext cx="4800600" cy="609600"/>
          </a:xfrm>
          <a:prstGeom prst="roundRect">
            <a:avLst>
              <a:gd name="adj" fmla="val 16667"/>
            </a:avLst>
          </a:prstGeom>
          <a:solidFill>
            <a:schemeClr val="bg1"/>
          </a:solidFill>
          <a:ln w="9525">
            <a:solidFill>
              <a:schemeClr val="tx1"/>
            </a:solidFill>
            <a:round/>
            <a:headEnd/>
            <a:tailEnd/>
          </a:ln>
        </p:spPr>
        <p:txBody>
          <a:bodyPr wrap="none" anchor="ctr"/>
          <a:lstStyle/>
          <a:p>
            <a:endParaRPr lang="en-GB" sz="2800" b="0">
              <a:latin typeface="Comic Sans MS" pitchFamily="66" charset="0"/>
            </a:endParaRPr>
          </a:p>
        </p:txBody>
      </p:sp>
      <p:sp>
        <p:nvSpPr>
          <p:cNvPr id="21513" name="Text Box 10"/>
          <p:cNvSpPr txBox="1">
            <a:spLocks noChangeArrowheads="1"/>
          </p:cNvSpPr>
          <p:nvPr/>
        </p:nvSpPr>
        <p:spPr bwMode="auto">
          <a:xfrm>
            <a:off x="152400" y="2438400"/>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307212" name="Text Box 12"/>
          <p:cNvSpPr txBox="1">
            <a:spLocks noChangeArrowheads="1"/>
          </p:cNvSpPr>
          <p:nvPr/>
        </p:nvSpPr>
        <p:spPr bwMode="auto">
          <a:xfrm>
            <a:off x="0" y="4724401"/>
            <a:ext cx="9144000" cy="1546577"/>
          </a:xfrm>
          <a:prstGeom prst="rect">
            <a:avLst/>
          </a:prstGeom>
          <a:noFill/>
          <a:ln w="9525">
            <a:noFill/>
            <a:miter lim="800000"/>
            <a:headEnd/>
            <a:tailEnd/>
          </a:ln>
        </p:spPr>
        <p:txBody>
          <a:bodyPr>
            <a:spAutoFit/>
          </a:bodyPr>
          <a:lstStyle/>
          <a:p>
            <a:pPr algn="ctr">
              <a:lnSpc>
                <a:spcPct val="105000"/>
              </a:lnSpc>
            </a:pPr>
            <a:r>
              <a:rPr lang="en-US" altLang="zh-CN" sz="3000" b="0">
                <a:latin typeface="Comic Sans MS" pitchFamily="66" charset="0"/>
                <a:ea typeface="宋体" charset="-122"/>
              </a:rPr>
              <a:t>Compare the two numbers pointed,</a:t>
            </a:r>
          </a:p>
          <a:p>
            <a:pPr algn="ctr">
              <a:lnSpc>
                <a:spcPct val="105000"/>
              </a:lnSpc>
            </a:pPr>
            <a:r>
              <a:rPr lang="en-US" altLang="zh-CN" sz="3000" b="0">
                <a:latin typeface="Comic Sans MS" pitchFamily="66" charset="0"/>
                <a:ea typeface="宋体" charset="-122"/>
              </a:rPr>
              <a:t>copy the </a:t>
            </a:r>
            <a:r>
              <a:rPr lang="en-US" altLang="zh-CN" sz="3000">
                <a:solidFill>
                  <a:srgbClr val="FF0000"/>
                </a:solidFill>
                <a:latin typeface="Comic Sans MS" pitchFamily="66" charset="0"/>
                <a:ea typeface="宋体" charset="-122"/>
              </a:rPr>
              <a:t>smaller</a:t>
            </a:r>
            <a:r>
              <a:rPr lang="en-US" altLang="zh-CN" sz="3000" b="0">
                <a:latin typeface="Comic Sans MS" pitchFamily="66" charset="0"/>
                <a:ea typeface="宋体" charset="-122"/>
              </a:rPr>
              <a:t> one to the result</a:t>
            </a:r>
          </a:p>
          <a:p>
            <a:pPr algn="ctr">
              <a:lnSpc>
                <a:spcPct val="105000"/>
              </a:lnSpc>
            </a:pPr>
            <a:r>
              <a:rPr lang="en-US" altLang="zh-CN" sz="3000" b="0">
                <a:latin typeface="Comic Sans MS" pitchFamily="66" charset="0"/>
                <a:ea typeface="宋体" charset="-122"/>
              </a:rPr>
              <a:t>and </a:t>
            </a:r>
            <a:r>
              <a:rPr lang="en-US" altLang="zh-CN" sz="3000">
                <a:solidFill>
                  <a:srgbClr val="FF0000"/>
                </a:solidFill>
                <a:latin typeface="Comic Sans MS" pitchFamily="66" charset="0"/>
                <a:ea typeface="宋体" charset="-122"/>
              </a:rPr>
              <a:t>advance</a:t>
            </a:r>
            <a:r>
              <a:rPr lang="en-US" altLang="zh-CN" sz="3000" b="0">
                <a:latin typeface="Comic Sans MS" pitchFamily="66" charset="0"/>
                <a:ea typeface="宋体" charset="-122"/>
              </a:rPr>
              <a:t> the corresponding pointer</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51</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1" name="AutoShape 2"/>
          <p:cNvSpPr>
            <a:spLocks noChangeArrowheads="1"/>
          </p:cNvSpPr>
          <p:nvPr/>
        </p:nvSpPr>
        <p:spPr bwMode="auto">
          <a:xfrm>
            <a:off x="1295400" y="968896"/>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dirty="0">
                <a:latin typeface="Comic Sans MS" pitchFamily="66" charset="0"/>
                <a:ea typeface="新細明體" pitchFamily="18" charset="-120"/>
              </a:rPr>
              <a:t>10, 13, 51, 64</a:t>
            </a:r>
            <a:endParaRPr lang="en-US" altLang="zh-CN" sz="2800" b="0" dirty="0">
              <a:latin typeface="Comic Sans MS" pitchFamily="66" charset="0"/>
              <a:ea typeface="宋体" charset="-122"/>
            </a:endParaRPr>
          </a:p>
        </p:txBody>
      </p:sp>
      <p:sp>
        <p:nvSpPr>
          <p:cNvPr id="22532" name="AutoShape 3"/>
          <p:cNvSpPr>
            <a:spLocks noChangeArrowheads="1"/>
          </p:cNvSpPr>
          <p:nvPr/>
        </p:nvSpPr>
        <p:spPr bwMode="auto">
          <a:xfrm>
            <a:off x="5943600" y="968896"/>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2533" name="Line 4"/>
          <p:cNvSpPr>
            <a:spLocks noChangeShapeType="1"/>
          </p:cNvSpPr>
          <p:nvPr/>
        </p:nvSpPr>
        <p:spPr bwMode="auto">
          <a:xfrm flipV="1">
            <a:off x="1600200" y="165469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2534" name="Line 5"/>
          <p:cNvSpPr>
            <a:spLocks noChangeShapeType="1"/>
          </p:cNvSpPr>
          <p:nvPr/>
        </p:nvSpPr>
        <p:spPr bwMode="auto">
          <a:xfrm flipV="1">
            <a:off x="6705600" y="165469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08230" name="Text Box 6"/>
          <p:cNvSpPr txBox="1">
            <a:spLocks noChangeArrowheads="1"/>
          </p:cNvSpPr>
          <p:nvPr/>
        </p:nvSpPr>
        <p:spPr bwMode="auto">
          <a:xfrm>
            <a:off x="0" y="3200400"/>
            <a:ext cx="9144000" cy="2031325"/>
          </a:xfrm>
          <a:prstGeom prst="rect">
            <a:avLst/>
          </a:prstGeom>
          <a:noFill/>
          <a:ln w="9525">
            <a:noFill/>
            <a:miter lim="800000"/>
            <a:headEnd/>
            <a:tailEnd/>
          </a:ln>
        </p:spPr>
        <p:txBody>
          <a:bodyPr>
            <a:spAutoFit/>
          </a:bodyPr>
          <a:lstStyle/>
          <a:p>
            <a:pPr algn="ctr">
              <a:lnSpc>
                <a:spcPct val="105000"/>
              </a:lnSpc>
            </a:pPr>
            <a:r>
              <a:rPr lang="en-US" altLang="zh-CN" sz="3000" b="0" dirty="0">
                <a:solidFill>
                  <a:srgbClr val="00B0F0"/>
                </a:solidFill>
                <a:latin typeface="Comic Sans MS" pitchFamily="66" charset="0"/>
                <a:ea typeface="宋体" charset="-122"/>
              </a:rPr>
              <a:t>Then compare again the two numbers</a:t>
            </a:r>
          </a:p>
          <a:p>
            <a:pPr algn="ctr">
              <a:lnSpc>
                <a:spcPct val="105000"/>
              </a:lnSpc>
            </a:pPr>
            <a:r>
              <a:rPr lang="en-US" altLang="zh-CN" sz="3000" b="0" dirty="0">
                <a:solidFill>
                  <a:srgbClr val="00B0F0"/>
                </a:solidFill>
                <a:latin typeface="Comic Sans MS" pitchFamily="66" charset="0"/>
                <a:ea typeface="宋体" charset="-122"/>
              </a:rPr>
              <a:t>pointed to by the pointer;</a:t>
            </a:r>
          </a:p>
          <a:p>
            <a:pPr algn="ctr">
              <a:lnSpc>
                <a:spcPct val="105000"/>
              </a:lnSpc>
            </a:pPr>
            <a:r>
              <a:rPr lang="en-US" altLang="zh-CN" sz="3000" b="0" dirty="0">
                <a:solidFill>
                  <a:srgbClr val="00B0F0"/>
                </a:solidFill>
                <a:latin typeface="Comic Sans MS" pitchFamily="66" charset="0"/>
                <a:ea typeface="宋体" charset="-122"/>
              </a:rPr>
              <a:t>copy the smaller one to the result</a:t>
            </a:r>
          </a:p>
          <a:p>
            <a:pPr algn="ctr">
              <a:lnSpc>
                <a:spcPct val="105000"/>
              </a:lnSpc>
            </a:pPr>
            <a:r>
              <a:rPr lang="en-US" altLang="zh-CN" sz="3000" b="0" dirty="0">
                <a:solidFill>
                  <a:srgbClr val="00B0F0"/>
                </a:solidFill>
                <a:latin typeface="Comic Sans MS" pitchFamily="66" charset="0"/>
                <a:ea typeface="宋体" charset="-122"/>
              </a:rPr>
              <a:t>and advance that pointer</a:t>
            </a:r>
          </a:p>
        </p:txBody>
      </p:sp>
      <p:sp>
        <p:nvSpPr>
          <p:cNvPr id="22536" name="AutoShape 9"/>
          <p:cNvSpPr>
            <a:spLocks noChangeArrowheads="1"/>
          </p:cNvSpPr>
          <p:nvPr/>
        </p:nvSpPr>
        <p:spPr bwMode="auto">
          <a:xfrm>
            <a:off x="2057400" y="2438400"/>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a:solidFill>
                  <a:srgbClr val="FF0000"/>
                </a:solidFill>
                <a:latin typeface="Comic Sans MS" pitchFamily="66" charset="0"/>
                <a:ea typeface="宋体" charset="-122"/>
              </a:rPr>
              <a:t>5</a:t>
            </a:r>
            <a:r>
              <a:rPr lang="en-US" altLang="zh-CN" sz="2800" b="0">
                <a:latin typeface="Comic Sans MS" pitchFamily="66" charset="0"/>
                <a:ea typeface="宋体" charset="-122"/>
              </a:rPr>
              <a:t>, </a:t>
            </a:r>
          </a:p>
        </p:txBody>
      </p:sp>
      <p:sp>
        <p:nvSpPr>
          <p:cNvPr id="22537" name="Text Box 10"/>
          <p:cNvSpPr txBox="1">
            <a:spLocks noChangeArrowheads="1"/>
          </p:cNvSpPr>
          <p:nvPr/>
        </p:nvSpPr>
        <p:spPr bwMode="auto">
          <a:xfrm>
            <a:off x="152400" y="2438400"/>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52</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8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AutoShape 2"/>
          <p:cNvSpPr>
            <a:spLocks noChangeArrowheads="1"/>
          </p:cNvSpPr>
          <p:nvPr/>
        </p:nvSpPr>
        <p:spPr bwMode="auto">
          <a:xfrm>
            <a:off x="1295400" y="1037282"/>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3556" name="AutoShape 3"/>
          <p:cNvSpPr>
            <a:spLocks noChangeArrowheads="1"/>
          </p:cNvSpPr>
          <p:nvPr/>
        </p:nvSpPr>
        <p:spPr bwMode="auto">
          <a:xfrm>
            <a:off x="5943600" y="1037282"/>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3557" name="Line 4"/>
          <p:cNvSpPr>
            <a:spLocks noChangeShapeType="1"/>
          </p:cNvSpPr>
          <p:nvPr/>
        </p:nvSpPr>
        <p:spPr bwMode="auto">
          <a:xfrm flipV="1">
            <a:off x="2209800" y="172308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3558" name="Line 5"/>
          <p:cNvSpPr>
            <a:spLocks noChangeShapeType="1"/>
          </p:cNvSpPr>
          <p:nvPr/>
        </p:nvSpPr>
        <p:spPr bwMode="auto">
          <a:xfrm flipV="1">
            <a:off x="6705600" y="172308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09254" name="Text Box 6"/>
          <p:cNvSpPr txBox="1">
            <a:spLocks noChangeArrowheads="1"/>
          </p:cNvSpPr>
          <p:nvPr/>
        </p:nvSpPr>
        <p:spPr bwMode="auto">
          <a:xfrm>
            <a:off x="0" y="3704282"/>
            <a:ext cx="9144000" cy="554038"/>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Repeat the same process …</a:t>
            </a:r>
          </a:p>
        </p:txBody>
      </p:sp>
      <p:sp>
        <p:nvSpPr>
          <p:cNvPr id="23560" name="AutoShape 7"/>
          <p:cNvSpPr>
            <a:spLocks noChangeArrowheads="1"/>
          </p:cNvSpPr>
          <p:nvPr/>
        </p:nvSpPr>
        <p:spPr bwMode="auto">
          <a:xfrm>
            <a:off x="2057400" y="2942282"/>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a:t>
            </a:r>
            <a:r>
              <a:rPr lang="en-US" altLang="zh-CN" sz="2800">
                <a:solidFill>
                  <a:srgbClr val="FF0000"/>
                </a:solidFill>
                <a:latin typeface="Comic Sans MS" pitchFamily="66" charset="0"/>
                <a:ea typeface="宋体" charset="-122"/>
              </a:rPr>
              <a:t>10</a:t>
            </a:r>
            <a:r>
              <a:rPr lang="en-US" altLang="zh-CN" sz="2800" b="0">
                <a:latin typeface="Comic Sans MS" pitchFamily="66" charset="0"/>
                <a:ea typeface="宋体" charset="-122"/>
              </a:rPr>
              <a:t>,  </a:t>
            </a:r>
          </a:p>
        </p:txBody>
      </p:sp>
      <p:sp>
        <p:nvSpPr>
          <p:cNvPr id="23561" name="Text Box 8"/>
          <p:cNvSpPr txBox="1">
            <a:spLocks noChangeArrowheads="1"/>
          </p:cNvSpPr>
          <p:nvPr/>
        </p:nvSpPr>
        <p:spPr bwMode="auto">
          <a:xfrm>
            <a:off x="152400" y="2942282"/>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53</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9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4"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AutoShape 2"/>
          <p:cNvSpPr>
            <a:spLocks noChangeArrowheads="1"/>
          </p:cNvSpPr>
          <p:nvPr/>
        </p:nvSpPr>
        <p:spPr bwMode="auto">
          <a:xfrm>
            <a:off x="1295400" y="1050032"/>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4580" name="AutoShape 3"/>
          <p:cNvSpPr>
            <a:spLocks noChangeArrowheads="1"/>
          </p:cNvSpPr>
          <p:nvPr/>
        </p:nvSpPr>
        <p:spPr bwMode="auto">
          <a:xfrm>
            <a:off x="5943600" y="1050032"/>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4581" name="Line 4"/>
          <p:cNvSpPr>
            <a:spLocks noChangeShapeType="1"/>
          </p:cNvSpPr>
          <p:nvPr/>
        </p:nvSpPr>
        <p:spPr bwMode="auto">
          <a:xfrm flipV="1">
            <a:off x="2743200" y="173583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4582" name="Line 5"/>
          <p:cNvSpPr>
            <a:spLocks noChangeShapeType="1"/>
          </p:cNvSpPr>
          <p:nvPr/>
        </p:nvSpPr>
        <p:spPr bwMode="auto">
          <a:xfrm flipV="1">
            <a:off x="6705600" y="173583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10278" name="Text Box 6"/>
          <p:cNvSpPr txBox="1">
            <a:spLocks noChangeArrowheads="1"/>
          </p:cNvSpPr>
          <p:nvPr/>
        </p:nvSpPr>
        <p:spPr bwMode="auto">
          <a:xfrm>
            <a:off x="0" y="3717032"/>
            <a:ext cx="9144000" cy="554038"/>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Again …</a:t>
            </a:r>
          </a:p>
        </p:txBody>
      </p:sp>
      <p:sp>
        <p:nvSpPr>
          <p:cNvPr id="24584" name="AutoShape 7"/>
          <p:cNvSpPr>
            <a:spLocks noChangeArrowheads="1"/>
          </p:cNvSpPr>
          <p:nvPr/>
        </p:nvSpPr>
        <p:spPr bwMode="auto">
          <a:xfrm>
            <a:off x="2057400" y="2955032"/>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5, 10, </a:t>
            </a:r>
            <a:r>
              <a:rPr lang="en-US" altLang="zh-CN" sz="2800">
                <a:solidFill>
                  <a:srgbClr val="FF0000"/>
                </a:solidFill>
                <a:latin typeface="Comic Sans MS" pitchFamily="66" charset="0"/>
                <a:ea typeface="宋体" charset="-122"/>
              </a:rPr>
              <a:t>13</a:t>
            </a:r>
            <a:r>
              <a:rPr lang="en-US" altLang="zh-CN" sz="2800" b="0">
                <a:latin typeface="Comic Sans MS" pitchFamily="66" charset="0"/>
                <a:ea typeface="宋体" charset="-122"/>
              </a:rPr>
              <a:t> </a:t>
            </a:r>
          </a:p>
        </p:txBody>
      </p:sp>
      <p:sp>
        <p:nvSpPr>
          <p:cNvPr id="24585" name="Text Box 8"/>
          <p:cNvSpPr txBox="1">
            <a:spLocks noChangeArrowheads="1"/>
          </p:cNvSpPr>
          <p:nvPr/>
        </p:nvSpPr>
        <p:spPr bwMode="auto">
          <a:xfrm>
            <a:off x="152400" y="2955032"/>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54</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AutoShape 2"/>
          <p:cNvSpPr>
            <a:spLocks noChangeArrowheads="1"/>
          </p:cNvSpPr>
          <p:nvPr/>
        </p:nvSpPr>
        <p:spPr bwMode="auto">
          <a:xfrm>
            <a:off x="1295400" y="1144066"/>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5604" name="AutoShape 3"/>
          <p:cNvSpPr>
            <a:spLocks noChangeArrowheads="1"/>
          </p:cNvSpPr>
          <p:nvPr/>
        </p:nvSpPr>
        <p:spPr bwMode="auto">
          <a:xfrm>
            <a:off x="5943600" y="1144066"/>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5605" name="Line 4"/>
          <p:cNvSpPr>
            <a:spLocks noChangeShapeType="1"/>
          </p:cNvSpPr>
          <p:nvPr/>
        </p:nvSpPr>
        <p:spPr bwMode="auto">
          <a:xfrm flipV="1">
            <a:off x="2743200" y="182986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5606" name="Line 5"/>
          <p:cNvSpPr>
            <a:spLocks noChangeShapeType="1"/>
          </p:cNvSpPr>
          <p:nvPr/>
        </p:nvSpPr>
        <p:spPr bwMode="auto">
          <a:xfrm flipV="1">
            <a:off x="7315200" y="182986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11302" name="Text Box 6"/>
          <p:cNvSpPr txBox="1">
            <a:spLocks noChangeArrowheads="1"/>
          </p:cNvSpPr>
          <p:nvPr/>
        </p:nvSpPr>
        <p:spPr bwMode="auto">
          <a:xfrm>
            <a:off x="0" y="3811066"/>
            <a:ext cx="9144000" cy="554038"/>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and again …</a:t>
            </a:r>
          </a:p>
        </p:txBody>
      </p:sp>
      <p:sp>
        <p:nvSpPr>
          <p:cNvPr id="25608" name="AutoShape 7"/>
          <p:cNvSpPr>
            <a:spLocks noChangeArrowheads="1"/>
          </p:cNvSpPr>
          <p:nvPr/>
        </p:nvSpPr>
        <p:spPr bwMode="auto">
          <a:xfrm>
            <a:off x="2057400" y="3049066"/>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5, 10, 13, </a:t>
            </a:r>
            <a:r>
              <a:rPr lang="en-US" altLang="zh-CN" sz="2800">
                <a:solidFill>
                  <a:srgbClr val="FF0000"/>
                </a:solidFill>
                <a:latin typeface="Comic Sans MS" pitchFamily="66" charset="0"/>
                <a:ea typeface="宋体" charset="-122"/>
              </a:rPr>
              <a:t>21</a:t>
            </a:r>
            <a:r>
              <a:rPr lang="en-US" altLang="zh-CN" sz="2800" b="0">
                <a:latin typeface="Comic Sans MS" pitchFamily="66" charset="0"/>
                <a:ea typeface="宋体" charset="-122"/>
              </a:rPr>
              <a:t> </a:t>
            </a:r>
          </a:p>
        </p:txBody>
      </p:sp>
      <p:sp>
        <p:nvSpPr>
          <p:cNvPr id="25609" name="Text Box 8"/>
          <p:cNvSpPr txBox="1">
            <a:spLocks noChangeArrowheads="1"/>
          </p:cNvSpPr>
          <p:nvPr/>
        </p:nvSpPr>
        <p:spPr bwMode="auto">
          <a:xfrm>
            <a:off x="152400" y="3049066"/>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55</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AutoShape 2"/>
          <p:cNvSpPr>
            <a:spLocks noChangeArrowheads="1"/>
          </p:cNvSpPr>
          <p:nvPr/>
        </p:nvSpPr>
        <p:spPr bwMode="auto">
          <a:xfrm>
            <a:off x="1295400" y="110929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6628" name="AutoShape 3"/>
          <p:cNvSpPr>
            <a:spLocks noChangeArrowheads="1"/>
          </p:cNvSpPr>
          <p:nvPr/>
        </p:nvSpPr>
        <p:spPr bwMode="auto">
          <a:xfrm>
            <a:off x="5943600" y="110929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6629" name="Line 4"/>
          <p:cNvSpPr>
            <a:spLocks noChangeShapeType="1"/>
          </p:cNvSpPr>
          <p:nvPr/>
        </p:nvSpPr>
        <p:spPr bwMode="auto">
          <a:xfrm flipV="1">
            <a:off x="2743200" y="1795090"/>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6630" name="Line 5"/>
          <p:cNvSpPr>
            <a:spLocks noChangeShapeType="1"/>
          </p:cNvSpPr>
          <p:nvPr/>
        </p:nvSpPr>
        <p:spPr bwMode="auto">
          <a:xfrm flipV="1">
            <a:off x="7924800" y="1795090"/>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12326" name="Text Box 6"/>
          <p:cNvSpPr txBox="1">
            <a:spLocks noChangeArrowheads="1"/>
          </p:cNvSpPr>
          <p:nvPr/>
        </p:nvSpPr>
        <p:spPr bwMode="auto">
          <a:xfrm>
            <a:off x="0" y="3776290"/>
            <a:ext cx="9144000" cy="554038"/>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a:t>
            </a:r>
          </a:p>
        </p:txBody>
      </p:sp>
      <p:sp>
        <p:nvSpPr>
          <p:cNvPr id="26632" name="AutoShape 7"/>
          <p:cNvSpPr>
            <a:spLocks noChangeArrowheads="1"/>
          </p:cNvSpPr>
          <p:nvPr/>
        </p:nvSpPr>
        <p:spPr bwMode="auto">
          <a:xfrm>
            <a:off x="2057400" y="3014290"/>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5, 10, 13, 21, </a:t>
            </a:r>
            <a:r>
              <a:rPr lang="en-US" altLang="zh-CN" sz="2800">
                <a:solidFill>
                  <a:srgbClr val="FF0000"/>
                </a:solidFill>
                <a:latin typeface="Comic Sans MS" pitchFamily="66" charset="0"/>
                <a:ea typeface="宋体" charset="-122"/>
              </a:rPr>
              <a:t>32</a:t>
            </a:r>
            <a:endParaRPr lang="en-US" altLang="zh-CN" sz="2800" b="0">
              <a:latin typeface="Comic Sans MS" pitchFamily="66" charset="0"/>
              <a:ea typeface="宋体" charset="-122"/>
            </a:endParaRPr>
          </a:p>
        </p:txBody>
      </p:sp>
      <p:sp>
        <p:nvSpPr>
          <p:cNvPr id="26633" name="Text Box 8"/>
          <p:cNvSpPr txBox="1">
            <a:spLocks noChangeArrowheads="1"/>
          </p:cNvSpPr>
          <p:nvPr/>
        </p:nvSpPr>
        <p:spPr bwMode="auto">
          <a:xfrm>
            <a:off x="152400" y="3014290"/>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56</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2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AutoShape 2"/>
          <p:cNvSpPr>
            <a:spLocks noChangeArrowheads="1"/>
          </p:cNvSpPr>
          <p:nvPr/>
        </p:nvSpPr>
        <p:spPr bwMode="auto">
          <a:xfrm>
            <a:off x="1295400" y="1058416"/>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7652" name="AutoShape 3"/>
          <p:cNvSpPr>
            <a:spLocks noChangeArrowheads="1"/>
          </p:cNvSpPr>
          <p:nvPr/>
        </p:nvSpPr>
        <p:spPr bwMode="auto">
          <a:xfrm>
            <a:off x="5943600" y="1058416"/>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7653" name="Line 4"/>
          <p:cNvSpPr>
            <a:spLocks noChangeShapeType="1"/>
          </p:cNvSpPr>
          <p:nvPr/>
        </p:nvSpPr>
        <p:spPr bwMode="auto">
          <a:xfrm flipV="1">
            <a:off x="2743200" y="174421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7654" name="Line 5"/>
          <p:cNvSpPr>
            <a:spLocks noChangeShapeType="1"/>
          </p:cNvSpPr>
          <p:nvPr/>
        </p:nvSpPr>
        <p:spPr bwMode="auto">
          <a:xfrm flipV="1">
            <a:off x="8382000" y="1744216"/>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313350" name="Text Box 6"/>
          <p:cNvSpPr txBox="1">
            <a:spLocks noChangeArrowheads="1"/>
          </p:cNvSpPr>
          <p:nvPr/>
        </p:nvSpPr>
        <p:spPr bwMode="auto">
          <a:xfrm>
            <a:off x="179512" y="3789040"/>
            <a:ext cx="9144000" cy="1546577"/>
          </a:xfrm>
          <a:prstGeom prst="rect">
            <a:avLst/>
          </a:prstGeom>
          <a:noFill/>
          <a:ln w="9525">
            <a:noFill/>
            <a:miter lim="800000"/>
            <a:headEnd/>
            <a:tailEnd/>
          </a:ln>
        </p:spPr>
        <p:txBody>
          <a:bodyPr>
            <a:spAutoFit/>
          </a:bodyPr>
          <a:lstStyle/>
          <a:p>
            <a:pPr algn="ctr">
              <a:lnSpc>
                <a:spcPct val="105000"/>
              </a:lnSpc>
            </a:pPr>
            <a:r>
              <a:rPr lang="en-US" altLang="zh-CN" sz="3000" b="0" dirty="0">
                <a:solidFill>
                  <a:srgbClr val="00B0F0"/>
                </a:solidFill>
                <a:latin typeface="Comic Sans MS" pitchFamily="66" charset="0"/>
                <a:ea typeface="宋体" charset="-122"/>
              </a:rPr>
              <a:t>When we reach the </a:t>
            </a:r>
            <a:r>
              <a:rPr lang="en-US" altLang="zh-CN" sz="3000" dirty="0">
                <a:latin typeface="Comic Sans MS" pitchFamily="66" charset="0"/>
                <a:ea typeface="宋体" charset="-122"/>
              </a:rPr>
              <a:t>end</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of one sequence,</a:t>
            </a:r>
          </a:p>
          <a:p>
            <a:pPr algn="ctr">
              <a:lnSpc>
                <a:spcPct val="105000"/>
              </a:lnSpc>
            </a:pPr>
            <a:r>
              <a:rPr lang="en-US" altLang="zh-CN" sz="3000" b="0" dirty="0">
                <a:solidFill>
                  <a:srgbClr val="00B0F0"/>
                </a:solidFill>
                <a:latin typeface="Comic Sans MS" pitchFamily="66" charset="0"/>
                <a:ea typeface="宋体" charset="-122"/>
              </a:rPr>
              <a:t>simply copy the </a:t>
            </a:r>
            <a:r>
              <a:rPr lang="en-US" altLang="zh-CN" sz="3000" dirty="0">
                <a:solidFill>
                  <a:srgbClr val="FF0000"/>
                </a:solidFill>
                <a:latin typeface="Comic Sans MS" pitchFamily="66" charset="0"/>
                <a:ea typeface="宋体" charset="-122"/>
              </a:rPr>
              <a:t>remaining</a:t>
            </a:r>
            <a:r>
              <a:rPr lang="en-US" altLang="zh-CN" sz="3000" b="0" dirty="0">
                <a:solidFill>
                  <a:schemeClr val="accent2"/>
                </a:solidFill>
                <a:latin typeface="Comic Sans MS" pitchFamily="66" charset="0"/>
                <a:ea typeface="宋体" charset="-122"/>
              </a:rPr>
              <a:t> </a:t>
            </a:r>
            <a:r>
              <a:rPr lang="en-US" altLang="zh-CN" sz="3000" b="0" dirty="0">
                <a:solidFill>
                  <a:srgbClr val="00B0F0"/>
                </a:solidFill>
                <a:latin typeface="Comic Sans MS" pitchFamily="66" charset="0"/>
                <a:ea typeface="宋体" charset="-122"/>
              </a:rPr>
              <a:t>numbers in the other sequence to the result </a:t>
            </a:r>
          </a:p>
        </p:txBody>
      </p:sp>
      <p:sp>
        <p:nvSpPr>
          <p:cNvPr id="27656" name="AutoShape 7"/>
          <p:cNvSpPr>
            <a:spLocks noChangeArrowheads="1"/>
          </p:cNvSpPr>
          <p:nvPr/>
        </p:nvSpPr>
        <p:spPr bwMode="auto">
          <a:xfrm>
            <a:off x="2057400" y="2963416"/>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5, 10, 13, 21, 32, </a:t>
            </a:r>
            <a:r>
              <a:rPr lang="en-US" altLang="zh-CN" sz="2800">
                <a:solidFill>
                  <a:srgbClr val="FF0000"/>
                </a:solidFill>
                <a:latin typeface="Comic Sans MS" pitchFamily="66" charset="0"/>
                <a:ea typeface="宋体" charset="-122"/>
              </a:rPr>
              <a:t>34</a:t>
            </a:r>
            <a:r>
              <a:rPr lang="en-US" altLang="zh-CN" sz="2800" b="0">
                <a:latin typeface="Comic Sans MS" pitchFamily="66" charset="0"/>
                <a:ea typeface="宋体" charset="-122"/>
              </a:rPr>
              <a:t> </a:t>
            </a:r>
          </a:p>
        </p:txBody>
      </p:sp>
      <p:sp>
        <p:nvSpPr>
          <p:cNvPr id="27657" name="Text Box 8"/>
          <p:cNvSpPr txBox="1">
            <a:spLocks noChangeArrowheads="1"/>
          </p:cNvSpPr>
          <p:nvPr/>
        </p:nvSpPr>
        <p:spPr bwMode="auto">
          <a:xfrm>
            <a:off x="152400" y="2438400"/>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57</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5" name="AutoShape 2"/>
          <p:cNvSpPr>
            <a:spLocks noChangeArrowheads="1"/>
          </p:cNvSpPr>
          <p:nvPr/>
        </p:nvSpPr>
        <p:spPr bwMode="auto">
          <a:xfrm>
            <a:off x="1295400" y="1562472"/>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28676" name="AutoShape 3"/>
          <p:cNvSpPr>
            <a:spLocks noChangeArrowheads="1"/>
          </p:cNvSpPr>
          <p:nvPr/>
        </p:nvSpPr>
        <p:spPr bwMode="auto">
          <a:xfrm>
            <a:off x="5943600" y="1562472"/>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28677" name="Line 4"/>
          <p:cNvSpPr>
            <a:spLocks noChangeShapeType="1"/>
          </p:cNvSpPr>
          <p:nvPr/>
        </p:nvSpPr>
        <p:spPr bwMode="auto">
          <a:xfrm flipV="1">
            <a:off x="3810000" y="224827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8678" name="Line 5"/>
          <p:cNvSpPr>
            <a:spLocks noChangeShapeType="1"/>
          </p:cNvSpPr>
          <p:nvPr/>
        </p:nvSpPr>
        <p:spPr bwMode="auto">
          <a:xfrm flipV="1">
            <a:off x="8382000" y="2248272"/>
            <a:ext cx="0" cy="838200"/>
          </a:xfrm>
          <a:prstGeom prst="line">
            <a:avLst/>
          </a:prstGeom>
          <a:noFill/>
          <a:ln w="28575">
            <a:solidFill>
              <a:srgbClr val="FF0000"/>
            </a:solidFill>
            <a:round/>
            <a:headEnd/>
            <a:tailEnd type="triangle" w="med" len="med"/>
          </a:ln>
        </p:spPr>
        <p:txBody>
          <a:bodyPr wrap="none"/>
          <a:lstStyle/>
          <a:p>
            <a:endParaRPr lang="zh-CN" altLang="en-US"/>
          </a:p>
        </p:txBody>
      </p:sp>
      <p:sp>
        <p:nvSpPr>
          <p:cNvPr id="28679" name="Text Box 6"/>
          <p:cNvSpPr txBox="1">
            <a:spLocks noChangeArrowheads="1"/>
          </p:cNvSpPr>
          <p:nvPr/>
        </p:nvSpPr>
        <p:spPr bwMode="auto">
          <a:xfrm>
            <a:off x="0" y="4365104"/>
            <a:ext cx="9144000" cy="554038"/>
          </a:xfrm>
          <a:prstGeom prst="rect">
            <a:avLst/>
          </a:prstGeom>
          <a:noFill/>
          <a:ln w="9525">
            <a:noFill/>
            <a:miter lim="800000"/>
            <a:headEnd/>
            <a:tailEnd/>
          </a:ln>
        </p:spPr>
        <p:txBody>
          <a:bodyPr>
            <a:spAutoFit/>
          </a:bodyPr>
          <a:lstStyle/>
          <a:p>
            <a:pPr algn="ctr"/>
            <a:r>
              <a:rPr lang="en-US" altLang="zh-CN" sz="3000" b="0" dirty="0">
                <a:solidFill>
                  <a:srgbClr val="00B0F0"/>
                </a:solidFill>
                <a:latin typeface="Comic Sans MS" pitchFamily="66" charset="0"/>
                <a:ea typeface="宋体" charset="-122"/>
              </a:rPr>
              <a:t>Then we obtain the final sorted sequence</a:t>
            </a:r>
          </a:p>
        </p:txBody>
      </p:sp>
      <p:sp>
        <p:nvSpPr>
          <p:cNvPr id="28680" name="AutoShape 7"/>
          <p:cNvSpPr>
            <a:spLocks noChangeArrowheads="1"/>
          </p:cNvSpPr>
          <p:nvPr/>
        </p:nvSpPr>
        <p:spPr bwMode="auto">
          <a:xfrm>
            <a:off x="2057400" y="3467472"/>
            <a:ext cx="4800600" cy="609600"/>
          </a:xfrm>
          <a:prstGeom prst="roundRect">
            <a:avLst>
              <a:gd name="adj" fmla="val 16667"/>
            </a:avLst>
          </a:prstGeom>
          <a:solidFill>
            <a:schemeClr val="bg1"/>
          </a:solidFill>
          <a:ln w="9525">
            <a:solidFill>
              <a:schemeClr val="tx1"/>
            </a:solidFill>
            <a:round/>
            <a:headEnd/>
            <a:tailEnd/>
          </a:ln>
        </p:spPr>
        <p:txBody>
          <a:bodyPr wrap="none" anchor="ctr"/>
          <a:lstStyle/>
          <a:p>
            <a:r>
              <a:rPr lang="en-US" altLang="zh-CN" sz="2800" b="0">
                <a:latin typeface="Comic Sans MS" pitchFamily="66" charset="0"/>
                <a:ea typeface="宋体" charset="-122"/>
              </a:rPr>
              <a:t>5, 10, 13, 21, 32, 34, </a:t>
            </a:r>
            <a:r>
              <a:rPr lang="en-US" altLang="zh-CN" sz="2800">
                <a:solidFill>
                  <a:srgbClr val="FF0000"/>
                </a:solidFill>
                <a:latin typeface="Comic Sans MS" pitchFamily="66" charset="0"/>
                <a:ea typeface="宋体" charset="-122"/>
              </a:rPr>
              <a:t>51,</a:t>
            </a:r>
            <a:r>
              <a:rPr lang="en-US" altLang="zh-CN" sz="2800" b="0">
                <a:solidFill>
                  <a:srgbClr val="FF0000"/>
                </a:solidFill>
                <a:latin typeface="Comic Sans MS" pitchFamily="66" charset="0"/>
                <a:ea typeface="宋体" charset="-122"/>
              </a:rPr>
              <a:t> </a:t>
            </a:r>
            <a:r>
              <a:rPr lang="en-US" altLang="zh-CN" sz="2800">
                <a:solidFill>
                  <a:srgbClr val="FF0000"/>
                </a:solidFill>
                <a:latin typeface="Comic Sans MS" pitchFamily="66" charset="0"/>
                <a:ea typeface="宋体" charset="-122"/>
              </a:rPr>
              <a:t>64</a:t>
            </a:r>
            <a:r>
              <a:rPr lang="en-US" altLang="zh-CN" sz="2800" b="0">
                <a:latin typeface="Comic Sans MS" pitchFamily="66" charset="0"/>
                <a:ea typeface="宋体" charset="-122"/>
              </a:rPr>
              <a:t> </a:t>
            </a:r>
          </a:p>
        </p:txBody>
      </p:sp>
      <p:sp>
        <p:nvSpPr>
          <p:cNvPr id="28681" name="Text Box 8"/>
          <p:cNvSpPr txBox="1">
            <a:spLocks noChangeArrowheads="1"/>
          </p:cNvSpPr>
          <p:nvPr/>
        </p:nvSpPr>
        <p:spPr bwMode="auto">
          <a:xfrm>
            <a:off x="152400" y="3467472"/>
            <a:ext cx="1828800" cy="554038"/>
          </a:xfrm>
          <a:prstGeom prst="rect">
            <a:avLst/>
          </a:prstGeom>
          <a:noFill/>
          <a:ln w="9525">
            <a:noFill/>
            <a:miter lim="800000"/>
            <a:headEnd/>
            <a:tailEnd/>
          </a:ln>
        </p:spPr>
        <p:txBody>
          <a:bodyPr>
            <a:spAutoFit/>
          </a:bodyPr>
          <a:lstStyle/>
          <a:p>
            <a:pPr algn="r"/>
            <a:r>
              <a:rPr lang="en-US" altLang="zh-CN" sz="3000" b="0">
                <a:latin typeface="Comic Sans MS" pitchFamily="66" charset="0"/>
                <a:ea typeface="宋体" charset="-122"/>
              </a:rPr>
              <a:t>Result: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58</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CN" smtClean="0"/>
              <a:t>Pseudo code</a:t>
            </a:r>
          </a:p>
        </p:txBody>
      </p:sp>
      <p:sp>
        <p:nvSpPr>
          <p:cNvPr id="366595" name="Rectangle 3"/>
          <p:cNvSpPr>
            <a:spLocks noGrp="1" noChangeArrowheads="1"/>
          </p:cNvSpPr>
          <p:nvPr>
            <p:ph type="body" idx="1"/>
          </p:nvPr>
        </p:nvSpPr>
        <p:spPr>
          <a:xfrm>
            <a:off x="683568" y="1124744"/>
            <a:ext cx="7781192" cy="4805362"/>
          </a:xfrm>
          <a:solidFill>
            <a:schemeClr val="bg1"/>
          </a:solidFill>
          <a:ln>
            <a:solidFill>
              <a:schemeClr val="tx1"/>
            </a:solidFill>
          </a:ln>
          <a:effectLst>
            <a:outerShdw dist="107763" dir="2700000" algn="ctr" rotWithShape="0">
              <a:schemeClr val="bg2"/>
            </a:outerShdw>
          </a:effectLst>
        </p:spPr>
        <p:txBody>
          <a:bodyPr/>
          <a:lstStyle/>
          <a:p>
            <a:pPr marL="0" indent="0" eaLnBrk="1" hangingPunct="1">
              <a:spcAft>
                <a:spcPct val="0"/>
              </a:spcAft>
              <a:tabLst>
                <a:tab pos="573088" algn="l"/>
                <a:tab pos="1146175" algn="l"/>
              </a:tabLst>
            </a:pPr>
            <a:r>
              <a:rPr lang="en-US" altLang="zh-CN" sz="3000" smtClean="0">
                <a:ea typeface="宋体" charset="-122"/>
              </a:rPr>
              <a:t>Algorithm Mergesort(A[1..n])</a:t>
            </a:r>
          </a:p>
          <a:p>
            <a:pPr marL="0" indent="0" eaLnBrk="1" hangingPunct="1">
              <a:spcAft>
                <a:spcPct val="0"/>
              </a:spcAft>
              <a:tabLst>
                <a:tab pos="573088" algn="l"/>
                <a:tab pos="1146175" algn="l"/>
              </a:tabLst>
            </a:pPr>
            <a:r>
              <a:rPr lang="en-US" altLang="zh-CN" sz="3000" smtClean="0">
                <a:ea typeface="宋体" charset="-122"/>
              </a:rPr>
              <a:t>	if n &gt; 1 then begin</a:t>
            </a:r>
          </a:p>
          <a:p>
            <a:pPr marL="0" indent="0" eaLnBrk="1" hangingPunct="1">
              <a:spcAft>
                <a:spcPct val="0"/>
              </a:spcAft>
              <a:tabLst>
                <a:tab pos="573088" algn="l"/>
                <a:tab pos="1146175" algn="l"/>
              </a:tabLst>
            </a:pPr>
            <a:r>
              <a:rPr lang="en-US" altLang="zh-CN" sz="3000" smtClean="0">
                <a:ea typeface="宋体" charset="-122"/>
              </a:rPr>
              <a:t>		copy A[1..</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a:t>
            </a:r>
            <a:r>
              <a:rPr lang="en-US" altLang="zh-CN" sz="3000" smtClean="0">
                <a:ea typeface="宋体" charset="-122"/>
              </a:rPr>
              <a:t>] to B[1..</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a:t>
            </a:r>
            <a:r>
              <a:rPr lang="en-US" altLang="zh-CN" sz="3000" smtClean="0">
                <a:ea typeface="宋体" charset="-122"/>
              </a:rPr>
              <a:t>]</a:t>
            </a:r>
          </a:p>
          <a:p>
            <a:pPr marL="0" indent="0" eaLnBrk="1" hangingPunct="1">
              <a:spcAft>
                <a:spcPct val="0"/>
              </a:spcAft>
              <a:tabLst>
                <a:tab pos="573088" algn="l"/>
                <a:tab pos="1146175" algn="l"/>
              </a:tabLst>
            </a:pPr>
            <a:r>
              <a:rPr lang="en-US" altLang="zh-CN" sz="3000" smtClean="0">
                <a:ea typeface="宋体" charset="-122"/>
              </a:rPr>
              <a:t>  		copy A[</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+1</a:t>
            </a:r>
            <a:r>
              <a:rPr lang="en-US" altLang="zh-CN" sz="3000" smtClean="0">
                <a:ea typeface="宋体" charset="-122"/>
              </a:rPr>
              <a:t>..n] to C[1..</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a:t>
            </a:r>
            <a:r>
              <a:rPr lang="en-US" altLang="zh-CN" sz="3000" smtClean="0">
                <a:ea typeface="宋体" charset="-122"/>
              </a:rPr>
              <a:t>]</a:t>
            </a:r>
          </a:p>
          <a:p>
            <a:pPr marL="0" indent="0" eaLnBrk="1" hangingPunct="1">
              <a:spcAft>
                <a:spcPct val="0"/>
              </a:spcAft>
              <a:tabLst>
                <a:tab pos="573088" algn="l"/>
                <a:tab pos="1146175" algn="l"/>
              </a:tabLst>
            </a:pPr>
            <a:r>
              <a:rPr lang="en-US" altLang="zh-CN" sz="3000" smtClean="0">
                <a:ea typeface="宋体" charset="-122"/>
              </a:rPr>
              <a:t>  		</a:t>
            </a:r>
            <a:r>
              <a:rPr lang="en-US" altLang="zh-CN" sz="3000" b="1" smtClean="0">
                <a:solidFill>
                  <a:srgbClr val="FF0000"/>
                </a:solidFill>
                <a:ea typeface="宋体" charset="-122"/>
              </a:rPr>
              <a:t>Mergesort</a:t>
            </a:r>
            <a:r>
              <a:rPr lang="en-US" altLang="zh-CN" sz="3000" smtClean="0">
                <a:ea typeface="宋体" charset="-122"/>
              </a:rPr>
              <a:t>(B[1..</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a:t>
            </a:r>
            <a:r>
              <a:rPr lang="en-US" altLang="zh-CN" sz="3000" smtClean="0">
                <a:ea typeface="宋体" charset="-122"/>
              </a:rPr>
              <a:t>])</a:t>
            </a:r>
          </a:p>
          <a:p>
            <a:pPr marL="0" indent="0" eaLnBrk="1" hangingPunct="1">
              <a:spcAft>
                <a:spcPct val="0"/>
              </a:spcAft>
              <a:tabLst>
                <a:tab pos="573088" algn="l"/>
                <a:tab pos="1146175" algn="l"/>
              </a:tabLst>
            </a:pPr>
            <a:r>
              <a:rPr lang="en-US" altLang="zh-CN" sz="3000" smtClean="0">
                <a:ea typeface="宋体" charset="-122"/>
              </a:rPr>
              <a:t>  		</a:t>
            </a:r>
            <a:r>
              <a:rPr lang="en-US" altLang="zh-CN" sz="3000" b="1" smtClean="0">
                <a:solidFill>
                  <a:srgbClr val="FF0000"/>
                </a:solidFill>
                <a:ea typeface="宋体" charset="-122"/>
              </a:rPr>
              <a:t>Mergesort</a:t>
            </a:r>
            <a:r>
              <a:rPr lang="en-US" altLang="zh-CN" sz="3000" smtClean="0">
                <a:ea typeface="宋体" charset="-122"/>
              </a:rPr>
              <a:t>(C[1..</a:t>
            </a:r>
            <a:r>
              <a:rPr lang="en-US" altLang="zh-CN" sz="3000" smtClean="0">
                <a:ea typeface="宋体" charset="-122"/>
                <a:sym typeface="Symbol" pitchFamily="18" charset="2"/>
              </a:rPr>
              <a:t></a:t>
            </a:r>
            <a:r>
              <a:rPr lang="en-US" altLang="zh-CN" sz="3000" smtClean="0">
                <a:ea typeface="宋体" charset="-122"/>
              </a:rPr>
              <a:t>n/2</a:t>
            </a:r>
            <a:r>
              <a:rPr lang="en-US" altLang="zh-CN" sz="3000" smtClean="0">
                <a:ea typeface="宋体" charset="-122"/>
                <a:sym typeface="Symbol" pitchFamily="18" charset="2"/>
              </a:rPr>
              <a:t></a:t>
            </a:r>
            <a:r>
              <a:rPr lang="en-US" altLang="zh-CN" sz="3000" smtClean="0">
                <a:ea typeface="宋体" charset="-122"/>
              </a:rPr>
              <a:t>])</a:t>
            </a:r>
          </a:p>
          <a:p>
            <a:pPr marL="0" indent="0" eaLnBrk="1" hangingPunct="1">
              <a:spcAft>
                <a:spcPct val="0"/>
              </a:spcAft>
              <a:tabLst>
                <a:tab pos="573088" algn="l"/>
                <a:tab pos="1146175" algn="l"/>
              </a:tabLst>
            </a:pPr>
            <a:r>
              <a:rPr lang="en-US" altLang="zh-CN" sz="3000" smtClean="0">
                <a:ea typeface="宋体" charset="-122"/>
              </a:rPr>
              <a:t>  		</a:t>
            </a:r>
            <a:r>
              <a:rPr lang="en-US" altLang="zh-CN" sz="3000" b="1" smtClean="0">
                <a:solidFill>
                  <a:srgbClr val="0000FF"/>
                </a:solidFill>
                <a:ea typeface="宋体" charset="-122"/>
              </a:rPr>
              <a:t>Merge</a:t>
            </a:r>
            <a:r>
              <a:rPr lang="en-US" altLang="zh-CN" sz="3000" smtClean="0">
                <a:ea typeface="宋体" charset="-122"/>
              </a:rPr>
              <a:t>(B, C, A)</a:t>
            </a:r>
          </a:p>
          <a:p>
            <a:pPr marL="0" indent="0" eaLnBrk="1" hangingPunct="1">
              <a:spcAft>
                <a:spcPct val="0"/>
              </a:spcAft>
              <a:tabLst>
                <a:tab pos="573088" algn="l"/>
                <a:tab pos="1146175" algn="l"/>
              </a:tabLst>
            </a:pPr>
            <a:r>
              <a:rPr lang="en-US" altLang="zh-CN" sz="3000" smtClean="0">
                <a:ea typeface="宋体" charset="-122"/>
              </a:rPr>
              <a:t>	end</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59</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659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659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65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65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65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659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6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85720" y="260648"/>
            <a:ext cx="7696200" cy="838200"/>
          </a:xfrm>
        </p:spPr>
        <p:txBody>
          <a:bodyPr/>
          <a:lstStyle/>
          <a:p>
            <a:pPr eaLnBrk="1" hangingPunct="1">
              <a:defRPr/>
            </a:pPr>
            <a:r>
              <a:rPr lang="en-US" sz="4000" b="1" dirty="0" smtClean="0">
                <a:effectLst>
                  <a:outerShdw blurRad="38100" dist="38100" dir="2700000" algn="tl">
                    <a:srgbClr val="FFFFFF"/>
                  </a:outerShdw>
                </a:effectLst>
              </a:rPr>
              <a:t>4.1 The General Method</a:t>
            </a:r>
          </a:p>
        </p:txBody>
      </p:sp>
      <p:sp>
        <p:nvSpPr>
          <p:cNvPr id="22533" name="Rectangle 3"/>
          <p:cNvSpPr>
            <a:spLocks noGrp="1" noChangeArrowheads="1"/>
          </p:cNvSpPr>
          <p:nvPr>
            <p:ph type="body" idx="1"/>
          </p:nvPr>
        </p:nvSpPr>
        <p:spPr>
          <a:xfrm>
            <a:off x="714348" y="1500174"/>
            <a:ext cx="7848600" cy="4495800"/>
          </a:xfrm>
          <a:solidFill>
            <a:srgbClr val="FFFF99"/>
          </a:solidFill>
          <a:ln w="28575">
            <a:solidFill>
              <a:schemeClr val="tx1"/>
            </a:solidFill>
          </a:ln>
        </p:spPr>
        <p:txBody>
          <a:bodyPr/>
          <a:lstStyle/>
          <a:p>
            <a:pPr eaLnBrk="1" hangingPunct="1"/>
            <a:r>
              <a:rPr lang="en-US" altLang="zh-CN" dirty="0" smtClean="0">
                <a:ea typeface="宋体" pitchFamily="2" charset="-122"/>
              </a:rPr>
              <a:t>The base case for recursion is a sub-problem of constant (and small) size.</a:t>
            </a:r>
          </a:p>
          <a:p>
            <a:pPr eaLnBrk="1" hangingPunct="1"/>
            <a:r>
              <a:rPr lang="en-US" altLang="zh-CN" dirty="0" smtClean="0">
                <a:ea typeface="宋体" pitchFamily="2" charset="-122"/>
              </a:rPr>
              <a:t>Analysis of D&amp;Q algorithms is done by constructing a recurrence relation</a:t>
            </a:r>
          </a:p>
          <a:p>
            <a:pPr eaLnBrk="1" hangingPunct="1"/>
            <a:r>
              <a:rPr lang="en-US" altLang="zh-CN" dirty="0" smtClean="0">
                <a:ea typeface="宋体" pitchFamily="2" charset="-122"/>
              </a:rPr>
              <a:t>We can obtain T(n) in a closed form by solving the recurrence relation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a:t>
            </a:fld>
            <a:endParaRPr lang="en-US" altLang="zh-TW"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ChangeArrowheads="1"/>
          </p:cNvSpPr>
          <p:nvPr/>
        </p:nvSpPr>
        <p:spPr bwMode="auto">
          <a:xfrm>
            <a:off x="2286000" y="3048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30724" name="AutoShape 3"/>
          <p:cNvSpPr>
            <a:spLocks noChangeArrowheads="1"/>
          </p:cNvSpPr>
          <p:nvPr/>
        </p:nvSpPr>
        <p:spPr bwMode="auto">
          <a:xfrm>
            <a:off x="1066800" y="121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30725" name="AutoShape 4"/>
          <p:cNvSpPr>
            <a:spLocks noChangeArrowheads="1"/>
          </p:cNvSpPr>
          <p:nvPr/>
        </p:nvSpPr>
        <p:spPr bwMode="auto">
          <a:xfrm>
            <a:off x="5715000" y="121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30726" name="AutoShape 5"/>
          <p:cNvSpPr>
            <a:spLocks noChangeArrowheads="1"/>
          </p:cNvSpPr>
          <p:nvPr/>
        </p:nvSpPr>
        <p:spPr bwMode="auto">
          <a:xfrm>
            <a:off x="5334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30727" name="AutoShape 6"/>
          <p:cNvSpPr>
            <a:spLocks noChangeArrowheads="1"/>
          </p:cNvSpPr>
          <p:nvPr/>
        </p:nvSpPr>
        <p:spPr bwMode="auto">
          <a:xfrm>
            <a:off x="27432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30728" name="AutoShape 7"/>
          <p:cNvSpPr>
            <a:spLocks noChangeArrowheads="1"/>
          </p:cNvSpPr>
          <p:nvPr/>
        </p:nvSpPr>
        <p:spPr bwMode="auto">
          <a:xfrm>
            <a:off x="52578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30729" name="AutoShape 8"/>
          <p:cNvSpPr>
            <a:spLocks noChangeArrowheads="1"/>
          </p:cNvSpPr>
          <p:nvPr/>
        </p:nvSpPr>
        <p:spPr bwMode="auto">
          <a:xfrm>
            <a:off x="74676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30730" name="AutoShape 9"/>
          <p:cNvSpPr>
            <a:spLocks noChangeArrowheads="1"/>
          </p:cNvSpPr>
          <p:nvPr/>
        </p:nvSpPr>
        <p:spPr bwMode="auto">
          <a:xfrm>
            <a:off x="457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51</a:t>
            </a:r>
            <a:endParaRPr lang="en-US" altLang="zh-CN" sz="2800" b="0">
              <a:latin typeface="Comic Sans MS" pitchFamily="66" charset="0"/>
              <a:ea typeface="宋体" charset="-122"/>
            </a:endParaRPr>
          </a:p>
        </p:txBody>
      </p:sp>
      <p:sp>
        <p:nvSpPr>
          <p:cNvPr id="30731" name="AutoShape 10"/>
          <p:cNvSpPr>
            <a:spLocks noChangeArrowheads="1"/>
          </p:cNvSpPr>
          <p:nvPr/>
        </p:nvSpPr>
        <p:spPr bwMode="auto">
          <a:xfrm>
            <a:off x="137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a:t>
            </a:r>
            <a:endParaRPr lang="en-US" altLang="zh-CN" sz="2800" b="0">
              <a:latin typeface="Comic Sans MS" pitchFamily="66" charset="0"/>
              <a:ea typeface="宋体" charset="-122"/>
            </a:endParaRPr>
          </a:p>
        </p:txBody>
      </p:sp>
      <p:sp>
        <p:nvSpPr>
          <p:cNvPr id="30732" name="AutoShape 11"/>
          <p:cNvSpPr>
            <a:spLocks noChangeArrowheads="1"/>
          </p:cNvSpPr>
          <p:nvPr/>
        </p:nvSpPr>
        <p:spPr bwMode="auto">
          <a:xfrm>
            <a:off x="2590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10</a:t>
            </a:r>
            <a:endParaRPr lang="en-US" altLang="zh-CN" sz="2800" b="0">
              <a:latin typeface="Comic Sans MS" pitchFamily="66" charset="0"/>
              <a:ea typeface="宋体" charset="-122"/>
            </a:endParaRPr>
          </a:p>
        </p:txBody>
      </p:sp>
      <p:sp>
        <p:nvSpPr>
          <p:cNvPr id="30733" name="AutoShape 12"/>
          <p:cNvSpPr>
            <a:spLocks noChangeArrowheads="1"/>
          </p:cNvSpPr>
          <p:nvPr/>
        </p:nvSpPr>
        <p:spPr bwMode="auto">
          <a:xfrm>
            <a:off x="3581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64</a:t>
            </a:r>
            <a:endParaRPr lang="en-US" altLang="zh-CN" sz="2800" b="0">
              <a:latin typeface="Comic Sans MS" pitchFamily="66" charset="0"/>
              <a:ea typeface="宋体" charset="-122"/>
            </a:endParaRPr>
          </a:p>
        </p:txBody>
      </p:sp>
      <p:sp>
        <p:nvSpPr>
          <p:cNvPr id="30734" name="AutoShape 13"/>
          <p:cNvSpPr>
            <a:spLocks noChangeArrowheads="1"/>
          </p:cNvSpPr>
          <p:nvPr/>
        </p:nvSpPr>
        <p:spPr bwMode="auto">
          <a:xfrm>
            <a:off x="518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a:t>
            </a:r>
            <a:endParaRPr lang="en-US" altLang="zh-CN" sz="2800" b="0">
              <a:latin typeface="Comic Sans MS" pitchFamily="66" charset="0"/>
              <a:ea typeface="宋体" charset="-122"/>
            </a:endParaRPr>
          </a:p>
        </p:txBody>
      </p:sp>
      <p:sp>
        <p:nvSpPr>
          <p:cNvPr id="30735" name="AutoShape 14"/>
          <p:cNvSpPr>
            <a:spLocks noChangeArrowheads="1"/>
          </p:cNvSpPr>
          <p:nvPr/>
        </p:nvSpPr>
        <p:spPr bwMode="auto">
          <a:xfrm>
            <a:off x="6082812"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a:t>
            </a:r>
            <a:endParaRPr lang="en-US" altLang="zh-CN" sz="2800" b="0">
              <a:latin typeface="Comic Sans MS" pitchFamily="66" charset="0"/>
              <a:ea typeface="宋体" charset="-122"/>
            </a:endParaRPr>
          </a:p>
        </p:txBody>
      </p:sp>
      <p:sp>
        <p:nvSpPr>
          <p:cNvPr id="30736" name="AutoShape 15"/>
          <p:cNvSpPr>
            <a:spLocks noChangeArrowheads="1"/>
          </p:cNvSpPr>
          <p:nvPr/>
        </p:nvSpPr>
        <p:spPr bwMode="auto">
          <a:xfrm>
            <a:off x="7315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32</a:t>
            </a:r>
            <a:endParaRPr lang="en-US" altLang="zh-CN" sz="2800" b="0">
              <a:latin typeface="Comic Sans MS" pitchFamily="66" charset="0"/>
              <a:ea typeface="宋体" charset="-122"/>
            </a:endParaRPr>
          </a:p>
        </p:txBody>
      </p:sp>
      <p:sp>
        <p:nvSpPr>
          <p:cNvPr id="30737" name="AutoShape 16"/>
          <p:cNvSpPr>
            <a:spLocks noChangeArrowheads="1"/>
          </p:cNvSpPr>
          <p:nvPr/>
        </p:nvSpPr>
        <p:spPr bwMode="auto">
          <a:xfrm>
            <a:off x="8192966"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21</a:t>
            </a:r>
            <a:endParaRPr lang="en-US" altLang="zh-CN" sz="2800" b="0">
              <a:latin typeface="Comic Sans MS" pitchFamily="66" charset="0"/>
              <a:ea typeface="宋体" charset="-122"/>
            </a:endParaRPr>
          </a:p>
        </p:txBody>
      </p:sp>
      <p:sp>
        <p:nvSpPr>
          <p:cNvPr id="30738" name="AutoShape 17"/>
          <p:cNvSpPr>
            <a:spLocks noChangeArrowheads="1"/>
          </p:cNvSpPr>
          <p:nvPr/>
        </p:nvSpPr>
        <p:spPr bwMode="auto">
          <a:xfrm>
            <a:off x="6096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13, 51</a:t>
            </a:r>
            <a:endParaRPr lang="en-US" altLang="zh-CN" sz="2800" b="0">
              <a:latin typeface="Comic Sans MS" pitchFamily="66" charset="0"/>
              <a:ea typeface="宋体" charset="-122"/>
            </a:endParaRPr>
          </a:p>
        </p:txBody>
      </p:sp>
      <p:sp>
        <p:nvSpPr>
          <p:cNvPr id="30739" name="AutoShape 18"/>
          <p:cNvSpPr>
            <a:spLocks noChangeArrowheads="1"/>
          </p:cNvSpPr>
          <p:nvPr/>
        </p:nvSpPr>
        <p:spPr bwMode="auto">
          <a:xfrm>
            <a:off x="28194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30740" name="AutoShape 19"/>
          <p:cNvSpPr>
            <a:spLocks noChangeArrowheads="1"/>
          </p:cNvSpPr>
          <p:nvPr/>
        </p:nvSpPr>
        <p:spPr bwMode="auto">
          <a:xfrm>
            <a:off x="53340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5, 34</a:t>
            </a:r>
            <a:endParaRPr lang="en-US" altLang="zh-CN" sz="2800" b="0">
              <a:latin typeface="Comic Sans MS" pitchFamily="66" charset="0"/>
              <a:ea typeface="宋体" charset="-122"/>
            </a:endParaRPr>
          </a:p>
        </p:txBody>
      </p:sp>
      <p:sp>
        <p:nvSpPr>
          <p:cNvPr id="30741" name="AutoShape 20"/>
          <p:cNvSpPr>
            <a:spLocks noChangeArrowheads="1"/>
          </p:cNvSpPr>
          <p:nvPr/>
        </p:nvSpPr>
        <p:spPr bwMode="auto">
          <a:xfrm>
            <a:off x="75438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21, 32</a:t>
            </a:r>
            <a:endParaRPr lang="en-US" altLang="zh-CN" sz="2800" b="0">
              <a:latin typeface="Comic Sans MS" pitchFamily="66" charset="0"/>
              <a:ea typeface="宋体" charset="-122"/>
            </a:endParaRPr>
          </a:p>
        </p:txBody>
      </p:sp>
      <p:sp>
        <p:nvSpPr>
          <p:cNvPr id="30742" name="AutoShape 21"/>
          <p:cNvSpPr>
            <a:spLocks noChangeArrowheads="1"/>
          </p:cNvSpPr>
          <p:nvPr/>
        </p:nvSpPr>
        <p:spPr bwMode="auto">
          <a:xfrm>
            <a:off x="2438400" y="59436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5, 10, 13, 21, 32, 34, 51, 64</a:t>
            </a:r>
            <a:endParaRPr lang="en-US" altLang="zh-CN" sz="2800" b="0">
              <a:latin typeface="Comic Sans MS" pitchFamily="66" charset="0"/>
              <a:ea typeface="宋体" charset="-122"/>
            </a:endParaRPr>
          </a:p>
        </p:txBody>
      </p:sp>
      <p:sp>
        <p:nvSpPr>
          <p:cNvPr id="30743" name="AutoShape 22"/>
          <p:cNvSpPr>
            <a:spLocks noChangeArrowheads="1"/>
          </p:cNvSpPr>
          <p:nvPr/>
        </p:nvSpPr>
        <p:spPr bwMode="auto">
          <a:xfrm>
            <a:off x="1219200" y="502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30744" name="AutoShape 23"/>
          <p:cNvSpPr>
            <a:spLocks noChangeArrowheads="1"/>
          </p:cNvSpPr>
          <p:nvPr/>
        </p:nvSpPr>
        <p:spPr bwMode="auto">
          <a:xfrm>
            <a:off x="5867400" y="502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30745" name="Line 24"/>
          <p:cNvSpPr>
            <a:spLocks noChangeShapeType="1"/>
          </p:cNvSpPr>
          <p:nvPr/>
        </p:nvSpPr>
        <p:spPr bwMode="auto">
          <a:xfrm flipH="1">
            <a:off x="1143000" y="1828800"/>
            <a:ext cx="990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746" name="Line 25"/>
          <p:cNvSpPr>
            <a:spLocks noChangeShapeType="1"/>
          </p:cNvSpPr>
          <p:nvPr/>
        </p:nvSpPr>
        <p:spPr bwMode="auto">
          <a:xfrm>
            <a:off x="22098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747" name="Line 26"/>
          <p:cNvSpPr>
            <a:spLocks noChangeShapeType="1"/>
          </p:cNvSpPr>
          <p:nvPr/>
        </p:nvSpPr>
        <p:spPr bwMode="auto">
          <a:xfrm flipH="1">
            <a:off x="5867400" y="1828800"/>
            <a:ext cx="9144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748" name="Line 27"/>
          <p:cNvSpPr>
            <a:spLocks noChangeShapeType="1"/>
          </p:cNvSpPr>
          <p:nvPr/>
        </p:nvSpPr>
        <p:spPr bwMode="auto">
          <a:xfrm>
            <a:off x="6858000" y="1828800"/>
            <a:ext cx="10668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749" name="Line 28"/>
          <p:cNvSpPr>
            <a:spLocks noChangeShapeType="1"/>
          </p:cNvSpPr>
          <p:nvPr/>
        </p:nvSpPr>
        <p:spPr bwMode="auto">
          <a:xfrm flipH="1">
            <a:off x="2895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0" name="Line 29"/>
          <p:cNvSpPr>
            <a:spLocks noChangeShapeType="1"/>
          </p:cNvSpPr>
          <p:nvPr/>
        </p:nvSpPr>
        <p:spPr bwMode="auto">
          <a:xfrm>
            <a:off x="33528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1" name="Line 30"/>
          <p:cNvSpPr>
            <a:spLocks noChangeShapeType="1"/>
          </p:cNvSpPr>
          <p:nvPr/>
        </p:nvSpPr>
        <p:spPr bwMode="auto">
          <a:xfrm flipH="1">
            <a:off x="54864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2" name="Line 31"/>
          <p:cNvSpPr>
            <a:spLocks noChangeShapeType="1"/>
          </p:cNvSpPr>
          <p:nvPr/>
        </p:nvSpPr>
        <p:spPr bwMode="auto">
          <a:xfrm>
            <a:off x="59436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3" name="Line 32"/>
          <p:cNvSpPr>
            <a:spLocks noChangeShapeType="1"/>
          </p:cNvSpPr>
          <p:nvPr/>
        </p:nvSpPr>
        <p:spPr bwMode="auto">
          <a:xfrm flipH="1">
            <a:off x="762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4" name="Line 33"/>
          <p:cNvSpPr>
            <a:spLocks noChangeShapeType="1"/>
          </p:cNvSpPr>
          <p:nvPr/>
        </p:nvSpPr>
        <p:spPr bwMode="auto">
          <a:xfrm>
            <a:off x="1219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5" name="Line 34"/>
          <p:cNvSpPr>
            <a:spLocks noChangeShapeType="1"/>
          </p:cNvSpPr>
          <p:nvPr/>
        </p:nvSpPr>
        <p:spPr bwMode="auto">
          <a:xfrm flipH="1">
            <a:off x="76200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6" name="Line 35"/>
          <p:cNvSpPr>
            <a:spLocks noChangeShapeType="1"/>
          </p:cNvSpPr>
          <p:nvPr/>
        </p:nvSpPr>
        <p:spPr bwMode="auto">
          <a:xfrm>
            <a:off x="8077200" y="2743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30757" name="Line 36"/>
          <p:cNvSpPr>
            <a:spLocks noChangeShapeType="1"/>
          </p:cNvSpPr>
          <p:nvPr/>
        </p:nvSpPr>
        <p:spPr bwMode="auto">
          <a:xfrm flipH="1" flipV="1">
            <a:off x="685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58" name="Line 37"/>
          <p:cNvSpPr>
            <a:spLocks noChangeShapeType="1"/>
          </p:cNvSpPr>
          <p:nvPr/>
        </p:nvSpPr>
        <p:spPr bwMode="auto">
          <a:xfrm flipV="1">
            <a:off x="1143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59" name="Line 38"/>
          <p:cNvSpPr>
            <a:spLocks noChangeShapeType="1"/>
          </p:cNvSpPr>
          <p:nvPr/>
        </p:nvSpPr>
        <p:spPr bwMode="auto">
          <a:xfrm flipH="1" flipV="1">
            <a:off x="2971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0" name="Line 39"/>
          <p:cNvSpPr>
            <a:spLocks noChangeShapeType="1"/>
          </p:cNvSpPr>
          <p:nvPr/>
        </p:nvSpPr>
        <p:spPr bwMode="auto">
          <a:xfrm flipV="1">
            <a:off x="34290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1" name="Line 40"/>
          <p:cNvSpPr>
            <a:spLocks noChangeShapeType="1"/>
          </p:cNvSpPr>
          <p:nvPr/>
        </p:nvSpPr>
        <p:spPr bwMode="auto">
          <a:xfrm flipH="1" flipV="1">
            <a:off x="55626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2" name="Line 41"/>
          <p:cNvSpPr>
            <a:spLocks noChangeShapeType="1"/>
          </p:cNvSpPr>
          <p:nvPr/>
        </p:nvSpPr>
        <p:spPr bwMode="auto">
          <a:xfrm flipV="1">
            <a:off x="60198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3" name="Line 42"/>
          <p:cNvSpPr>
            <a:spLocks noChangeShapeType="1"/>
          </p:cNvSpPr>
          <p:nvPr/>
        </p:nvSpPr>
        <p:spPr bwMode="auto">
          <a:xfrm flipH="1" flipV="1">
            <a:off x="76962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4" name="Line 43"/>
          <p:cNvSpPr>
            <a:spLocks noChangeShapeType="1"/>
          </p:cNvSpPr>
          <p:nvPr/>
        </p:nvSpPr>
        <p:spPr bwMode="auto">
          <a:xfrm flipV="1">
            <a:off x="8153400" y="3733800"/>
            <a:ext cx="381000" cy="381000"/>
          </a:xfrm>
          <a:prstGeom prst="line">
            <a:avLst/>
          </a:prstGeom>
          <a:noFill/>
          <a:ln w="9525">
            <a:solidFill>
              <a:schemeClr val="tx1"/>
            </a:solidFill>
            <a:round/>
            <a:headEnd type="triangle" w="med" len="med"/>
            <a:tailEnd/>
          </a:ln>
        </p:spPr>
        <p:txBody>
          <a:bodyPr wrap="none"/>
          <a:lstStyle/>
          <a:p>
            <a:endParaRPr lang="zh-CN" altLang="en-US"/>
          </a:p>
        </p:txBody>
      </p:sp>
      <p:sp>
        <p:nvSpPr>
          <p:cNvPr id="30765" name="Line 44"/>
          <p:cNvSpPr>
            <a:spLocks noChangeShapeType="1"/>
          </p:cNvSpPr>
          <p:nvPr/>
        </p:nvSpPr>
        <p:spPr bwMode="auto">
          <a:xfrm flipH="1" flipV="1">
            <a:off x="1295400" y="4724400"/>
            <a:ext cx="9906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66" name="Line 45"/>
          <p:cNvSpPr>
            <a:spLocks noChangeShapeType="1"/>
          </p:cNvSpPr>
          <p:nvPr/>
        </p:nvSpPr>
        <p:spPr bwMode="auto">
          <a:xfrm flipV="1">
            <a:off x="2362200" y="4724400"/>
            <a:ext cx="10668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67" name="Line 46"/>
          <p:cNvSpPr>
            <a:spLocks noChangeShapeType="1"/>
          </p:cNvSpPr>
          <p:nvPr/>
        </p:nvSpPr>
        <p:spPr bwMode="auto">
          <a:xfrm flipH="1" flipV="1">
            <a:off x="6019800" y="4724400"/>
            <a:ext cx="9144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68" name="Line 47"/>
          <p:cNvSpPr>
            <a:spLocks noChangeShapeType="1"/>
          </p:cNvSpPr>
          <p:nvPr/>
        </p:nvSpPr>
        <p:spPr bwMode="auto">
          <a:xfrm flipV="1">
            <a:off x="7010400" y="4724400"/>
            <a:ext cx="10668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69" name="Line 48"/>
          <p:cNvSpPr>
            <a:spLocks noChangeShapeType="1"/>
          </p:cNvSpPr>
          <p:nvPr/>
        </p:nvSpPr>
        <p:spPr bwMode="auto">
          <a:xfrm flipH="1" flipV="1">
            <a:off x="2438400" y="5638800"/>
            <a:ext cx="21336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70" name="Line 49"/>
          <p:cNvSpPr>
            <a:spLocks noChangeShapeType="1"/>
          </p:cNvSpPr>
          <p:nvPr/>
        </p:nvSpPr>
        <p:spPr bwMode="auto">
          <a:xfrm flipV="1">
            <a:off x="4572000" y="5638800"/>
            <a:ext cx="1905000" cy="304800"/>
          </a:xfrm>
          <a:prstGeom prst="line">
            <a:avLst/>
          </a:prstGeom>
          <a:noFill/>
          <a:ln w="9525">
            <a:solidFill>
              <a:schemeClr val="tx1"/>
            </a:solidFill>
            <a:round/>
            <a:headEnd type="triangle" w="med" len="med"/>
            <a:tailEnd/>
          </a:ln>
        </p:spPr>
        <p:txBody>
          <a:bodyPr wrap="none"/>
          <a:lstStyle/>
          <a:p>
            <a:endParaRPr lang="zh-CN" altLang="en-US"/>
          </a:p>
        </p:txBody>
      </p:sp>
      <p:sp>
        <p:nvSpPr>
          <p:cNvPr id="30771" name="Line 50"/>
          <p:cNvSpPr>
            <a:spLocks noChangeShapeType="1"/>
          </p:cNvSpPr>
          <p:nvPr/>
        </p:nvSpPr>
        <p:spPr bwMode="auto">
          <a:xfrm flipH="1">
            <a:off x="2438400" y="914400"/>
            <a:ext cx="2133600" cy="304800"/>
          </a:xfrm>
          <a:prstGeom prst="line">
            <a:avLst/>
          </a:prstGeom>
          <a:noFill/>
          <a:ln w="9525">
            <a:solidFill>
              <a:schemeClr val="tx1"/>
            </a:solidFill>
            <a:round/>
            <a:headEnd/>
            <a:tailEnd type="triangle" w="med" len="med"/>
          </a:ln>
        </p:spPr>
        <p:txBody>
          <a:bodyPr wrap="none"/>
          <a:lstStyle/>
          <a:p>
            <a:endParaRPr lang="zh-CN" altLang="en-US"/>
          </a:p>
        </p:txBody>
      </p:sp>
      <p:sp>
        <p:nvSpPr>
          <p:cNvPr id="30772" name="Line 51"/>
          <p:cNvSpPr>
            <a:spLocks noChangeShapeType="1"/>
          </p:cNvSpPr>
          <p:nvPr/>
        </p:nvSpPr>
        <p:spPr bwMode="auto">
          <a:xfrm>
            <a:off x="4572000" y="914400"/>
            <a:ext cx="1905000" cy="304800"/>
          </a:xfrm>
          <a:prstGeom prst="line">
            <a:avLst/>
          </a:prstGeom>
          <a:noFill/>
          <a:ln w="9525">
            <a:solidFill>
              <a:schemeClr val="tx1"/>
            </a:solidFill>
            <a:round/>
            <a:headEnd/>
            <a:tailEnd type="triangle" w="med" len="med"/>
          </a:ln>
        </p:spPr>
        <p:txBody>
          <a:bodyPr wrap="none"/>
          <a:lstStyle/>
          <a:p>
            <a:endParaRPr lang="zh-CN" altLang="en-US"/>
          </a:p>
        </p:txBody>
      </p:sp>
      <p:sp>
        <p:nvSpPr>
          <p:cNvPr id="54" name="TextBox 53"/>
          <p:cNvSpPr txBox="1"/>
          <p:nvPr/>
        </p:nvSpPr>
        <p:spPr>
          <a:xfrm>
            <a:off x="1472712" y="285750"/>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30774" name="TextBox 54"/>
          <p:cNvSpPr txBox="1">
            <a:spLocks noChangeArrowheads="1"/>
          </p:cNvSpPr>
          <p:nvPr/>
        </p:nvSpPr>
        <p:spPr bwMode="auto">
          <a:xfrm>
            <a:off x="6813654" y="399664"/>
            <a:ext cx="296876" cy="461665"/>
          </a:xfrm>
          <a:prstGeom prst="rect">
            <a:avLst/>
          </a:prstGeom>
          <a:noFill/>
          <a:ln w="9525">
            <a:noFill/>
            <a:miter lim="800000"/>
            <a:headEnd/>
            <a:tailEnd/>
          </a:ln>
        </p:spPr>
        <p:txBody>
          <a:bodyPr wrap="none">
            <a:spAutoFit/>
          </a:bodyPr>
          <a:lstStyle/>
          <a:p>
            <a:r>
              <a:rPr lang="en-US" altLang="zh-CN" sz="2400" dirty="0">
                <a:solidFill>
                  <a:srgbClr val="0000FF"/>
                </a:solidFill>
                <a:latin typeface="Comic Sans MS" pitchFamily="66" charset="0"/>
                <a:ea typeface="宋体" charset="-122"/>
              </a:rPr>
              <a:t>)</a:t>
            </a:r>
          </a:p>
        </p:txBody>
      </p:sp>
      <p:sp>
        <p:nvSpPr>
          <p:cNvPr id="56" name="TextBox 55"/>
          <p:cNvSpPr txBox="1"/>
          <p:nvPr/>
        </p:nvSpPr>
        <p:spPr>
          <a:xfrm>
            <a:off x="235928" y="1214439"/>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57" name="TextBox 56"/>
          <p:cNvSpPr txBox="1"/>
          <p:nvPr/>
        </p:nvSpPr>
        <p:spPr>
          <a:xfrm>
            <a:off x="-109904" y="21431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58" name="TextBox 57"/>
          <p:cNvSpPr txBox="1"/>
          <p:nvPr/>
        </p:nvSpPr>
        <p:spPr>
          <a:xfrm>
            <a:off x="-14653" y="3181350"/>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59" name="TextBox 58"/>
          <p:cNvSpPr txBox="1"/>
          <p:nvPr/>
        </p:nvSpPr>
        <p:spPr>
          <a:xfrm>
            <a:off x="4901712" y="1214439"/>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30779" name="TextBox 59"/>
          <p:cNvSpPr txBox="1">
            <a:spLocks noChangeArrowheads="1"/>
          </p:cNvSpPr>
          <p:nvPr/>
        </p:nvSpPr>
        <p:spPr bwMode="auto">
          <a:xfrm>
            <a:off x="7935058" y="1214438"/>
            <a:ext cx="269626" cy="369332"/>
          </a:xfrm>
          <a:prstGeom prst="rect">
            <a:avLst/>
          </a:prstGeom>
          <a:noFill/>
          <a:ln w="9525">
            <a:noFill/>
            <a:miter lim="800000"/>
            <a:headEnd/>
            <a:tailEnd/>
          </a:ln>
        </p:spPr>
        <p:txBody>
          <a:bodyPr wrap="none">
            <a:spAutoFit/>
          </a:bodyPr>
          <a:lstStyle/>
          <a:p>
            <a:r>
              <a:rPr lang="en-US" altLang="zh-CN">
                <a:solidFill>
                  <a:srgbClr val="0000FF"/>
                </a:solidFill>
                <a:latin typeface="Comic Sans MS" pitchFamily="66" charset="0"/>
                <a:ea typeface="宋体" charset="-122"/>
              </a:rPr>
              <a:t>)</a:t>
            </a:r>
          </a:p>
        </p:txBody>
      </p:sp>
      <p:sp>
        <p:nvSpPr>
          <p:cNvPr id="30780" name="TextBox 60"/>
          <p:cNvSpPr txBox="1">
            <a:spLocks noChangeArrowheads="1"/>
          </p:cNvSpPr>
          <p:nvPr/>
        </p:nvSpPr>
        <p:spPr bwMode="auto">
          <a:xfrm>
            <a:off x="1670539" y="21431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2" name="TextBox 61"/>
          <p:cNvSpPr txBox="1"/>
          <p:nvPr/>
        </p:nvSpPr>
        <p:spPr>
          <a:xfrm>
            <a:off x="2066192" y="21812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0782" name="TextBox 62"/>
          <p:cNvSpPr txBox="1">
            <a:spLocks noChangeArrowheads="1"/>
          </p:cNvSpPr>
          <p:nvPr/>
        </p:nvSpPr>
        <p:spPr bwMode="auto">
          <a:xfrm>
            <a:off x="3846635" y="21812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4" name="TextBox 63"/>
          <p:cNvSpPr txBox="1"/>
          <p:nvPr/>
        </p:nvSpPr>
        <p:spPr>
          <a:xfrm>
            <a:off x="4572000" y="21431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0784" name="TextBox 64"/>
          <p:cNvSpPr txBox="1">
            <a:spLocks noChangeArrowheads="1"/>
          </p:cNvSpPr>
          <p:nvPr/>
        </p:nvSpPr>
        <p:spPr bwMode="auto">
          <a:xfrm>
            <a:off x="6352443" y="21431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6" name="TextBox 65"/>
          <p:cNvSpPr txBox="1"/>
          <p:nvPr/>
        </p:nvSpPr>
        <p:spPr>
          <a:xfrm>
            <a:off x="6748097" y="2214563"/>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0786" name="TextBox 66"/>
          <p:cNvSpPr txBox="1">
            <a:spLocks noChangeArrowheads="1"/>
          </p:cNvSpPr>
          <p:nvPr/>
        </p:nvSpPr>
        <p:spPr bwMode="auto">
          <a:xfrm>
            <a:off x="8528539" y="2214563"/>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30787" name="TextBox 67"/>
          <p:cNvSpPr txBox="1">
            <a:spLocks noChangeArrowheads="1"/>
          </p:cNvSpPr>
          <p:nvPr/>
        </p:nvSpPr>
        <p:spPr bwMode="auto">
          <a:xfrm>
            <a:off x="813289"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69" name="TextBox 68"/>
          <p:cNvSpPr txBox="1"/>
          <p:nvPr/>
        </p:nvSpPr>
        <p:spPr>
          <a:xfrm>
            <a:off x="914401"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89" name="TextBox 69"/>
          <p:cNvSpPr txBox="1">
            <a:spLocks noChangeArrowheads="1"/>
          </p:cNvSpPr>
          <p:nvPr/>
        </p:nvSpPr>
        <p:spPr bwMode="auto">
          <a:xfrm>
            <a:off x="1742343"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1" name="TextBox 70"/>
          <p:cNvSpPr txBox="1"/>
          <p:nvPr/>
        </p:nvSpPr>
        <p:spPr>
          <a:xfrm>
            <a:off x="2132136"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91" name="TextBox 71"/>
          <p:cNvSpPr txBox="1">
            <a:spLocks noChangeArrowheads="1"/>
          </p:cNvSpPr>
          <p:nvPr/>
        </p:nvSpPr>
        <p:spPr bwMode="auto">
          <a:xfrm>
            <a:off x="2960077"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3" name="TextBox 72"/>
          <p:cNvSpPr txBox="1"/>
          <p:nvPr/>
        </p:nvSpPr>
        <p:spPr>
          <a:xfrm>
            <a:off x="3121270"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93" name="TextBox 73"/>
          <p:cNvSpPr txBox="1">
            <a:spLocks noChangeArrowheads="1"/>
          </p:cNvSpPr>
          <p:nvPr/>
        </p:nvSpPr>
        <p:spPr bwMode="auto">
          <a:xfrm>
            <a:off x="3949212"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5" name="TextBox 74"/>
          <p:cNvSpPr txBox="1"/>
          <p:nvPr/>
        </p:nvSpPr>
        <p:spPr>
          <a:xfrm>
            <a:off x="4739054" y="3209925"/>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95" name="TextBox 75"/>
          <p:cNvSpPr txBox="1">
            <a:spLocks noChangeArrowheads="1"/>
          </p:cNvSpPr>
          <p:nvPr/>
        </p:nvSpPr>
        <p:spPr bwMode="auto">
          <a:xfrm>
            <a:off x="5566996" y="3243263"/>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7" name="TextBox 76"/>
          <p:cNvSpPr txBox="1"/>
          <p:nvPr/>
        </p:nvSpPr>
        <p:spPr>
          <a:xfrm>
            <a:off x="5656385"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97" name="TextBox 77"/>
          <p:cNvSpPr txBox="1">
            <a:spLocks noChangeArrowheads="1"/>
          </p:cNvSpPr>
          <p:nvPr/>
        </p:nvSpPr>
        <p:spPr bwMode="auto">
          <a:xfrm>
            <a:off x="6352443"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9" name="TextBox 78"/>
          <p:cNvSpPr txBox="1"/>
          <p:nvPr/>
        </p:nvSpPr>
        <p:spPr>
          <a:xfrm>
            <a:off x="6849208"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799" name="TextBox 79"/>
          <p:cNvSpPr txBox="1">
            <a:spLocks noChangeArrowheads="1"/>
          </p:cNvSpPr>
          <p:nvPr/>
        </p:nvSpPr>
        <p:spPr bwMode="auto">
          <a:xfrm>
            <a:off x="7677150"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81" name="TextBox 80"/>
          <p:cNvSpPr txBox="1"/>
          <p:nvPr/>
        </p:nvSpPr>
        <p:spPr>
          <a:xfrm>
            <a:off x="7766539"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0801" name="TextBox 81"/>
          <p:cNvSpPr txBox="1">
            <a:spLocks noChangeArrowheads="1"/>
          </p:cNvSpPr>
          <p:nvPr/>
        </p:nvSpPr>
        <p:spPr bwMode="auto">
          <a:xfrm>
            <a:off x="8534400"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85" name="TextBox 84"/>
          <p:cNvSpPr txBox="1"/>
          <p:nvPr/>
        </p:nvSpPr>
        <p:spPr>
          <a:xfrm>
            <a:off x="155331" y="4181476"/>
            <a:ext cx="543739" cy="461665"/>
          </a:xfrm>
          <a:prstGeom prst="rect">
            <a:avLst/>
          </a:prstGeom>
          <a:noFill/>
        </p:spPr>
        <p:txBody>
          <a:bodyPr wrap="none">
            <a:spAutoFit/>
          </a:bodyPr>
          <a:lstStyle/>
          <a:p>
            <a:pPr>
              <a:defRPr/>
            </a:pPr>
            <a:r>
              <a:rPr lang="en-US" sz="2400" dirty="0">
                <a:solidFill>
                  <a:srgbClr val="FF0000"/>
                </a:solidFill>
                <a:latin typeface="+mn-lt"/>
              </a:rPr>
              <a:t>M(</a:t>
            </a:r>
          </a:p>
        </p:txBody>
      </p:sp>
      <p:sp>
        <p:nvSpPr>
          <p:cNvPr id="30803" name="TextBox 85"/>
          <p:cNvSpPr txBox="1">
            <a:spLocks noChangeArrowheads="1"/>
          </p:cNvSpPr>
          <p:nvPr/>
        </p:nvSpPr>
        <p:spPr bwMode="auto">
          <a:xfrm>
            <a:off x="3912578" y="4214813"/>
            <a:ext cx="29687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30804" name="TextBox 86"/>
          <p:cNvSpPr txBox="1">
            <a:spLocks noChangeArrowheads="1"/>
          </p:cNvSpPr>
          <p:nvPr/>
        </p:nvSpPr>
        <p:spPr bwMode="auto">
          <a:xfrm>
            <a:off x="2132135" y="4214813"/>
            <a:ext cx="26962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88" name="TextBox 87"/>
          <p:cNvSpPr txBox="1"/>
          <p:nvPr/>
        </p:nvSpPr>
        <p:spPr>
          <a:xfrm>
            <a:off x="4892920" y="4214813"/>
            <a:ext cx="543739" cy="461665"/>
          </a:xfrm>
          <a:prstGeom prst="rect">
            <a:avLst/>
          </a:prstGeom>
          <a:noFill/>
        </p:spPr>
        <p:txBody>
          <a:bodyPr wrap="none">
            <a:spAutoFit/>
          </a:bodyPr>
          <a:lstStyle/>
          <a:p>
            <a:pPr>
              <a:defRPr/>
            </a:pPr>
            <a:r>
              <a:rPr lang="en-US" sz="2400" dirty="0">
                <a:solidFill>
                  <a:srgbClr val="FF0000"/>
                </a:solidFill>
                <a:latin typeface="+mn-lt"/>
              </a:rPr>
              <a:t>M(</a:t>
            </a:r>
          </a:p>
        </p:txBody>
      </p:sp>
      <p:sp>
        <p:nvSpPr>
          <p:cNvPr id="30806" name="TextBox 88"/>
          <p:cNvSpPr txBox="1">
            <a:spLocks noChangeArrowheads="1"/>
          </p:cNvSpPr>
          <p:nvPr/>
        </p:nvSpPr>
        <p:spPr bwMode="auto">
          <a:xfrm>
            <a:off x="8650166" y="4248151"/>
            <a:ext cx="29687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30807" name="TextBox 89"/>
          <p:cNvSpPr txBox="1">
            <a:spLocks noChangeArrowheads="1"/>
          </p:cNvSpPr>
          <p:nvPr/>
        </p:nvSpPr>
        <p:spPr bwMode="auto">
          <a:xfrm>
            <a:off x="6869723" y="4248151"/>
            <a:ext cx="26962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91" name="TextBox 90"/>
          <p:cNvSpPr txBox="1"/>
          <p:nvPr/>
        </p:nvSpPr>
        <p:spPr>
          <a:xfrm>
            <a:off x="631581" y="5072063"/>
            <a:ext cx="453970" cy="369332"/>
          </a:xfrm>
          <a:prstGeom prst="rect">
            <a:avLst/>
          </a:prstGeom>
          <a:noFill/>
        </p:spPr>
        <p:txBody>
          <a:bodyPr wrap="none">
            <a:spAutoFit/>
          </a:bodyPr>
          <a:lstStyle/>
          <a:p>
            <a:pPr>
              <a:defRPr/>
            </a:pPr>
            <a:r>
              <a:rPr lang="en-US" dirty="0">
                <a:solidFill>
                  <a:srgbClr val="FF0000"/>
                </a:solidFill>
                <a:latin typeface="+mn-lt"/>
              </a:rPr>
              <a:t>M(</a:t>
            </a:r>
          </a:p>
        </p:txBody>
      </p:sp>
      <p:sp>
        <p:nvSpPr>
          <p:cNvPr id="30809" name="TextBox 91"/>
          <p:cNvSpPr txBox="1">
            <a:spLocks noChangeArrowheads="1"/>
          </p:cNvSpPr>
          <p:nvPr/>
        </p:nvSpPr>
        <p:spPr bwMode="auto">
          <a:xfrm>
            <a:off x="4440115" y="5072063"/>
            <a:ext cx="248786" cy="369332"/>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ea typeface="宋体" charset="-122"/>
              </a:rPr>
              <a:t>,</a:t>
            </a:r>
          </a:p>
        </p:txBody>
      </p:sp>
      <p:sp>
        <p:nvSpPr>
          <p:cNvPr id="30810" name="TextBox 92"/>
          <p:cNvSpPr txBox="1">
            <a:spLocks noChangeArrowheads="1"/>
          </p:cNvSpPr>
          <p:nvPr/>
        </p:nvSpPr>
        <p:spPr bwMode="auto">
          <a:xfrm>
            <a:off x="8001000" y="5000625"/>
            <a:ext cx="269626" cy="369332"/>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ea typeface="宋体" charset="-122"/>
              </a:rPr>
              <a:t>)</a:t>
            </a:r>
          </a:p>
        </p:txBody>
      </p:sp>
      <p:sp>
        <p:nvSpPr>
          <p:cNvPr id="30811" name="TextBox 93"/>
          <p:cNvSpPr txBox="1">
            <a:spLocks noChangeArrowheads="1"/>
          </p:cNvSpPr>
          <p:nvPr/>
        </p:nvSpPr>
        <p:spPr bwMode="auto">
          <a:xfrm>
            <a:off x="3319096" y="1214438"/>
            <a:ext cx="269626" cy="369332"/>
          </a:xfrm>
          <a:prstGeom prst="rect">
            <a:avLst/>
          </a:prstGeom>
          <a:noFill/>
          <a:ln w="9525">
            <a:noFill/>
            <a:miter lim="800000"/>
            <a:headEnd/>
            <a:tailEnd/>
          </a:ln>
        </p:spPr>
        <p:txBody>
          <a:bodyPr wrap="none">
            <a:spAutoFit/>
          </a:bodyPr>
          <a:lstStyle/>
          <a:p>
            <a:r>
              <a:rPr lang="en-US" altLang="zh-CN">
                <a:solidFill>
                  <a:srgbClr val="0000FF"/>
                </a:solidFill>
                <a:latin typeface="Comic Sans MS" pitchFamily="66" charset="0"/>
                <a:ea typeface="宋体"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60</a:t>
            </a:fld>
            <a:endParaRPr lang="en-US" altLang="zh-TW"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51"/>
          <p:cNvSpPr txBox="1">
            <a:spLocks noChangeArrowheads="1"/>
          </p:cNvSpPr>
          <p:nvPr/>
        </p:nvSpPr>
        <p:spPr bwMode="auto">
          <a:xfrm>
            <a:off x="3319096" y="1214438"/>
            <a:ext cx="269626" cy="369332"/>
          </a:xfrm>
          <a:prstGeom prst="rect">
            <a:avLst/>
          </a:prstGeom>
          <a:noFill/>
          <a:ln w="9525">
            <a:noFill/>
            <a:miter lim="800000"/>
            <a:headEnd/>
            <a:tailEnd/>
          </a:ln>
        </p:spPr>
        <p:txBody>
          <a:bodyPr wrap="none">
            <a:spAutoFit/>
          </a:bodyPr>
          <a:lstStyle/>
          <a:p>
            <a:r>
              <a:rPr lang="en-US" altLang="zh-CN">
                <a:solidFill>
                  <a:srgbClr val="0000FF"/>
                </a:solidFill>
                <a:latin typeface="Comic Sans MS" pitchFamily="66" charset="0"/>
                <a:ea typeface="宋体" charset="-122"/>
              </a:rPr>
              <a:t>)</a:t>
            </a:r>
          </a:p>
        </p:txBody>
      </p:sp>
      <p:sp>
        <p:nvSpPr>
          <p:cNvPr id="31748" name="AutoShape 2"/>
          <p:cNvSpPr>
            <a:spLocks noChangeArrowheads="1"/>
          </p:cNvSpPr>
          <p:nvPr/>
        </p:nvSpPr>
        <p:spPr bwMode="auto">
          <a:xfrm>
            <a:off x="2286000" y="3048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51, 13, 10, 64, 34, 5, 32, 21</a:t>
            </a:r>
            <a:endParaRPr lang="en-US" altLang="zh-CN" sz="2800" b="0">
              <a:latin typeface="Comic Sans MS" pitchFamily="66" charset="0"/>
              <a:ea typeface="宋体" charset="-122"/>
            </a:endParaRPr>
          </a:p>
        </p:txBody>
      </p:sp>
      <p:sp>
        <p:nvSpPr>
          <p:cNvPr id="31749" name="AutoShape 3"/>
          <p:cNvSpPr>
            <a:spLocks noChangeArrowheads="1"/>
          </p:cNvSpPr>
          <p:nvPr/>
        </p:nvSpPr>
        <p:spPr bwMode="auto">
          <a:xfrm>
            <a:off x="1066800" y="121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51, 13, 10, 64</a:t>
            </a:r>
            <a:endParaRPr lang="en-US" altLang="zh-CN" sz="2800" b="0">
              <a:latin typeface="Comic Sans MS" pitchFamily="66" charset="0"/>
              <a:ea typeface="宋体" charset="-122"/>
            </a:endParaRPr>
          </a:p>
        </p:txBody>
      </p:sp>
      <p:sp>
        <p:nvSpPr>
          <p:cNvPr id="31750" name="AutoShape 4"/>
          <p:cNvSpPr>
            <a:spLocks noChangeArrowheads="1"/>
          </p:cNvSpPr>
          <p:nvPr/>
        </p:nvSpPr>
        <p:spPr bwMode="auto">
          <a:xfrm>
            <a:off x="5715000" y="121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34, 5, 32, 21</a:t>
            </a:r>
            <a:endParaRPr lang="en-US" altLang="zh-CN" sz="2800" b="0">
              <a:latin typeface="Comic Sans MS" pitchFamily="66" charset="0"/>
              <a:ea typeface="宋体" charset="-122"/>
            </a:endParaRPr>
          </a:p>
        </p:txBody>
      </p:sp>
      <p:sp>
        <p:nvSpPr>
          <p:cNvPr id="31751" name="AutoShape 5"/>
          <p:cNvSpPr>
            <a:spLocks noChangeArrowheads="1"/>
          </p:cNvSpPr>
          <p:nvPr/>
        </p:nvSpPr>
        <p:spPr bwMode="auto">
          <a:xfrm>
            <a:off x="5334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51, 13</a:t>
            </a:r>
            <a:endParaRPr lang="en-US" altLang="zh-CN" sz="2800" b="0">
              <a:latin typeface="Comic Sans MS" pitchFamily="66" charset="0"/>
              <a:ea typeface="宋体" charset="-122"/>
            </a:endParaRPr>
          </a:p>
        </p:txBody>
      </p:sp>
      <p:sp>
        <p:nvSpPr>
          <p:cNvPr id="31752" name="AutoShape 6"/>
          <p:cNvSpPr>
            <a:spLocks noChangeArrowheads="1"/>
          </p:cNvSpPr>
          <p:nvPr/>
        </p:nvSpPr>
        <p:spPr bwMode="auto">
          <a:xfrm>
            <a:off x="27432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31753" name="AutoShape 7"/>
          <p:cNvSpPr>
            <a:spLocks noChangeArrowheads="1"/>
          </p:cNvSpPr>
          <p:nvPr/>
        </p:nvSpPr>
        <p:spPr bwMode="auto">
          <a:xfrm>
            <a:off x="52578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34, 5</a:t>
            </a:r>
            <a:endParaRPr lang="en-US" altLang="zh-CN" sz="2800" b="0">
              <a:latin typeface="Comic Sans MS" pitchFamily="66" charset="0"/>
              <a:ea typeface="宋体" charset="-122"/>
            </a:endParaRPr>
          </a:p>
        </p:txBody>
      </p:sp>
      <p:sp>
        <p:nvSpPr>
          <p:cNvPr id="31754" name="AutoShape 8"/>
          <p:cNvSpPr>
            <a:spLocks noChangeArrowheads="1"/>
          </p:cNvSpPr>
          <p:nvPr/>
        </p:nvSpPr>
        <p:spPr bwMode="auto">
          <a:xfrm>
            <a:off x="7467600" y="21336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32, 21</a:t>
            </a:r>
            <a:endParaRPr lang="en-US" altLang="zh-CN" sz="2800" b="0">
              <a:latin typeface="Comic Sans MS" pitchFamily="66" charset="0"/>
              <a:ea typeface="宋体" charset="-122"/>
            </a:endParaRPr>
          </a:p>
        </p:txBody>
      </p:sp>
      <p:sp>
        <p:nvSpPr>
          <p:cNvPr id="31755" name="AutoShape 9"/>
          <p:cNvSpPr>
            <a:spLocks noChangeArrowheads="1"/>
          </p:cNvSpPr>
          <p:nvPr/>
        </p:nvSpPr>
        <p:spPr bwMode="auto">
          <a:xfrm>
            <a:off x="457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51</a:t>
            </a:r>
            <a:endParaRPr lang="en-US" altLang="zh-CN" sz="2800" b="0">
              <a:latin typeface="Comic Sans MS" pitchFamily="66" charset="0"/>
              <a:ea typeface="宋体" charset="-122"/>
            </a:endParaRPr>
          </a:p>
        </p:txBody>
      </p:sp>
      <p:sp>
        <p:nvSpPr>
          <p:cNvPr id="31756" name="AutoShape 10"/>
          <p:cNvSpPr>
            <a:spLocks noChangeArrowheads="1"/>
          </p:cNvSpPr>
          <p:nvPr/>
        </p:nvSpPr>
        <p:spPr bwMode="auto">
          <a:xfrm>
            <a:off x="137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a:t>
            </a:r>
            <a:endParaRPr lang="en-US" altLang="zh-CN" sz="2800" b="0">
              <a:latin typeface="Comic Sans MS" pitchFamily="66" charset="0"/>
              <a:ea typeface="宋体" charset="-122"/>
            </a:endParaRPr>
          </a:p>
        </p:txBody>
      </p:sp>
      <p:sp>
        <p:nvSpPr>
          <p:cNvPr id="31757" name="AutoShape 11"/>
          <p:cNvSpPr>
            <a:spLocks noChangeArrowheads="1"/>
          </p:cNvSpPr>
          <p:nvPr/>
        </p:nvSpPr>
        <p:spPr bwMode="auto">
          <a:xfrm>
            <a:off x="25908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10</a:t>
            </a:r>
            <a:endParaRPr lang="en-US" altLang="zh-CN" sz="2800" b="0">
              <a:latin typeface="Comic Sans MS" pitchFamily="66" charset="0"/>
              <a:ea typeface="宋体" charset="-122"/>
            </a:endParaRPr>
          </a:p>
        </p:txBody>
      </p:sp>
      <p:sp>
        <p:nvSpPr>
          <p:cNvPr id="31758" name="AutoShape 12"/>
          <p:cNvSpPr>
            <a:spLocks noChangeArrowheads="1"/>
          </p:cNvSpPr>
          <p:nvPr/>
        </p:nvSpPr>
        <p:spPr bwMode="auto">
          <a:xfrm>
            <a:off x="35814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64</a:t>
            </a:r>
            <a:endParaRPr lang="en-US" altLang="zh-CN" sz="2800" b="0">
              <a:latin typeface="Comic Sans MS" pitchFamily="66" charset="0"/>
              <a:ea typeface="宋体" charset="-122"/>
            </a:endParaRPr>
          </a:p>
        </p:txBody>
      </p:sp>
      <p:sp>
        <p:nvSpPr>
          <p:cNvPr id="31759" name="AutoShape 13"/>
          <p:cNvSpPr>
            <a:spLocks noChangeArrowheads="1"/>
          </p:cNvSpPr>
          <p:nvPr/>
        </p:nvSpPr>
        <p:spPr bwMode="auto">
          <a:xfrm>
            <a:off x="51816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34</a:t>
            </a:r>
            <a:endParaRPr lang="en-US" altLang="zh-CN" sz="2800" b="0">
              <a:latin typeface="Comic Sans MS" pitchFamily="66" charset="0"/>
              <a:ea typeface="宋体" charset="-122"/>
            </a:endParaRPr>
          </a:p>
        </p:txBody>
      </p:sp>
      <p:sp>
        <p:nvSpPr>
          <p:cNvPr id="31760" name="AutoShape 14"/>
          <p:cNvSpPr>
            <a:spLocks noChangeArrowheads="1"/>
          </p:cNvSpPr>
          <p:nvPr/>
        </p:nvSpPr>
        <p:spPr bwMode="auto">
          <a:xfrm>
            <a:off x="6082812"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5</a:t>
            </a:r>
            <a:endParaRPr lang="en-US" altLang="zh-CN" sz="2800" b="0">
              <a:latin typeface="Comic Sans MS" pitchFamily="66" charset="0"/>
              <a:ea typeface="宋体" charset="-122"/>
            </a:endParaRPr>
          </a:p>
        </p:txBody>
      </p:sp>
      <p:sp>
        <p:nvSpPr>
          <p:cNvPr id="31761" name="AutoShape 15"/>
          <p:cNvSpPr>
            <a:spLocks noChangeArrowheads="1"/>
          </p:cNvSpPr>
          <p:nvPr/>
        </p:nvSpPr>
        <p:spPr bwMode="auto">
          <a:xfrm>
            <a:off x="7315200"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32</a:t>
            </a:r>
            <a:endParaRPr lang="en-US" altLang="zh-CN" sz="2800" b="0">
              <a:latin typeface="Comic Sans MS" pitchFamily="66" charset="0"/>
              <a:ea typeface="宋体" charset="-122"/>
            </a:endParaRPr>
          </a:p>
        </p:txBody>
      </p:sp>
      <p:sp>
        <p:nvSpPr>
          <p:cNvPr id="31762" name="AutoShape 16"/>
          <p:cNvSpPr>
            <a:spLocks noChangeArrowheads="1"/>
          </p:cNvSpPr>
          <p:nvPr/>
        </p:nvSpPr>
        <p:spPr bwMode="auto">
          <a:xfrm>
            <a:off x="8192966" y="3124200"/>
            <a:ext cx="5334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en-US" altLang="zh-TW" sz="2800" b="0">
                <a:latin typeface="Comic Sans MS" pitchFamily="66" charset="0"/>
                <a:ea typeface="新細明體" pitchFamily="18" charset="-120"/>
              </a:rPr>
              <a:t>21</a:t>
            </a:r>
            <a:endParaRPr lang="en-US" altLang="zh-CN" sz="2800" b="0">
              <a:latin typeface="Comic Sans MS" pitchFamily="66" charset="0"/>
              <a:ea typeface="宋体" charset="-122"/>
            </a:endParaRPr>
          </a:p>
        </p:txBody>
      </p:sp>
      <p:sp>
        <p:nvSpPr>
          <p:cNvPr id="31763" name="AutoShape 17"/>
          <p:cNvSpPr>
            <a:spLocks noChangeArrowheads="1"/>
          </p:cNvSpPr>
          <p:nvPr/>
        </p:nvSpPr>
        <p:spPr bwMode="auto">
          <a:xfrm>
            <a:off x="6096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13, 51</a:t>
            </a:r>
            <a:endParaRPr lang="en-US" altLang="zh-CN" sz="2800" b="0">
              <a:latin typeface="Comic Sans MS" pitchFamily="66" charset="0"/>
              <a:ea typeface="宋体" charset="-122"/>
            </a:endParaRPr>
          </a:p>
        </p:txBody>
      </p:sp>
      <p:sp>
        <p:nvSpPr>
          <p:cNvPr id="31764" name="AutoShape 18"/>
          <p:cNvSpPr>
            <a:spLocks noChangeArrowheads="1"/>
          </p:cNvSpPr>
          <p:nvPr/>
        </p:nvSpPr>
        <p:spPr bwMode="auto">
          <a:xfrm>
            <a:off x="28194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10, 64</a:t>
            </a:r>
            <a:endParaRPr lang="en-US" altLang="zh-CN" sz="2800" b="0">
              <a:latin typeface="Comic Sans MS" pitchFamily="66" charset="0"/>
              <a:ea typeface="宋体" charset="-122"/>
            </a:endParaRPr>
          </a:p>
        </p:txBody>
      </p:sp>
      <p:sp>
        <p:nvSpPr>
          <p:cNvPr id="31765" name="AutoShape 19"/>
          <p:cNvSpPr>
            <a:spLocks noChangeArrowheads="1"/>
          </p:cNvSpPr>
          <p:nvPr/>
        </p:nvSpPr>
        <p:spPr bwMode="auto">
          <a:xfrm>
            <a:off x="53340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5, 34</a:t>
            </a:r>
            <a:endParaRPr lang="en-US" altLang="zh-CN" sz="2800" b="0">
              <a:latin typeface="Comic Sans MS" pitchFamily="66" charset="0"/>
              <a:ea typeface="宋体" charset="-122"/>
            </a:endParaRPr>
          </a:p>
        </p:txBody>
      </p:sp>
      <p:sp>
        <p:nvSpPr>
          <p:cNvPr id="31766" name="AutoShape 20"/>
          <p:cNvSpPr>
            <a:spLocks noChangeArrowheads="1"/>
          </p:cNvSpPr>
          <p:nvPr/>
        </p:nvSpPr>
        <p:spPr bwMode="auto">
          <a:xfrm>
            <a:off x="7543800" y="4114800"/>
            <a:ext cx="1143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21, 32</a:t>
            </a:r>
            <a:endParaRPr lang="en-US" altLang="zh-CN" sz="2800" b="0">
              <a:latin typeface="Comic Sans MS" pitchFamily="66" charset="0"/>
              <a:ea typeface="宋体" charset="-122"/>
            </a:endParaRPr>
          </a:p>
        </p:txBody>
      </p:sp>
      <p:sp>
        <p:nvSpPr>
          <p:cNvPr id="31767" name="AutoShape 21"/>
          <p:cNvSpPr>
            <a:spLocks noChangeArrowheads="1"/>
          </p:cNvSpPr>
          <p:nvPr/>
        </p:nvSpPr>
        <p:spPr bwMode="auto">
          <a:xfrm>
            <a:off x="2438400" y="5943600"/>
            <a:ext cx="4495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5, 10, 13, 21, 32, 34, 51, 64</a:t>
            </a:r>
            <a:endParaRPr lang="en-US" altLang="zh-CN" sz="2800" b="0">
              <a:latin typeface="Comic Sans MS" pitchFamily="66" charset="0"/>
              <a:ea typeface="宋体" charset="-122"/>
            </a:endParaRPr>
          </a:p>
        </p:txBody>
      </p:sp>
      <p:sp>
        <p:nvSpPr>
          <p:cNvPr id="31768" name="AutoShape 22"/>
          <p:cNvSpPr>
            <a:spLocks noChangeArrowheads="1"/>
          </p:cNvSpPr>
          <p:nvPr/>
        </p:nvSpPr>
        <p:spPr bwMode="auto">
          <a:xfrm>
            <a:off x="1219200" y="5029200"/>
            <a:ext cx="22860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10, 13, 51, 64</a:t>
            </a:r>
            <a:endParaRPr lang="en-US" altLang="zh-CN" sz="2800" b="0">
              <a:latin typeface="Comic Sans MS" pitchFamily="66" charset="0"/>
              <a:ea typeface="宋体" charset="-122"/>
            </a:endParaRPr>
          </a:p>
        </p:txBody>
      </p:sp>
      <p:sp>
        <p:nvSpPr>
          <p:cNvPr id="31769" name="AutoShape 23"/>
          <p:cNvSpPr>
            <a:spLocks noChangeArrowheads="1"/>
          </p:cNvSpPr>
          <p:nvPr/>
        </p:nvSpPr>
        <p:spPr bwMode="auto">
          <a:xfrm>
            <a:off x="5867400" y="5029200"/>
            <a:ext cx="2209800" cy="609600"/>
          </a:xfrm>
          <a:prstGeom prst="roundRect">
            <a:avLst>
              <a:gd name="adj" fmla="val 16667"/>
            </a:avLst>
          </a:prstGeom>
          <a:solidFill>
            <a:schemeClr val="bg1"/>
          </a:solidFill>
          <a:ln w="9525">
            <a:solidFill>
              <a:schemeClr val="tx1"/>
            </a:solidFill>
            <a:round/>
            <a:headEnd/>
            <a:tailEnd/>
          </a:ln>
        </p:spPr>
        <p:txBody>
          <a:bodyPr wrap="none" anchor="ctr"/>
          <a:lstStyle/>
          <a:p>
            <a:pPr algn="ctr"/>
            <a:r>
              <a:rPr lang="zh-TW" altLang="en-US" sz="2800" b="0">
                <a:latin typeface="Comic Sans MS" pitchFamily="66" charset="0"/>
                <a:ea typeface="新細明體" pitchFamily="18" charset="-120"/>
              </a:rPr>
              <a:t>5, 21, 32, 34</a:t>
            </a:r>
            <a:endParaRPr lang="en-US" altLang="zh-CN" sz="2800" b="0">
              <a:latin typeface="Comic Sans MS" pitchFamily="66" charset="0"/>
              <a:ea typeface="宋体" charset="-122"/>
            </a:endParaRPr>
          </a:p>
        </p:txBody>
      </p:sp>
      <p:sp>
        <p:nvSpPr>
          <p:cNvPr id="43033" name="Line 24"/>
          <p:cNvSpPr>
            <a:spLocks noChangeShapeType="1"/>
          </p:cNvSpPr>
          <p:nvPr/>
        </p:nvSpPr>
        <p:spPr bwMode="auto">
          <a:xfrm flipH="1">
            <a:off x="1143000" y="1828800"/>
            <a:ext cx="9906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43034" name="Line 25"/>
          <p:cNvSpPr>
            <a:spLocks noChangeShapeType="1"/>
          </p:cNvSpPr>
          <p:nvPr/>
        </p:nvSpPr>
        <p:spPr bwMode="auto">
          <a:xfrm>
            <a:off x="2209800" y="1828800"/>
            <a:ext cx="10668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43035" name="Line 26"/>
          <p:cNvSpPr>
            <a:spLocks noChangeShapeType="1"/>
          </p:cNvSpPr>
          <p:nvPr/>
        </p:nvSpPr>
        <p:spPr bwMode="auto">
          <a:xfrm flipH="1">
            <a:off x="5867400" y="1828800"/>
            <a:ext cx="9144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43036" name="Line 27"/>
          <p:cNvSpPr>
            <a:spLocks noChangeShapeType="1"/>
          </p:cNvSpPr>
          <p:nvPr/>
        </p:nvSpPr>
        <p:spPr bwMode="auto">
          <a:xfrm>
            <a:off x="6858000" y="1828800"/>
            <a:ext cx="10668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43037" name="Line 28"/>
          <p:cNvSpPr>
            <a:spLocks noChangeShapeType="1"/>
          </p:cNvSpPr>
          <p:nvPr/>
        </p:nvSpPr>
        <p:spPr bwMode="auto">
          <a:xfrm flipH="1">
            <a:off x="28956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38" name="Line 29"/>
          <p:cNvSpPr>
            <a:spLocks noChangeShapeType="1"/>
          </p:cNvSpPr>
          <p:nvPr/>
        </p:nvSpPr>
        <p:spPr bwMode="auto">
          <a:xfrm>
            <a:off x="33528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39" name="Line 30"/>
          <p:cNvSpPr>
            <a:spLocks noChangeShapeType="1"/>
          </p:cNvSpPr>
          <p:nvPr/>
        </p:nvSpPr>
        <p:spPr bwMode="auto">
          <a:xfrm flipH="1">
            <a:off x="54864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0" name="Line 31"/>
          <p:cNvSpPr>
            <a:spLocks noChangeShapeType="1"/>
          </p:cNvSpPr>
          <p:nvPr/>
        </p:nvSpPr>
        <p:spPr bwMode="auto">
          <a:xfrm>
            <a:off x="59436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1" name="Line 32"/>
          <p:cNvSpPr>
            <a:spLocks noChangeShapeType="1"/>
          </p:cNvSpPr>
          <p:nvPr/>
        </p:nvSpPr>
        <p:spPr bwMode="auto">
          <a:xfrm flipH="1">
            <a:off x="7620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2" name="Line 33"/>
          <p:cNvSpPr>
            <a:spLocks noChangeShapeType="1"/>
          </p:cNvSpPr>
          <p:nvPr/>
        </p:nvSpPr>
        <p:spPr bwMode="auto">
          <a:xfrm>
            <a:off x="12192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3" name="Line 34"/>
          <p:cNvSpPr>
            <a:spLocks noChangeShapeType="1"/>
          </p:cNvSpPr>
          <p:nvPr/>
        </p:nvSpPr>
        <p:spPr bwMode="auto">
          <a:xfrm flipH="1">
            <a:off x="76200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4" name="Line 35"/>
          <p:cNvSpPr>
            <a:spLocks noChangeShapeType="1"/>
          </p:cNvSpPr>
          <p:nvPr/>
        </p:nvSpPr>
        <p:spPr bwMode="auto">
          <a:xfrm>
            <a:off x="8077200" y="2743200"/>
            <a:ext cx="381000" cy="381000"/>
          </a:xfrm>
          <a:prstGeom prst="line">
            <a:avLst/>
          </a:prstGeom>
          <a:noFill/>
          <a:ln w="38100">
            <a:solidFill>
              <a:schemeClr val="tx1"/>
            </a:solidFill>
            <a:round/>
            <a:headEnd/>
            <a:tailEnd type="triangle" w="med" len="med"/>
          </a:ln>
        </p:spPr>
        <p:txBody>
          <a:bodyPr wrap="none"/>
          <a:lstStyle/>
          <a:p>
            <a:endParaRPr lang="zh-CN" altLang="en-US"/>
          </a:p>
        </p:txBody>
      </p:sp>
      <p:sp>
        <p:nvSpPr>
          <p:cNvPr id="43045" name="Line 36"/>
          <p:cNvSpPr>
            <a:spLocks noChangeShapeType="1"/>
          </p:cNvSpPr>
          <p:nvPr/>
        </p:nvSpPr>
        <p:spPr bwMode="auto">
          <a:xfrm flipH="1" flipV="1">
            <a:off x="6858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46" name="Line 37"/>
          <p:cNvSpPr>
            <a:spLocks noChangeShapeType="1"/>
          </p:cNvSpPr>
          <p:nvPr/>
        </p:nvSpPr>
        <p:spPr bwMode="auto">
          <a:xfrm flipV="1">
            <a:off x="11430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47" name="Line 38"/>
          <p:cNvSpPr>
            <a:spLocks noChangeShapeType="1"/>
          </p:cNvSpPr>
          <p:nvPr/>
        </p:nvSpPr>
        <p:spPr bwMode="auto">
          <a:xfrm flipH="1" flipV="1">
            <a:off x="29718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48" name="Line 39"/>
          <p:cNvSpPr>
            <a:spLocks noChangeShapeType="1"/>
          </p:cNvSpPr>
          <p:nvPr/>
        </p:nvSpPr>
        <p:spPr bwMode="auto">
          <a:xfrm flipV="1">
            <a:off x="34290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49" name="Line 40"/>
          <p:cNvSpPr>
            <a:spLocks noChangeShapeType="1"/>
          </p:cNvSpPr>
          <p:nvPr/>
        </p:nvSpPr>
        <p:spPr bwMode="auto">
          <a:xfrm flipH="1" flipV="1">
            <a:off x="55626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50" name="Line 41"/>
          <p:cNvSpPr>
            <a:spLocks noChangeShapeType="1"/>
          </p:cNvSpPr>
          <p:nvPr/>
        </p:nvSpPr>
        <p:spPr bwMode="auto">
          <a:xfrm flipV="1">
            <a:off x="60198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51" name="Line 42"/>
          <p:cNvSpPr>
            <a:spLocks noChangeShapeType="1"/>
          </p:cNvSpPr>
          <p:nvPr/>
        </p:nvSpPr>
        <p:spPr bwMode="auto">
          <a:xfrm flipH="1" flipV="1">
            <a:off x="76962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52" name="Line 43"/>
          <p:cNvSpPr>
            <a:spLocks noChangeShapeType="1"/>
          </p:cNvSpPr>
          <p:nvPr/>
        </p:nvSpPr>
        <p:spPr bwMode="auto">
          <a:xfrm flipV="1">
            <a:off x="8153400" y="3733800"/>
            <a:ext cx="381000" cy="381000"/>
          </a:xfrm>
          <a:prstGeom prst="line">
            <a:avLst/>
          </a:prstGeom>
          <a:noFill/>
          <a:ln w="38100">
            <a:solidFill>
              <a:schemeClr val="tx1"/>
            </a:solidFill>
            <a:round/>
            <a:headEnd type="triangle" w="med" len="med"/>
            <a:tailEnd/>
          </a:ln>
        </p:spPr>
        <p:txBody>
          <a:bodyPr wrap="none"/>
          <a:lstStyle/>
          <a:p>
            <a:endParaRPr lang="zh-CN" altLang="en-US"/>
          </a:p>
        </p:txBody>
      </p:sp>
      <p:sp>
        <p:nvSpPr>
          <p:cNvPr id="43053" name="Line 44"/>
          <p:cNvSpPr>
            <a:spLocks noChangeShapeType="1"/>
          </p:cNvSpPr>
          <p:nvPr/>
        </p:nvSpPr>
        <p:spPr bwMode="auto">
          <a:xfrm flipH="1" flipV="1">
            <a:off x="1295400" y="4724400"/>
            <a:ext cx="9906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4" name="Line 45"/>
          <p:cNvSpPr>
            <a:spLocks noChangeShapeType="1"/>
          </p:cNvSpPr>
          <p:nvPr/>
        </p:nvSpPr>
        <p:spPr bwMode="auto">
          <a:xfrm flipV="1">
            <a:off x="2362200" y="4724400"/>
            <a:ext cx="10668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5" name="Line 46"/>
          <p:cNvSpPr>
            <a:spLocks noChangeShapeType="1"/>
          </p:cNvSpPr>
          <p:nvPr/>
        </p:nvSpPr>
        <p:spPr bwMode="auto">
          <a:xfrm flipH="1" flipV="1">
            <a:off x="6019800" y="4724400"/>
            <a:ext cx="9144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6" name="Line 47"/>
          <p:cNvSpPr>
            <a:spLocks noChangeShapeType="1"/>
          </p:cNvSpPr>
          <p:nvPr/>
        </p:nvSpPr>
        <p:spPr bwMode="auto">
          <a:xfrm flipV="1">
            <a:off x="7010400" y="4724400"/>
            <a:ext cx="10668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7" name="Line 48"/>
          <p:cNvSpPr>
            <a:spLocks noChangeShapeType="1"/>
          </p:cNvSpPr>
          <p:nvPr/>
        </p:nvSpPr>
        <p:spPr bwMode="auto">
          <a:xfrm flipH="1" flipV="1">
            <a:off x="2438400" y="5638800"/>
            <a:ext cx="21336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8" name="Line 49"/>
          <p:cNvSpPr>
            <a:spLocks noChangeShapeType="1"/>
          </p:cNvSpPr>
          <p:nvPr/>
        </p:nvSpPr>
        <p:spPr bwMode="auto">
          <a:xfrm flipV="1">
            <a:off x="4572000" y="5638800"/>
            <a:ext cx="1905000" cy="304800"/>
          </a:xfrm>
          <a:prstGeom prst="line">
            <a:avLst/>
          </a:prstGeom>
          <a:noFill/>
          <a:ln w="38100">
            <a:solidFill>
              <a:schemeClr val="tx1"/>
            </a:solidFill>
            <a:round/>
            <a:headEnd type="triangle" w="med" len="med"/>
            <a:tailEnd/>
          </a:ln>
        </p:spPr>
        <p:txBody>
          <a:bodyPr wrap="none"/>
          <a:lstStyle/>
          <a:p>
            <a:endParaRPr lang="zh-CN" altLang="en-US"/>
          </a:p>
        </p:txBody>
      </p:sp>
      <p:sp>
        <p:nvSpPr>
          <p:cNvPr id="43059" name="Line 50"/>
          <p:cNvSpPr>
            <a:spLocks noChangeShapeType="1"/>
          </p:cNvSpPr>
          <p:nvPr/>
        </p:nvSpPr>
        <p:spPr bwMode="auto">
          <a:xfrm flipH="1">
            <a:off x="2438400" y="914400"/>
            <a:ext cx="21336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43060" name="Line 51"/>
          <p:cNvSpPr>
            <a:spLocks noChangeShapeType="1"/>
          </p:cNvSpPr>
          <p:nvPr/>
        </p:nvSpPr>
        <p:spPr bwMode="auto">
          <a:xfrm>
            <a:off x="4572000" y="914400"/>
            <a:ext cx="1905000" cy="304800"/>
          </a:xfrm>
          <a:prstGeom prst="line">
            <a:avLst/>
          </a:prstGeom>
          <a:noFill/>
          <a:ln w="38100">
            <a:solidFill>
              <a:schemeClr val="tx1"/>
            </a:solidFill>
            <a:round/>
            <a:headEnd/>
            <a:tailEnd type="triangle" w="med" len="med"/>
          </a:ln>
        </p:spPr>
        <p:txBody>
          <a:bodyPr wrap="none"/>
          <a:lstStyle/>
          <a:p>
            <a:endParaRPr lang="zh-CN" altLang="en-US"/>
          </a:p>
        </p:txBody>
      </p:sp>
      <p:sp>
        <p:nvSpPr>
          <p:cNvPr id="54" name="TextBox 53"/>
          <p:cNvSpPr txBox="1"/>
          <p:nvPr/>
        </p:nvSpPr>
        <p:spPr>
          <a:xfrm>
            <a:off x="1472712" y="285750"/>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31799" name="TextBox 54"/>
          <p:cNvSpPr txBox="1">
            <a:spLocks noChangeArrowheads="1"/>
          </p:cNvSpPr>
          <p:nvPr/>
        </p:nvSpPr>
        <p:spPr bwMode="auto">
          <a:xfrm>
            <a:off x="6814039" y="285750"/>
            <a:ext cx="269626" cy="369332"/>
          </a:xfrm>
          <a:prstGeom prst="rect">
            <a:avLst/>
          </a:prstGeom>
          <a:noFill/>
          <a:ln w="9525">
            <a:noFill/>
            <a:miter lim="800000"/>
            <a:headEnd/>
            <a:tailEnd/>
          </a:ln>
        </p:spPr>
        <p:txBody>
          <a:bodyPr wrap="none">
            <a:spAutoFit/>
          </a:bodyPr>
          <a:lstStyle/>
          <a:p>
            <a:r>
              <a:rPr lang="en-US" altLang="zh-CN">
                <a:solidFill>
                  <a:srgbClr val="0000FF"/>
                </a:solidFill>
                <a:latin typeface="Comic Sans MS" pitchFamily="66" charset="0"/>
                <a:ea typeface="宋体" charset="-122"/>
              </a:rPr>
              <a:t>)</a:t>
            </a:r>
          </a:p>
        </p:txBody>
      </p:sp>
      <p:sp>
        <p:nvSpPr>
          <p:cNvPr id="56" name="TextBox 55"/>
          <p:cNvSpPr txBox="1"/>
          <p:nvPr/>
        </p:nvSpPr>
        <p:spPr>
          <a:xfrm>
            <a:off x="235928" y="1214439"/>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57" name="TextBox 56"/>
          <p:cNvSpPr txBox="1"/>
          <p:nvPr/>
        </p:nvSpPr>
        <p:spPr>
          <a:xfrm>
            <a:off x="-109904" y="21431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58" name="TextBox 57"/>
          <p:cNvSpPr txBox="1"/>
          <p:nvPr/>
        </p:nvSpPr>
        <p:spPr>
          <a:xfrm>
            <a:off x="-14653" y="3181350"/>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59" name="TextBox 58"/>
          <p:cNvSpPr txBox="1"/>
          <p:nvPr/>
        </p:nvSpPr>
        <p:spPr>
          <a:xfrm>
            <a:off x="4901712" y="1214439"/>
            <a:ext cx="889987" cy="553998"/>
          </a:xfrm>
          <a:prstGeom prst="rect">
            <a:avLst/>
          </a:prstGeom>
          <a:noFill/>
        </p:spPr>
        <p:txBody>
          <a:bodyPr wrap="none">
            <a:spAutoFit/>
          </a:bodyPr>
          <a:lstStyle/>
          <a:p>
            <a:pPr>
              <a:defRPr/>
            </a:pPr>
            <a:r>
              <a:rPr lang="en-US" sz="3000" dirty="0">
                <a:solidFill>
                  <a:srgbClr val="0000FF"/>
                </a:solidFill>
                <a:latin typeface="+mn-lt"/>
              </a:rPr>
              <a:t>MS(</a:t>
            </a:r>
          </a:p>
        </p:txBody>
      </p:sp>
      <p:sp>
        <p:nvSpPr>
          <p:cNvPr id="31804" name="TextBox 59"/>
          <p:cNvSpPr txBox="1">
            <a:spLocks noChangeArrowheads="1"/>
          </p:cNvSpPr>
          <p:nvPr/>
        </p:nvSpPr>
        <p:spPr bwMode="auto">
          <a:xfrm>
            <a:off x="7935058" y="1214438"/>
            <a:ext cx="269626" cy="369332"/>
          </a:xfrm>
          <a:prstGeom prst="rect">
            <a:avLst/>
          </a:prstGeom>
          <a:noFill/>
          <a:ln w="9525">
            <a:noFill/>
            <a:miter lim="800000"/>
            <a:headEnd/>
            <a:tailEnd/>
          </a:ln>
        </p:spPr>
        <p:txBody>
          <a:bodyPr wrap="none">
            <a:spAutoFit/>
          </a:bodyPr>
          <a:lstStyle/>
          <a:p>
            <a:r>
              <a:rPr lang="en-US" altLang="zh-CN">
                <a:solidFill>
                  <a:srgbClr val="0000FF"/>
                </a:solidFill>
                <a:latin typeface="Comic Sans MS" pitchFamily="66" charset="0"/>
                <a:ea typeface="宋体" charset="-122"/>
              </a:rPr>
              <a:t>)</a:t>
            </a:r>
          </a:p>
        </p:txBody>
      </p:sp>
      <p:sp>
        <p:nvSpPr>
          <p:cNvPr id="31805" name="TextBox 60"/>
          <p:cNvSpPr txBox="1">
            <a:spLocks noChangeArrowheads="1"/>
          </p:cNvSpPr>
          <p:nvPr/>
        </p:nvSpPr>
        <p:spPr bwMode="auto">
          <a:xfrm>
            <a:off x="1670539" y="21431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2" name="TextBox 61"/>
          <p:cNvSpPr txBox="1"/>
          <p:nvPr/>
        </p:nvSpPr>
        <p:spPr>
          <a:xfrm>
            <a:off x="2066192" y="21812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1807" name="TextBox 62"/>
          <p:cNvSpPr txBox="1">
            <a:spLocks noChangeArrowheads="1"/>
          </p:cNvSpPr>
          <p:nvPr/>
        </p:nvSpPr>
        <p:spPr bwMode="auto">
          <a:xfrm>
            <a:off x="3846635" y="21812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4" name="TextBox 63"/>
          <p:cNvSpPr txBox="1"/>
          <p:nvPr/>
        </p:nvSpPr>
        <p:spPr>
          <a:xfrm>
            <a:off x="4572000" y="2143126"/>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1809" name="TextBox 64"/>
          <p:cNvSpPr txBox="1">
            <a:spLocks noChangeArrowheads="1"/>
          </p:cNvSpPr>
          <p:nvPr/>
        </p:nvSpPr>
        <p:spPr bwMode="auto">
          <a:xfrm>
            <a:off x="6352443" y="2143126"/>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66" name="TextBox 65"/>
          <p:cNvSpPr txBox="1"/>
          <p:nvPr/>
        </p:nvSpPr>
        <p:spPr>
          <a:xfrm>
            <a:off x="6748097" y="2214563"/>
            <a:ext cx="748923" cy="461665"/>
          </a:xfrm>
          <a:prstGeom prst="rect">
            <a:avLst/>
          </a:prstGeom>
          <a:noFill/>
        </p:spPr>
        <p:txBody>
          <a:bodyPr wrap="none">
            <a:spAutoFit/>
          </a:bodyPr>
          <a:lstStyle/>
          <a:p>
            <a:pPr>
              <a:defRPr/>
            </a:pPr>
            <a:r>
              <a:rPr lang="en-US" sz="2400" dirty="0">
                <a:solidFill>
                  <a:srgbClr val="0000FF"/>
                </a:solidFill>
                <a:latin typeface="+mn-lt"/>
              </a:rPr>
              <a:t>MS(</a:t>
            </a:r>
          </a:p>
        </p:txBody>
      </p:sp>
      <p:sp>
        <p:nvSpPr>
          <p:cNvPr id="31811" name="TextBox 66"/>
          <p:cNvSpPr txBox="1">
            <a:spLocks noChangeArrowheads="1"/>
          </p:cNvSpPr>
          <p:nvPr/>
        </p:nvSpPr>
        <p:spPr bwMode="auto">
          <a:xfrm>
            <a:off x="8528539" y="2214563"/>
            <a:ext cx="296876" cy="461665"/>
          </a:xfrm>
          <a:prstGeom prst="rect">
            <a:avLst/>
          </a:prstGeom>
          <a:noFill/>
          <a:ln w="9525">
            <a:noFill/>
            <a:miter lim="800000"/>
            <a:headEnd/>
            <a:tailEnd/>
          </a:ln>
        </p:spPr>
        <p:txBody>
          <a:bodyPr wrap="none">
            <a:spAutoFit/>
          </a:bodyPr>
          <a:lstStyle/>
          <a:p>
            <a:r>
              <a:rPr lang="en-US" altLang="zh-CN" sz="2400">
                <a:solidFill>
                  <a:srgbClr val="0000FF"/>
                </a:solidFill>
                <a:latin typeface="Comic Sans MS" pitchFamily="66" charset="0"/>
                <a:ea typeface="宋体" charset="-122"/>
              </a:rPr>
              <a:t>)</a:t>
            </a:r>
          </a:p>
        </p:txBody>
      </p:sp>
      <p:sp>
        <p:nvSpPr>
          <p:cNvPr id="31812" name="TextBox 67"/>
          <p:cNvSpPr txBox="1">
            <a:spLocks noChangeArrowheads="1"/>
          </p:cNvSpPr>
          <p:nvPr/>
        </p:nvSpPr>
        <p:spPr bwMode="auto">
          <a:xfrm>
            <a:off x="813289"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69" name="TextBox 68"/>
          <p:cNvSpPr txBox="1"/>
          <p:nvPr/>
        </p:nvSpPr>
        <p:spPr>
          <a:xfrm>
            <a:off x="914401"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14" name="TextBox 69"/>
          <p:cNvSpPr txBox="1">
            <a:spLocks noChangeArrowheads="1"/>
          </p:cNvSpPr>
          <p:nvPr/>
        </p:nvSpPr>
        <p:spPr bwMode="auto">
          <a:xfrm>
            <a:off x="1742343"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1" name="TextBox 70"/>
          <p:cNvSpPr txBox="1"/>
          <p:nvPr/>
        </p:nvSpPr>
        <p:spPr>
          <a:xfrm>
            <a:off x="2132136"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16" name="TextBox 71"/>
          <p:cNvSpPr txBox="1">
            <a:spLocks noChangeArrowheads="1"/>
          </p:cNvSpPr>
          <p:nvPr/>
        </p:nvSpPr>
        <p:spPr bwMode="auto">
          <a:xfrm>
            <a:off x="2960077"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3" name="TextBox 72"/>
          <p:cNvSpPr txBox="1"/>
          <p:nvPr/>
        </p:nvSpPr>
        <p:spPr>
          <a:xfrm>
            <a:off x="3121270"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18" name="TextBox 73"/>
          <p:cNvSpPr txBox="1">
            <a:spLocks noChangeArrowheads="1"/>
          </p:cNvSpPr>
          <p:nvPr/>
        </p:nvSpPr>
        <p:spPr bwMode="auto">
          <a:xfrm>
            <a:off x="3949212"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5" name="TextBox 74"/>
          <p:cNvSpPr txBox="1"/>
          <p:nvPr/>
        </p:nvSpPr>
        <p:spPr>
          <a:xfrm>
            <a:off x="4739054" y="3209925"/>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20" name="TextBox 75"/>
          <p:cNvSpPr txBox="1">
            <a:spLocks noChangeArrowheads="1"/>
          </p:cNvSpPr>
          <p:nvPr/>
        </p:nvSpPr>
        <p:spPr bwMode="auto">
          <a:xfrm>
            <a:off x="5566996" y="3243263"/>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7" name="TextBox 76"/>
          <p:cNvSpPr txBox="1"/>
          <p:nvPr/>
        </p:nvSpPr>
        <p:spPr>
          <a:xfrm>
            <a:off x="5656385"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22" name="TextBox 77"/>
          <p:cNvSpPr txBox="1">
            <a:spLocks noChangeArrowheads="1"/>
          </p:cNvSpPr>
          <p:nvPr/>
        </p:nvSpPr>
        <p:spPr bwMode="auto">
          <a:xfrm>
            <a:off x="6352443"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79" name="TextBox 78"/>
          <p:cNvSpPr txBox="1"/>
          <p:nvPr/>
        </p:nvSpPr>
        <p:spPr>
          <a:xfrm>
            <a:off x="6849208"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24" name="TextBox 79"/>
          <p:cNvSpPr txBox="1">
            <a:spLocks noChangeArrowheads="1"/>
          </p:cNvSpPr>
          <p:nvPr/>
        </p:nvSpPr>
        <p:spPr bwMode="auto">
          <a:xfrm>
            <a:off x="7677150" y="3248025"/>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81" name="TextBox 80"/>
          <p:cNvSpPr txBox="1"/>
          <p:nvPr/>
        </p:nvSpPr>
        <p:spPr>
          <a:xfrm>
            <a:off x="7766539" y="3214688"/>
            <a:ext cx="654346" cy="400110"/>
          </a:xfrm>
          <a:prstGeom prst="rect">
            <a:avLst/>
          </a:prstGeom>
          <a:noFill/>
        </p:spPr>
        <p:txBody>
          <a:bodyPr wrap="none">
            <a:spAutoFit/>
          </a:bodyPr>
          <a:lstStyle/>
          <a:p>
            <a:pPr>
              <a:defRPr/>
            </a:pPr>
            <a:r>
              <a:rPr lang="en-US" sz="2000" dirty="0">
                <a:solidFill>
                  <a:srgbClr val="0000FF"/>
                </a:solidFill>
                <a:latin typeface="+mn-lt"/>
              </a:rPr>
              <a:t>MS(</a:t>
            </a:r>
          </a:p>
        </p:txBody>
      </p:sp>
      <p:sp>
        <p:nvSpPr>
          <p:cNvPr id="31826" name="TextBox 81"/>
          <p:cNvSpPr txBox="1">
            <a:spLocks noChangeArrowheads="1"/>
          </p:cNvSpPr>
          <p:nvPr/>
        </p:nvSpPr>
        <p:spPr bwMode="auto">
          <a:xfrm>
            <a:off x="8534400" y="3214688"/>
            <a:ext cx="279244" cy="400110"/>
          </a:xfrm>
          <a:prstGeom prst="rect">
            <a:avLst/>
          </a:prstGeom>
          <a:noFill/>
          <a:ln w="9525">
            <a:noFill/>
            <a:miter lim="800000"/>
            <a:headEnd/>
            <a:tailEnd/>
          </a:ln>
        </p:spPr>
        <p:txBody>
          <a:bodyPr wrap="none">
            <a:spAutoFit/>
          </a:bodyPr>
          <a:lstStyle/>
          <a:p>
            <a:r>
              <a:rPr lang="en-US" altLang="zh-CN" sz="2000">
                <a:solidFill>
                  <a:srgbClr val="0000FF"/>
                </a:solidFill>
                <a:latin typeface="Comic Sans MS" pitchFamily="66" charset="0"/>
                <a:ea typeface="宋体" charset="-122"/>
              </a:rPr>
              <a:t>)</a:t>
            </a:r>
          </a:p>
        </p:txBody>
      </p:sp>
      <p:sp>
        <p:nvSpPr>
          <p:cNvPr id="85" name="TextBox 84"/>
          <p:cNvSpPr txBox="1"/>
          <p:nvPr/>
        </p:nvSpPr>
        <p:spPr>
          <a:xfrm>
            <a:off x="155331" y="4181476"/>
            <a:ext cx="543739" cy="461665"/>
          </a:xfrm>
          <a:prstGeom prst="rect">
            <a:avLst/>
          </a:prstGeom>
          <a:noFill/>
        </p:spPr>
        <p:txBody>
          <a:bodyPr wrap="none">
            <a:spAutoFit/>
          </a:bodyPr>
          <a:lstStyle/>
          <a:p>
            <a:pPr>
              <a:defRPr/>
            </a:pPr>
            <a:r>
              <a:rPr lang="en-US" sz="2400" dirty="0">
                <a:solidFill>
                  <a:srgbClr val="FF0000"/>
                </a:solidFill>
                <a:latin typeface="+mn-lt"/>
              </a:rPr>
              <a:t>M(</a:t>
            </a:r>
          </a:p>
        </p:txBody>
      </p:sp>
      <p:sp>
        <p:nvSpPr>
          <p:cNvPr id="31828" name="TextBox 85"/>
          <p:cNvSpPr txBox="1">
            <a:spLocks noChangeArrowheads="1"/>
          </p:cNvSpPr>
          <p:nvPr/>
        </p:nvSpPr>
        <p:spPr bwMode="auto">
          <a:xfrm>
            <a:off x="3912578" y="4214813"/>
            <a:ext cx="29687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31829" name="TextBox 86"/>
          <p:cNvSpPr txBox="1">
            <a:spLocks noChangeArrowheads="1"/>
          </p:cNvSpPr>
          <p:nvPr/>
        </p:nvSpPr>
        <p:spPr bwMode="auto">
          <a:xfrm>
            <a:off x="2132135" y="4214813"/>
            <a:ext cx="26962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88" name="TextBox 87"/>
          <p:cNvSpPr txBox="1"/>
          <p:nvPr/>
        </p:nvSpPr>
        <p:spPr>
          <a:xfrm>
            <a:off x="4892920" y="4214813"/>
            <a:ext cx="543739" cy="461665"/>
          </a:xfrm>
          <a:prstGeom prst="rect">
            <a:avLst/>
          </a:prstGeom>
          <a:noFill/>
        </p:spPr>
        <p:txBody>
          <a:bodyPr wrap="none">
            <a:spAutoFit/>
          </a:bodyPr>
          <a:lstStyle/>
          <a:p>
            <a:pPr>
              <a:defRPr/>
            </a:pPr>
            <a:r>
              <a:rPr lang="en-US" sz="2400" dirty="0">
                <a:solidFill>
                  <a:srgbClr val="FF0000"/>
                </a:solidFill>
                <a:latin typeface="+mn-lt"/>
              </a:rPr>
              <a:t>M(</a:t>
            </a:r>
          </a:p>
        </p:txBody>
      </p:sp>
      <p:sp>
        <p:nvSpPr>
          <p:cNvPr id="31831" name="TextBox 88"/>
          <p:cNvSpPr txBox="1">
            <a:spLocks noChangeArrowheads="1"/>
          </p:cNvSpPr>
          <p:nvPr/>
        </p:nvSpPr>
        <p:spPr bwMode="auto">
          <a:xfrm>
            <a:off x="8650166" y="4248151"/>
            <a:ext cx="29687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31832" name="TextBox 89"/>
          <p:cNvSpPr txBox="1">
            <a:spLocks noChangeArrowheads="1"/>
          </p:cNvSpPr>
          <p:nvPr/>
        </p:nvSpPr>
        <p:spPr bwMode="auto">
          <a:xfrm>
            <a:off x="6869723" y="4248151"/>
            <a:ext cx="269626" cy="461665"/>
          </a:xfrm>
          <a:prstGeom prst="rect">
            <a:avLst/>
          </a:prstGeom>
          <a:noFill/>
          <a:ln w="9525">
            <a:noFill/>
            <a:miter lim="800000"/>
            <a:headEnd/>
            <a:tailEnd/>
          </a:ln>
        </p:spPr>
        <p:txBody>
          <a:bodyPr wrap="none">
            <a:spAutoFit/>
          </a:bodyPr>
          <a:lstStyle/>
          <a:p>
            <a:r>
              <a:rPr lang="en-US" altLang="zh-CN" sz="2400">
                <a:solidFill>
                  <a:srgbClr val="FF0000"/>
                </a:solidFill>
                <a:latin typeface="Comic Sans MS" pitchFamily="66" charset="0"/>
                <a:ea typeface="宋体" charset="-122"/>
              </a:rPr>
              <a:t>,</a:t>
            </a:r>
          </a:p>
        </p:txBody>
      </p:sp>
      <p:sp>
        <p:nvSpPr>
          <p:cNvPr id="91" name="TextBox 90"/>
          <p:cNvSpPr txBox="1"/>
          <p:nvPr/>
        </p:nvSpPr>
        <p:spPr>
          <a:xfrm>
            <a:off x="631581" y="5072063"/>
            <a:ext cx="453970" cy="369332"/>
          </a:xfrm>
          <a:prstGeom prst="rect">
            <a:avLst/>
          </a:prstGeom>
          <a:noFill/>
        </p:spPr>
        <p:txBody>
          <a:bodyPr wrap="none">
            <a:spAutoFit/>
          </a:bodyPr>
          <a:lstStyle/>
          <a:p>
            <a:pPr>
              <a:defRPr/>
            </a:pPr>
            <a:r>
              <a:rPr lang="en-US" dirty="0">
                <a:solidFill>
                  <a:srgbClr val="FF0000"/>
                </a:solidFill>
                <a:latin typeface="+mn-lt"/>
              </a:rPr>
              <a:t>M(</a:t>
            </a:r>
          </a:p>
        </p:txBody>
      </p:sp>
      <p:sp>
        <p:nvSpPr>
          <p:cNvPr id="31834" name="TextBox 91"/>
          <p:cNvSpPr txBox="1">
            <a:spLocks noChangeArrowheads="1"/>
          </p:cNvSpPr>
          <p:nvPr/>
        </p:nvSpPr>
        <p:spPr bwMode="auto">
          <a:xfrm>
            <a:off x="4440115" y="5072063"/>
            <a:ext cx="248786" cy="369332"/>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ea typeface="宋体" charset="-122"/>
              </a:rPr>
              <a:t>,</a:t>
            </a:r>
          </a:p>
        </p:txBody>
      </p:sp>
      <p:sp>
        <p:nvSpPr>
          <p:cNvPr id="31835" name="TextBox 92"/>
          <p:cNvSpPr txBox="1">
            <a:spLocks noChangeArrowheads="1"/>
          </p:cNvSpPr>
          <p:nvPr/>
        </p:nvSpPr>
        <p:spPr bwMode="auto">
          <a:xfrm>
            <a:off x="8001000" y="5000625"/>
            <a:ext cx="269626" cy="369332"/>
          </a:xfrm>
          <a:prstGeom prst="rect">
            <a:avLst/>
          </a:prstGeom>
          <a:noFill/>
          <a:ln w="9525">
            <a:noFill/>
            <a:miter lim="800000"/>
            <a:headEnd/>
            <a:tailEnd/>
          </a:ln>
        </p:spPr>
        <p:txBody>
          <a:bodyPr wrap="none">
            <a:spAutoFit/>
          </a:bodyPr>
          <a:lstStyle/>
          <a:p>
            <a:r>
              <a:rPr lang="en-US" altLang="zh-CN">
                <a:solidFill>
                  <a:srgbClr val="FF0000"/>
                </a:solidFill>
                <a:latin typeface="Comic Sans MS" pitchFamily="66" charset="0"/>
                <a:ea typeface="宋体" charset="-122"/>
              </a:rPr>
              <a:t>)</a:t>
            </a:r>
          </a:p>
        </p:txBody>
      </p:sp>
      <p:sp>
        <p:nvSpPr>
          <p:cNvPr id="98" name="TextBox 97"/>
          <p:cNvSpPr txBox="1">
            <a:spLocks noChangeArrowheads="1"/>
          </p:cNvSpPr>
          <p:nvPr/>
        </p:nvSpPr>
        <p:spPr bwMode="auto">
          <a:xfrm>
            <a:off x="2857500" y="714375"/>
            <a:ext cx="346570"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1</a:t>
            </a:r>
          </a:p>
        </p:txBody>
      </p:sp>
      <p:sp>
        <p:nvSpPr>
          <p:cNvPr id="100" name="TextBox 99"/>
          <p:cNvSpPr txBox="1">
            <a:spLocks noChangeArrowheads="1"/>
          </p:cNvSpPr>
          <p:nvPr/>
        </p:nvSpPr>
        <p:spPr bwMode="auto">
          <a:xfrm>
            <a:off x="1670539" y="1643064"/>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2</a:t>
            </a:r>
          </a:p>
        </p:txBody>
      </p:sp>
      <p:sp>
        <p:nvSpPr>
          <p:cNvPr id="103" name="TextBox 102"/>
          <p:cNvSpPr txBox="1">
            <a:spLocks noChangeArrowheads="1"/>
          </p:cNvSpPr>
          <p:nvPr/>
        </p:nvSpPr>
        <p:spPr bwMode="auto">
          <a:xfrm>
            <a:off x="219808" y="2500314"/>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3</a:t>
            </a:r>
          </a:p>
        </p:txBody>
      </p:sp>
      <p:sp>
        <p:nvSpPr>
          <p:cNvPr id="106" name="TextBox 105"/>
          <p:cNvSpPr txBox="1">
            <a:spLocks noChangeArrowheads="1"/>
          </p:cNvSpPr>
          <p:nvPr/>
        </p:nvSpPr>
        <p:spPr bwMode="auto">
          <a:xfrm flipH="1">
            <a:off x="1736481" y="2500314"/>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4</a:t>
            </a:r>
          </a:p>
        </p:txBody>
      </p:sp>
      <p:sp>
        <p:nvSpPr>
          <p:cNvPr id="108" name="TextBox 107"/>
          <p:cNvSpPr txBox="1">
            <a:spLocks noChangeArrowheads="1"/>
          </p:cNvSpPr>
          <p:nvPr/>
        </p:nvSpPr>
        <p:spPr bwMode="auto">
          <a:xfrm flipH="1">
            <a:off x="153866" y="3643313"/>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5</a:t>
            </a:r>
          </a:p>
        </p:txBody>
      </p:sp>
      <p:sp>
        <p:nvSpPr>
          <p:cNvPr id="112" name="TextBox 111"/>
          <p:cNvSpPr txBox="1">
            <a:spLocks noChangeArrowheads="1"/>
          </p:cNvSpPr>
          <p:nvPr/>
        </p:nvSpPr>
        <p:spPr bwMode="auto">
          <a:xfrm>
            <a:off x="3450981" y="1571626"/>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6</a:t>
            </a:r>
          </a:p>
        </p:txBody>
      </p:sp>
      <p:sp>
        <p:nvSpPr>
          <p:cNvPr id="114" name="TextBox 113"/>
          <p:cNvSpPr txBox="1">
            <a:spLocks noChangeArrowheads="1"/>
          </p:cNvSpPr>
          <p:nvPr/>
        </p:nvSpPr>
        <p:spPr bwMode="auto">
          <a:xfrm>
            <a:off x="2329962" y="2571751"/>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7</a:t>
            </a:r>
          </a:p>
        </p:txBody>
      </p:sp>
      <p:sp>
        <p:nvSpPr>
          <p:cNvPr id="116" name="TextBox 115"/>
          <p:cNvSpPr txBox="1">
            <a:spLocks noChangeArrowheads="1"/>
          </p:cNvSpPr>
          <p:nvPr/>
        </p:nvSpPr>
        <p:spPr bwMode="auto">
          <a:xfrm flipH="1">
            <a:off x="3846635" y="2571751"/>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8</a:t>
            </a:r>
          </a:p>
        </p:txBody>
      </p:sp>
      <p:sp>
        <p:nvSpPr>
          <p:cNvPr id="118" name="TextBox 117"/>
          <p:cNvSpPr txBox="1">
            <a:spLocks noChangeArrowheads="1"/>
          </p:cNvSpPr>
          <p:nvPr/>
        </p:nvSpPr>
        <p:spPr bwMode="auto">
          <a:xfrm flipH="1">
            <a:off x="2329962" y="3643313"/>
            <a:ext cx="404278" cy="523220"/>
          </a:xfrm>
          <a:prstGeom prst="rect">
            <a:avLst/>
          </a:prstGeom>
          <a:solidFill>
            <a:srgbClr val="00B050"/>
          </a:solidFill>
          <a:ln w="9525">
            <a:solidFill>
              <a:srgbClr val="00B050"/>
            </a:solidFill>
            <a:miter lim="800000"/>
            <a:headEnd/>
            <a:tailEnd/>
          </a:ln>
        </p:spPr>
        <p:txBody>
          <a:bodyPr wrap="none">
            <a:spAutoFit/>
          </a:bodyPr>
          <a:lstStyle/>
          <a:p>
            <a:r>
              <a:rPr lang="en-US" altLang="zh-CN" sz="2800">
                <a:latin typeface="Comic Sans MS" pitchFamily="66" charset="0"/>
                <a:ea typeface="宋体" charset="-122"/>
              </a:rPr>
              <a:t>9</a:t>
            </a:r>
          </a:p>
        </p:txBody>
      </p:sp>
      <p:sp>
        <p:nvSpPr>
          <p:cNvPr id="122" name="TextBox 121"/>
          <p:cNvSpPr txBox="1"/>
          <p:nvPr/>
        </p:nvSpPr>
        <p:spPr>
          <a:xfrm flipH="1">
            <a:off x="747346" y="4643439"/>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10</a:t>
            </a:r>
          </a:p>
        </p:txBody>
      </p:sp>
      <p:sp>
        <p:nvSpPr>
          <p:cNvPr id="125" name="TextBox 124"/>
          <p:cNvSpPr txBox="1"/>
          <p:nvPr/>
        </p:nvSpPr>
        <p:spPr>
          <a:xfrm>
            <a:off x="6550269" y="714375"/>
            <a:ext cx="575897" cy="523875"/>
          </a:xfrm>
          <a:prstGeom prst="rect">
            <a:avLst/>
          </a:prstGeom>
          <a:solidFill>
            <a:srgbClr val="00B050"/>
          </a:solidFill>
          <a:ln>
            <a:solidFill>
              <a:srgbClr val="00B050"/>
            </a:solidFill>
          </a:ln>
        </p:spPr>
        <p:txBody>
          <a:bodyPr wrap="none">
            <a:spAutoFit/>
          </a:bodyPr>
          <a:lstStyle/>
          <a:p>
            <a:pPr>
              <a:defRPr/>
            </a:pPr>
            <a:r>
              <a:rPr lang="en-US" sz="2800" dirty="0">
                <a:latin typeface="+mn-lt"/>
              </a:rPr>
              <a:t>11</a:t>
            </a:r>
          </a:p>
        </p:txBody>
      </p:sp>
      <p:sp>
        <p:nvSpPr>
          <p:cNvPr id="127" name="TextBox 126"/>
          <p:cNvSpPr txBox="1"/>
          <p:nvPr/>
        </p:nvSpPr>
        <p:spPr>
          <a:xfrm>
            <a:off x="5231423" y="1714501"/>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12</a:t>
            </a:r>
          </a:p>
        </p:txBody>
      </p:sp>
      <p:sp>
        <p:nvSpPr>
          <p:cNvPr id="129" name="TextBox 128"/>
          <p:cNvSpPr txBox="1"/>
          <p:nvPr/>
        </p:nvSpPr>
        <p:spPr>
          <a:xfrm>
            <a:off x="4967654" y="2571751"/>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13</a:t>
            </a:r>
          </a:p>
        </p:txBody>
      </p:sp>
      <p:sp>
        <p:nvSpPr>
          <p:cNvPr id="131" name="TextBox 130"/>
          <p:cNvSpPr txBox="1"/>
          <p:nvPr/>
        </p:nvSpPr>
        <p:spPr>
          <a:xfrm flipH="1">
            <a:off x="6418384" y="2571751"/>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14</a:t>
            </a:r>
          </a:p>
        </p:txBody>
      </p:sp>
      <p:sp>
        <p:nvSpPr>
          <p:cNvPr id="133" name="TextBox 132"/>
          <p:cNvSpPr txBox="1"/>
          <p:nvPr/>
        </p:nvSpPr>
        <p:spPr>
          <a:xfrm flipH="1">
            <a:off x="4901712" y="3571876"/>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15</a:t>
            </a:r>
          </a:p>
        </p:txBody>
      </p:sp>
      <p:sp>
        <p:nvSpPr>
          <p:cNvPr id="136" name="TextBox 135"/>
          <p:cNvSpPr txBox="1"/>
          <p:nvPr/>
        </p:nvSpPr>
        <p:spPr>
          <a:xfrm>
            <a:off x="8198828" y="1643064"/>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16</a:t>
            </a:r>
          </a:p>
        </p:txBody>
      </p:sp>
      <p:sp>
        <p:nvSpPr>
          <p:cNvPr id="138" name="TextBox 137"/>
          <p:cNvSpPr txBox="1"/>
          <p:nvPr/>
        </p:nvSpPr>
        <p:spPr>
          <a:xfrm>
            <a:off x="7077808" y="2643189"/>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17</a:t>
            </a:r>
          </a:p>
        </p:txBody>
      </p:sp>
      <p:sp>
        <p:nvSpPr>
          <p:cNvPr id="140" name="TextBox 139"/>
          <p:cNvSpPr txBox="1"/>
          <p:nvPr/>
        </p:nvSpPr>
        <p:spPr>
          <a:xfrm flipH="1">
            <a:off x="8594482" y="2643189"/>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18</a:t>
            </a:r>
          </a:p>
        </p:txBody>
      </p:sp>
      <p:sp>
        <p:nvSpPr>
          <p:cNvPr id="142" name="TextBox 141"/>
          <p:cNvSpPr txBox="1"/>
          <p:nvPr/>
        </p:nvSpPr>
        <p:spPr>
          <a:xfrm flipH="1">
            <a:off x="7011866" y="3619501"/>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19</a:t>
            </a:r>
          </a:p>
        </p:txBody>
      </p:sp>
      <p:sp>
        <p:nvSpPr>
          <p:cNvPr id="145" name="TextBox 144"/>
          <p:cNvSpPr txBox="1"/>
          <p:nvPr/>
        </p:nvSpPr>
        <p:spPr>
          <a:xfrm flipH="1">
            <a:off x="5495192" y="4714876"/>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20</a:t>
            </a:r>
          </a:p>
        </p:txBody>
      </p:sp>
      <p:sp>
        <p:nvSpPr>
          <p:cNvPr id="148" name="TextBox 147"/>
          <p:cNvSpPr txBox="1"/>
          <p:nvPr/>
        </p:nvSpPr>
        <p:spPr>
          <a:xfrm flipH="1">
            <a:off x="1604597" y="5715001"/>
            <a:ext cx="585417" cy="523220"/>
          </a:xfrm>
          <a:prstGeom prst="rect">
            <a:avLst/>
          </a:prstGeom>
          <a:solidFill>
            <a:srgbClr val="00B050"/>
          </a:solidFill>
          <a:ln>
            <a:solidFill>
              <a:srgbClr val="00B050"/>
            </a:solidFill>
          </a:ln>
        </p:spPr>
        <p:txBody>
          <a:bodyPr wrap="none">
            <a:spAutoFit/>
          </a:bodyPr>
          <a:lstStyle/>
          <a:p>
            <a:pPr>
              <a:defRPr/>
            </a:pPr>
            <a:r>
              <a:rPr lang="en-US" sz="2800" dirty="0">
                <a:latin typeface="+mn-lt"/>
              </a:rPr>
              <a:t>21</a:t>
            </a:r>
          </a:p>
        </p:txBody>
      </p:sp>
      <p:sp>
        <p:nvSpPr>
          <p:cNvPr id="113" name="TextBox 112"/>
          <p:cNvSpPr txBox="1"/>
          <p:nvPr/>
        </p:nvSpPr>
        <p:spPr>
          <a:xfrm flipH="1">
            <a:off x="7016262" y="6416675"/>
            <a:ext cx="2105758" cy="369888"/>
          </a:xfrm>
          <a:prstGeom prst="rect">
            <a:avLst/>
          </a:prstGeom>
          <a:solidFill>
            <a:srgbClr val="00B050"/>
          </a:solidFill>
          <a:ln>
            <a:solidFill>
              <a:srgbClr val="00B050"/>
            </a:solidFill>
          </a:ln>
        </p:spPr>
        <p:txBody>
          <a:bodyPr wrap="none">
            <a:spAutoFit/>
          </a:bodyPr>
          <a:lstStyle/>
          <a:p>
            <a:pPr>
              <a:defRPr/>
            </a:pPr>
            <a:r>
              <a:rPr lang="en-US" sz="1800" dirty="0">
                <a:latin typeface="+mn-lt"/>
              </a:rPr>
              <a:t>order of execution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61</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43059"/>
                                        </p:tgtEl>
                                        <p:attrNameLst>
                                          <p:attrName>stroke.color</p:attrName>
                                        </p:attrNameLst>
                                      </p:cBhvr>
                                      <p:to>
                                        <a:srgbClr val="FF0000"/>
                                      </p:to>
                                    </p:animClr>
                                    <p:set>
                                      <p:cBhvr>
                                        <p:cTn id="7" dur="500" fill="hold"/>
                                        <p:tgtEl>
                                          <p:spTgt spid="43059"/>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500" fill="hold"/>
                                        <p:tgtEl>
                                          <p:spTgt spid="43033"/>
                                        </p:tgtEl>
                                        <p:attrNameLst>
                                          <p:attrName>stroke.color</p:attrName>
                                        </p:attrNameLst>
                                      </p:cBhvr>
                                      <p:to>
                                        <a:srgbClr val="FF0000"/>
                                      </p:to>
                                    </p:animClr>
                                    <p:set>
                                      <p:cBhvr>
                                        <p:cTn id="14" dur="500" fill="hold"/>
                                        <p:tgtEl>
                                          <p:spTgt spid="43033"/>
                                        </p:tgtEl>
                                        <p:attrNameLst>
                                          <p:attrName>stroke.on</p:attrName>
                                        </p:attrNameLst>
                                      </p:cBhvr>
                                      <p:to>
                                        <p:strVal val="tru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7" presetClass="emph" presetSubtype="2" fill="hold" nodeType="clickEffect">
                                  <p:stCondLst>
                                    <p:cond delay="0"/>
                                  </p:stCondLst>
                                  <p:childTnLst>
                                    <p:animClr clrSpc="rgb" dir="cw">
                                      <p:cBhvr>
                                        <p:cTn id="20" dur="500" fill="hold"/>
                                        <p:tgtEl>
                                          <p:spTgt spid="43041"/>
                                        </p:tgtEl>
                                        <p:attrNameLst>
                                          <p:attrName>stroke.color</p:attrName>
                                        </p:attrNameLst>
                                      </p:cBhvr>
                                      <p:to>
                                        <a:srgbClr val="FF0000"/>
                                      </p:to>
                                    </p:animClr>
                                    <p:set>
                                      <p:cBhvr>
                                        <p:cTn id="21" dur="500" fill="hold"/>
                                        <p:tgtEl>
                                          <p:spTgt spid="43041"/>
                                        </p:tgtEl>
                                        <p:attrNameLst>
                                          <p:attrName>stroke.on</p:attrName>
                                        </p:attrNameLst>
                                      </p:cBhvr>
                                      <p:to>
                                        <p:strVal val="true"/>
                                      </p:to>
                                    </p:set>
                                  </p:childTnLst>
                                </p:cTn>
                              </p:par>
                              <p:par>
                                <p:cTn id="22" presetID="1" presetClass="entr" presetSubtype="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500" fill="hold"/>
                                        <p:tgtEl>
                                          <p:spTgt spid="43042"/>
                                        </p:tgtEl>
                                        <p:attrNameLst>
                                          <p:attrName>stroke.color</p:attrName>
                                        </p:attrNameLst>
                                      </p:cBhvr>
                                      <p:to>
                                        <a:srgbClr val="FF0000"/>
                                      </p:to>
                                    </p:animClr>
                                    <p:set>
                                      <p:cBhvr>
                                        <p:cTn id="28" dur="500" fill="hold"/>
                                        <p:tgtEl>
                                          <p:spTgt spid="43042"/>
                                        </p:tgtEl>
                                        <p:attrNameLst>
                                          <p:attrName>stroke.on</p:attrName>
                                        </p:attrNameLst>
                                      </p:cBhvr>
                                      <p:to>
                                        <p:strVal val="tru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43045"/>
                                        </p:tgtEl>
                                        <p:attrNameLst>
                                          <p:attrName>stroke.color</p:attrName>
                                        </p:attrNameLst>
                                      </p:cBhvr>
                                      <p:to>
                                        <a:srgbClr val="FF0000"/>
                                      </p:to>
                                    </p:animClr>
                                    <p:set>
                                      <p:cBhvr>
                                        <p:cTn id="35" dur="500" fill="hold"/>
                                        <p:tgtEl>
                                          <p:spTgt spid="43045"/>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2000" fill="hold"/>
                                        <p:tgtEl>
                                          <p:spTgt spid="43046"/>
                                        </p:tgtEl>
                                        <p:attrNameLst>
                                          <p:attrName>stroke.color</p:attrName>
                                        </p:attrNameLst>
                                      </p:cBhvr>
                                      <p:to>
                                        <a:srgbClr val="FF0000"/>
                                      </p:to>
                                    </p:animClr>
                                    <p:set>
                                      <p:cBhvr>
                                        <p:cTn id="38" dur="2000" fill="hold"/>
                                        <p:tgtEl>
                                          <p:spTgt spid="43046"/>
                                        </p:tgtEl>
                                        <p:attrNameLst>
                                          <p:attrName>stroke.on</p:attrName>
                                        </p:attrNameLst>
                                      </p:cBhvr>
                                      <p:to>
                                        <p:strVal val="tru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7" presetClass="emph" presetSubtype="2" fill="hold" nodeType="clickEffect">
                                  <p:stCondLst>
                                    <p:cond delay="0"/>
                                  </p:stCondLst>
                                  <p:childTnLst>
                                    <p:animClr clrSpc="rgb" dir="cw">
                                      <p:cBhvr>
                                        <p:cTn id="44" dur="500" fill="hold"/>
                                        <p:tgtEl>
                                          <p:spTgt spid="43034"/>
                                        </p:tgtEl>
                                        <p:attrNameLst>
                                          <p:attrName>stroke.color</p:attrName>
                                        </p:attrNameLst>
                                      </p:cBhvr>
                                      <p:to>
                                        <a:srgbClr val="FF0000"/>
                                      </p:to>
                                    </p:animClr>
                                    <p:set>
                                      <p:cBhvr>
                                        <p:cTn id="45" dur="500" fill="hold"/>
                                        <p:tgtEl>
                                          <p:spTgt spid="43034"/>
                                        </p:tgtEl>
                                        <p:attrNameLst>
                                          <p:attrName>stroke.on</p:attrName>
                                        </p:attrNameLst>
                                      </p:cBhvr>
                                      <p:to>
                                        <p:strVal val="true"/>
                                      </p:to>
                                    </p:set>
                                  </p:childTnLst>
                                </p:cTn>
                              </p:par>
                              <p:par>
                                <p:cTn id="46" presetID="1" presetClass="entr" presetSubtype="0" fill="hold" grpId="0" nodeType="withEffect">
                                  <p:stCondLst>
                                    <p:cond delay="0"/>
                                  </p:stCondLst>
                                  <p:childTnLst>
                                    <p:set>
                                      <p:cBhvr>
                                        <p:cTn id="47" dur="1" fill="hold">
                                          <p:stCondLst>
                                            <p:cond delay="0"/>
                                          </p:stCondLst>
                                        </p:cTn>
                                        <p:tgtEl>
                                          <p:spTgt spid="1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3037"/>
                                        </p:tgtEl>
                                        <p:attrNameLst>
                                          <p:attrName>stroke.color</p:attrName>
                                        </p:attrNameLst>
                                      </p:cBhvr>
                                      <p:to>
                                        <a:srgbClr val="FF0000"/>
                                      </p:to>
                                    </p:animClr>
                                    <p:set>
                                      <p:cBhvr>
                                        <p:cTn id="52" dur="500" fill="hold"/>
                                        <p:tgtEl>
                                          <p:spTgt spid="43037"/>
                                        </p:tgtEl>
                                        <p:attrNameLst>
                                          <p:attrName>stroke.on</p:attrName>
                                        </p:attrNameLst>
                                      </p:cBhvr>
                                      <p:to>
                                        <p:strVal val="tru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7" presetClass="emph" presetSubtype="2" fill="hold" nodeType="clickEffect">
                                  <p:stCondLst>
                                    <p:cond delay="0"/>
                                  </p:stCondLst>
                                  <p:childTnLst>
                                    <p:animClr clrSpc="rgb" dir="cw">
                                      <p:cBhvr>
                                        <p:cTn id="58" dur="500" fill="hold"/>
                                        <p:tgtEl>
                                          <p:spTgt spid="43038"/>
                                        </p:tgtEl>
                                        <p:attrNameLst>
                                          <p:attrName>stroke.color</p:attrName>
                                        </p:attrNameLst>
                                      </p:cBhvr>
                                      <p:to>
                                        <a:srgbClr val="FF0000"/>
                                      </p:to>
                                    </p:animClr>
                                    <p:set>
                                      <p:cBhvr>
                                        <p:cTn id="59" dur="500" fill="hold"/>
                                        <p:tgtEl>
                                          <p:spTgt spid="43038"/>
                                        </p:tgtEl>
                                        <p:attrNameLst>
                                          <p:attrName>stroke.on</p:attrName>
                                        </p:attrNameLst>
                                      </p:cBhvr>
                                      <p:to>
                                        <p:strVal val="true"/>
                                      </p:to>
                                    </p:set>
                                  </p:childTnLst>
                                </p:cTn>
                              </p:par>
                              <p:par>
                                <p:cTn id="60" presetID="1" presetClass="entr" presetSubtype="0" fill="hold" grpId="0" nodeType="withEffect">
                                  <p:stCondLst>
                                    <p:cond delay="0"/>
                                  </p:stCondLst>
                                  <p:childTnLst>
                                    <p:set>
                                      <p:cBhvr>
                                        <p:cTn id="61" dur="1" fill="hold">
                                          <p:stCondLst>
                                            <p:cond delay="0"/>
                                          </p:stCondLst>
                                        </p:cTn>
                                        <p:tgtEl>
                                          <p:spTgt spid="1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7" presetClass="emph" presetSubtype="2" fill="hold" nodeType="clickEffect">
                                  <p:stCondLst>
                                    <p:cond delay="0"/>
                                  </p:stCondLst>
                                  <p:childTnLst>
                                    <p:animClr clrSpc="rgb" dir="cw">
                                      <p:cBhvr>
                                        <p:cTn id="65" dur="500" fill="hold"/>
                                        <p:tgtEl>
                                          <p:spTgt spid="43047"/>
                                        </p:tgtEl>
                                        <p:attrNameLst>
                                          <p:attrName>stroke.color</p:attrName>
                                        </p:attrNameLst>
                                      </p:cBhvr>
                                      <p:to>
                                        <a:srgbClr val="FF0000"/>
                                      </p:to>
                                    </p:animClr>
                                    <p:set>
                                      <p:cBhvr>
                                        <p:cTn id="66" dur="500" fill="hold"/>
                                        <p:tgtEl>
                                          <p:spTgt spid="43047"/>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43048"/>
                                        </p:tgtEl>
                                        <p:attrNameLst>
                                          <p:attrName>stroke.color</p:attrName>
                                        </p:attrNameLst>
                                      </p:cBhvr>
                                      <p:to>
                                        <a:srgbClr val="FF0000"/>
                                      </p:to>
                                    </p:animClr>
                                    <p:set>
                                      <p:cBhvr>
                                        <p:cTn id="69" dur="500" fill="hold"/>
                                        <p:tgtEl>
                                          <p:spTgt spid="43048"/>
                                        </p:tgtEl>
                                        <p:attrNameLst>
                                          <p:attrName>stroke.on</p:attrName>
                                        </p:attrNameLst>
                                      </p:cBhvr>
                                      <p:to>
                                        <p:strVal val="true"/>
                                      </p:to>
                                    </p:set>
                                  </p:childTnLst>
                                </p:cTn>
                              </p:par>
                              <p:par>
                                <p:cTn id="70" presetID="1" presetClass="entr" presetSubtype="0" fill="hold" grpId="0" nodeType="withEffect">
                                  <p:stCondLst>
                                    <p:cond delay="0"/>
                                  </p:stCondLst>
                                  <p:childTnLst>
                                    <p:set>
                                      <p:cBhvr>
                                        <p:cTn id="71" dur="1" fill="hold">
                                          <p:stCondLst>
                                            <p:cond delay="0"/>
                                          </p:stCondLst>
                                        </p:cTn>
                                        <p:tgtEl>
                                          <p:spTgt spid="11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7" presetClass="emph" presetSubtype="2" fill="hold" nodeType="clickEffect">
                                  <p:stCondLst>
                                    <p:cond delay="0"/>
                                  </p:stCondLst>
                                  <p:childTnLst>
                                    <p:animClr clrSpc="rgb" dir="cw">
                                      <p:cBhvr>
                                        <p:cTn id="75" dur="500" fill="hold"/>
                                        <p:tgtEl>
                                          <p:spTgt spid="43053"/>
                                        </p:tgtEl>
                                        <p:attrNameLst>
                                          <p:attrName>stroke.color</p:attrName>
                                        </p:attrNameLst>
                                      </p:cBhvr>
                                      <p:to>
                                        <a:srgbClr val="FF0000"/>
                                      </p:to>
                                    </p:animClr>
                                    <p:set>
                                      <p:cBhvr>
                                        <p:cTn id="76" dur="500" fill="hold"/>
                                        <p:tgtEl>
                                          <p:spTgt spid="43053"/>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43054"/>
                                        </p:tgtEl>
                                        <p:attrNameLst>
                                          <p:attrName>stroke.color</p:attrName>
                                        </p:attrNameLst>
                                      </p:cBhvr>
                                      <p:to>
                                        <a:srgbClr val="FF0000"/>
                                      </p:to>
                                    </p:animClr>
                                    <p:set>
                                      <p:cBhvr>
                                        <p:cTn id="79" dur="500" fill="hold"/>
                                        <p:tgtEl>
                                          <p:spTgt spid="43054"/>
                                        </p:tgtEl>
                                        <p:attrNameLst>
                                          <p:attrName>stroke.on</p:attrName>
                                        </p:attrNameLst>
                                      </p:cBhvr>
                                      <p:to>
                                        <p:strVal val="true"/>
                                      </p:to>
                                    </p:set>
                                  </p:childTnLst>
                                </p:cTn>
                              </p:par>
                              <p:par>
                                <p:cTn id="80" presetID="1" presetClass="entr" presetSubtype="0"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500" fill="hold"/>
                                        <p:tgtEl>
                                          <p:spTgt spid="43060"/>
                                        </p:tgtEl>
                                        <p:attrNameLst>
                                          <p:attrName>stroke.color</p:attrName>
                                        </p:attrNameLst>
                                      </p:cBhvr>
                                      <p:to>
                                        <a:srgbClr val="FF0000"/>
                                      </p:to>
                                    </p:animClr>
                                    <p:set>
                                      <p:cBhvr>
                                        <p:cTn id="86" dur="500" fill="hold"/>
                                        <p:tgtEl>
                                          <p:spTgt spid="43060"/>
                                        </p:tgtEl>
                                        <p:attrNameLst>
                                          <p:attrName>stroke.on</p:attrName>
                                        </p:attrNameLst>
                                      </p:cBhvr>
                                      <p:to>
                                        <p:strVal val="true"/>
                                      </p:to>
                                    </p:set>
                                  </p:childTnLst>
                                </p:cTn>
                              </p:par>
                              <p:par>
                                <p:cTn id="87" presetID="1" presetClass="entr" presetSubtype="0" fill="hold" grpId="0" nodeType="withEffect">
                                  <p:stCondLst>
                                    <p:cond delay="0"/>
                                  </p:stCondLst>
                                  <p:childTnLst>
                                    <p:set>
                                      <p:cBhvr>
                                        <p:cTn id="88" dur="1" fill="hold">
                                          <p:stCondLst>
                                            <p:cond delay="0"/>
                                          </p:stCondLst>
                                        </p:cTn>
                                        <p:tgtEl>
                                          <p:spTgt spid="1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7" presetClass="emph" presetSubtype="2" fill="hold" nodeType="clickEffect">
                                  <p:stCondLst>
                                    <p:cond delay="0"/>
                                  </p:stCondLst>
                                  <p:childTnLst>
                                    <p:animClr clrSpc="rgb" dir="cw">
                                      <p:cBhvr>
                                        <p:cTn id="92" dur="500" fill="hold"/>
                                        <p:tgtEl>
                                          <p:spTgt spid="43035"/>
                                        </p:tgtEl>
                                        <p:attrNameLst>
                                          <p:attrName>stroke.color</p:attrName>
                                        </p:attrNameLst>
                                      </p:cBhvr>
                                      <p:to>
                                        <a:srgbClr val="FF0000"/>
                                      </p:to>
                                    </p:animClr>
                                    <p:set>
                                      <p:cBhvr>
                                        <p:cTn id="93" dur="500" fill="hold"/>
                                        <p:tgtEl>
                                          <p:spTgt spid="43035"/>
                                        </p:tgtEl>
                                        <p:attrNameLst>
                                          <p:attrName>stroke.on</p:attrName>
                                        </p:attrNameLst>
                                      </p:cBhvr>
                                      <p:to>
                                        <p:strVal val="true"/>
                                      </p:to>
                                    </p:set>
                                  </p:childTnLst>
                                </p:cTn>
                              </p:par>
                              <p:par>
                                <p:cTn id="94" presetID="1" presetClass="entr" presetSubtype="0" fill="hold" grpId="0" nodeType="withEffect">
                                  <p:stCondLst>
                                    <p:cond delay="0"/>
                                  </p:stCondLst>
                                  <p:childTnLst>
                                    <p:set>
                                      <p:cBhvr>
                                        <p:cTn id="95" dur="1" fill="hold">
                                          <p:stCondLst>
                                            <p:cond delay="0"/>
                                          </p:stCondLst>
                                        </p:cTn>
                                        <p:tgtEl>
                                          <p:spTgt spid="12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500" fill="hold"/>
                                        <p:tgtEl>
                                          <p:spTgt spid="43039"/>
                                        </p:tgtEl>
                                        <p:attrNameLst>
                                          <p:attrName>stroke.color</p:attrName>
                                        </p:attrNameLst>
                                      </p:cBhvr>
                                      <p:to>
                                        <a:srgbClr val="FF0000"/>
                                      </p:to>
                                    </p:animClr>
                                    <p:set>
                                      <p:cBhvr>
                                        <p:cTn id="100" dur="500" fill="hold"/>
                                        <p:tgtEl>
                                          <p:spTgt spid="43039"/>
                                        </p:tgtEl>
                                        <p:attrNameLst>
                                          <p:attrName>stroke.on</p:attrName>
                                        </p:attrNameLst>
                                      </p:cBhvr>
                                      <p:to>
                                        <p:strVal val="true"/>
                                      </p:to>
                                    </p:set>
                                  </p:childTnLst>
                                </p:cTn>
                              </p:par>
                              <p:par>
                                <p:cTn id="101" presetID="1" presetClass="entr" presetSubtype="0" fill="hold" grpId="0" nodeType="withEffect">
                                  <p:stCondLst>
                                    <p:cond delay="0"/>
                                  </p:stCondLst>
                                  <p:childTnLst>
                                    <p:set>
                                      <p:cBhvr>
                                        <p:cTn id="102" dur="1" fill="hold">
                                          <p:stCondLst>
                                            <p:cond delay="0"/>
                                          </p:stCondLst>
                                        </p:cTn>
                                        <p:tgtEl>
                                          <p:spTgt spid="1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7" presetClass="emph" presetSubtype="2" fill="hold" nodeType="clickEffect">
                                  <p:stCondLst>
                                    <p:cond delay="0"/>
                                  </p:stCondLst>
                                  <p:childTnLst>
                                    <p:animClr clrSpc="rgb" dir="cw">
                                      <p:cBhvr>
                                        <p:cTn id="106" dur="500" fill="hold"/>
                                        <p:tgtEl>
                                          <p:spTgt spid="43040"/>
                                        </p:tgtEl>
                                        <p:attrNameLst>
                                          <p:attrName>stroke.color</p:attrName>
                                        </p:attrNameLst>
                                      </p:cBhvr>
                                      <p:to>
                                        <a:srgbClr val="FF0000"/>
                                      </p:to>
                                    </p:animClr>
                                    <p:set>
                                      <p:cBhvr>
                                        <p:cTn id="107" dur="500" fill="hold"/>
                                        <p:tgtEl>
                                          <p:spTgt spid="43040"/>
                                        </p:tgtEl>
                                        <p:attrNameLst>
                                          <p:attrName>stroke.on</p:attrName>
                                        </p:attrNameLst>
                                      </p:cBhvr>
                                      <p:to>
                                        <p:strVal val="true"/>
                                      </p:to>
                                    </p:set>
                                  </p:childTnLst>
                                </p:cTn>
                              </p:par>
                              <p:par>
                                <p:cTn id="108" presetID="1" presetClass="entr" presetSubtype="0" fill="hold" grpId="0" nodeType="withEffect">
                                  <p:stCondLst>
                                    <p:cond delay="0"/>
                                  </p:stCondLst>
                                  <p:childTnLst>
                                    <p:set>
                                      <p:cBhvr>
                                        <p:cTn id="109" dur="1" fill="hold">
                                          <p:stCondLst>
                                            <p:cond delay="0"/>
                                          </p:stCondLst>
                                        </p:cTn>
                                        <p:tgtEl>
                                          <p:spTgt spid="13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7" presetClass="emph" presetSubtype="2" fill="hold" nodeType="clickEffect">
                                  <p:stCondLst>
                                    <p:cond delay="0"/>
                                  </p:stCondLst>
                                  <p:childTnLst>
                                    <p:animClr clrSpc="rgb" dir="cw">
                                      <p:cBhvr>
                                        <p:cTn id="113" dur="500" fill="hold"/>
                                        <p:tgtEl>
                                          <p:spTgt spid="43049"/>
                                        </p:tgtEl>
                                        <p:attrNameLst>
                                          <p:attrName>stroke.color</p:attrName>
                                        </p:attrNameLst>
                                      </p:cBhvr>
                                      <p:to>
                                        <a:srgbClr val="FF0000"/>
                                      </p:to>
                                    </p:animClr>
                                    <p:set>
                                      <p:cBhvr>
                                        <p:cTn id="114" dur="500" fill="hold"/>
                                        <p:tgtEl>
                                          <p:spTgt spid="43049"/>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43050"/>
                                        </p:tgtEl>
                                        <p:attrNameLst>
                                          <p:attrName>stroke.color</p:attrName>
                                        </p:attrNameLst>
                                      </p:cBhvr>
                                      <p:to>
                                        <a:srgbClr val="FF0000"/>
                                      </p:to>
                                    </p:animClr>
                                    <p:set>
                                      <p:cBhvr>
                                        <p:cTn id="117" dur="500" fill="hold"/>
                                        <p:tgtEl>
                                          <p:spTgt spid="43050"/>
                                        </p:tgtEl>
                                        <p:attrNameLst>
                                          <p:attrName>stroke.on</p:attrName>
                                        </p:attrNameLst>
                                      </p:cBhvr>
                                      <p:to>
                                        <p:strVal val="true"/>
                                      </p:to>
                                    </p:set>
                                  </p:childTnLst>
                                </p:cTn>
                              </p:par>
                              <p:par>
                                <p:cTn id="118" presetID="1" presetClass="entr" presetSubtype="0" fill="hold" grpId="0" nodeType="withEffect">
                                  <p:stCondLst>
                                    <p:cond delay="0"/>
                                  </p:stCondLst>
                                  <p:childTnLst>
                                    <p:set>
                                      <p:cBhvr>
                                        <p:cTn id="119" dur="1" fill="hold">
                                          <p:stCondLst>
                                            <p:cond delay="0"/>
                                          </p:stCondLst>
                                        </p:cTn>
                                        <p:tgtEl>
                                          <p:spTgt spid="13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500" fill="hold"/>
                                        <p:tgtEl>
                                          <p:spTgt spid="43036"/>
                                        </p:tgtEl>
                                        <p:attrNameLst>
                                          <p:attrName>stroke.color</p:attrName>
                                        </p:attrNameLst>
                                      </p:cBhvr>
                                      <p:to>
                                        <a:srgbClr val="FF0000"/>
                                      </p:to>
                                    </p:animClr>
                                    <p:set>
                                      <p:cBhvr>
                                        <p:cTn id="124" dur="500" fill="hold"/>
                                        <p:tgtEl>
                                          <p:spTgt spid="43036"/>
                                        </p:tgtEl>
                                        <p:attrNameLst>
                                          <p:attrName>stroke.on</p:attrName>
                                        </p:attrNameLst>
                                      </p:cBhvr>
                                      <p:to>
                                        <p:strVal val="true"/>
                                      </p:to>
                                    </p:set>
                                  </p:childTnLst>
                                </p:cTn>
                              </p:par>
                              <p:par>
                                <p:cTn id="125" presetID="1" presetClass="entr" presetSubtype="0" fill="hold" grpId="0" nodeType="withEffect">
                                  <p:stCondLst>
                                    <p:cond delay="0"/>
                                  </p:stCondLst>
                                  <p:childTnLst>
                                    <p:set>
                                      <p:cBhvr>
                                        <p:cTn id="126" dur="1" fill="hold">
                                          <p:stCondLst>
                                            <p:cond delay="0"/>
                                          </p:stCondLst>
                                        </p:cTn>
                                        <p:tgtEl>
                                          <p:spTgt spid="13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7" presetClass="emph" presetSubtype="2" fill="hold" nodeType="clickEffect">
                                  <p:stCondLst>
                                    <p:cond delay="0"/>
                                  </p:stCondLst>
                                  <p:childTnLst>
                                    <p:animClr clrSpc="rgb" dir="cw">
                                      <p:cBhvr>
                                        <p:cTn id="130" dur="500" fill="hold"/>
                                        <p:tgtEl>
                                          <p:spTgt spid="43043"/>
                                        </p:tgtEl>
                                        <p:attrNameLst>
                                          <p:attrName>stroke.color</p:attrName>
                                        </p:attrNameLst>
                                      </p:cBhvr>
                                      <p:to>
                                        <a:srgbClr val="FF0000"/>
                                      </p:to>
                                    </p:animClr>
                                    <p:set>
                                      <p:cBhvr>
                                        <p:cTn id="131" dur="500" fill="hold"/>
                                        <p:tgtEl>
                                          <p:spTgt spid="43043"/>
                                        </p:tgtEl>
                                        <p:attrNameLst>
                                          <p:attrName>stroke.on</p:attrName>
                                        </p:attrNameLst>
                                      </p:cBhvr>
                                      <p:to>
                                        <p:strVal val="true"/>
                                      </p:to>
                                    </p:set>
                                  </p:childTnLst>
                                </p:cTn>
                              </p:par>
                              <p:par>
                                <p:cTn id="132" presetID="1" presetClass="entr" presetSubtype="0" fill="hold" grpId="0" nodeType="withEffect">
                                  <p:stCondLst>
                                    <p:cond delay="0"/>
                                  </p:stCondLst>
                                  <p:childTnLst>
                                    <p:set>
                                      <p:cBhvr>
                                        <p:cTn id="133" dur="1" fill="hold">
                                          <p:stCondLst>
                                            <p:cond delay="0"/>
                                          </p:stCondLst>
                                        </p:cTn>
                                        <p:tgtEl>
                                          <p:spTgt spid="138"/>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7" presetClass="emph" presetSubtype="2" fill="hold" nodeType="clickEffect">
                                  <p:stCondLst>
                                    <p:cond delay="0"/>
                                  </p:stCondLst>
                                  <p:childTnLst>
                                    <p:animClr clrSpc="rgb" dir="cw">
                                      <p:cBhvr>
                                        <p:cTn id="137" dur="500" fill="hold"/>
                                        <p:tgtEl>
                                          <p:spTgt spid="43044"/>
                                        </p:tgtEl>
                                        <p:attrNameLst>
                                          <p:attrName>stroke.color</p:attrName>
                                        </p:attrNameLst>
                                      </p:cBhvr>
                                      <p:to>
                                        <a:srgbClr val="FF0000"/>
                                      </p:to>
                                    </p:animClr>
                                    <p:set>
                                      <p:cBhvr>
                                        <p:cTn id="138" dur="500" fill="hold"/>
                                        <p:tgtEl>
                                          <p:spTgt spid="43044"/>
                                        </p:tgtEl>
                                        <p:attrNameLst>
                                          <p:attrName>stroke.on</p:attrName>
                                        </p:attrNameLst>
                                      </p:cBhvr>
                                      <p:to>
                                        <p:strVal val="true"/>
                                      </p:to>
                                    </p:set>
                                  </p:childTnLst>
                                </p:cTn>
                              </p:par>
                              <p:par>
                                <p:cTn id="139" presetID="1" presetClass="entr" presetSubtype="0" fill="hold" grpId="0" nodeType="withEffect">
                                  <p:stCondLst>
                                    <p:cond delay="0"/>
                                  </p:stCondLst>
                                  <p:childTnLst>
                                    <p:set>
                                      <p:cBhvr>
                                        <p:cTn id="140" dur="1" fill="hold">
                                          <p:stCondLst>
                                            <p:cond delay="0"/>
                                          </p:stCondLst>
                                        </p:cTn>
                                        <p:tgtEl>
                                          <p:spTgt spid="14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7" presetClass="emph" presetSubtype="2" fill="hold" nodeType="clickEffect">
                                  <p:stCondLst>
                                    <p:cond delay="0"/>
                                  </p:stCondLst>
                                  <p:childTnLst>
                                    <p:animClr clrSpc="rgb" dir="cw">
                                      <p:cBhvr>
                                        <p:cTn id="144" dur="500" fill="hold"/>
                                        <p:tgtEl>
                                          <p:spTgt spid="43051"/>
                                        </p:tgtEl>
                                        <p:attrNameLst>
                                          <p:attrName>stroke.color</p:attrName>
                                        </p:attrNameLst>
                                      </p:cBhvr>
                                      <p:to>
                                        <a:srgbClr val="FF0000"/>
                                      </p:to>
                                    </p:animClr>
                                    <p:set>
                                      <p:cBhvr>
                                        <p:cTn id="145" dur="500" fill="hold"/>
                                        <p:tgtEl>
                                          <p:spTgt spid="43051"/>
                                        </p:tgtEl>
                                        <p:attrNameLst>
                                          <p:attrName>stroke.on</p:attrName>
                                        </p:attrNameLst>
                                      </p:cBhvr>
                                      <p:to>
                                        <p:strVal val="true"/>
                                      </p:to>
                                    </p:set>
                                  </p:childTnLst>
                                </p:cTn>
                              </p:par>
                              <p:par>
                                <p:cTn id="146" presetID="7" presetClass="emph" presetSubtype="2" fill="hold" nodeType="withEffect">
                                  <p:stCondLst>
                                    <p:cond delay="0"/>
                                  </p:stCondLst>
                                  <p:childTnLst>
                                    <p:animClr clrSpc="rgb" dir="cw">
                                      <p:cBhvr>
                                        <p:cTn id="147" dur="500" fill="hold"/>
                                        <p:tgtEl>
                                          <p:spTgt spid="43052"/>
                                        </p:tgtEl>
                                        <p:attrNameLst>
                                          <p:attrName>stroke.color</p:attrName>
                                        </p:attrNameLst>
                                      </p:cBhvr>
                                      <p:to>
                                        <a:srgbClr val="FF0000"/>
                                      </p:to>
                                    </p:animClr>
                                    <p:set>
                                      <p:cBhvr>
                                        <p:cTn id="148" dur="500" fill="hold"/>
                                        <p:tgtEl>
                                          <p:spTgt spid="43052"/>
                                        </p:tgtEl>
                                        <p:attrNameLst>
                                          <p:attrName>stroke.on</p:attrName>
                                        </p:attrNameLst>
                                      </p:cBhvr>
                                      <p:to>
                                        <p:strVal val="true"/>
                                      </p:to>
                                    </p:set>
                                  </p:childTnLst>
                                </p:cTn>
                              </p:par>
                              <p:par>
                                <p:cTn id="149" presetID="1" presetClass="entr" presetSubtype="0" fill="hold" grpId="0"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500" fill="hold"/>
                                        <p:tgtEl>
                                          <p:spTgt spid="43055"/>
                                        </p:tgtEl>
                                        <p:attrNameLst>
                                          <p:attrName>stroke.color</p:attrName>
                                        </p:attrNameLst>
                                      </p:cBhvr>
                                      <p:to>
                                        <a:srgbClr val="FF0000"/>
                                      </p:to>
                                    </p:animClr>
                                    <p:set>
                                      <p:cBhvr>
                                        <p:cTn id="155" dur="500" fill="hold"/>
                                        <p:tgtEl>
                                          <p:spTgt spid="43055"/>
                                        </p:tgtEl>
                                        <p:attrNameLst>
                                          <p:attrName>stroke.on</p:attrName>
                                        </p:attrNameLst>
                                      </p:cBhvr>
                                      <p:to>
                                        <p:strVal val="true"/>
                                      </p:to>
                                    </p:set>
                                  </p:childTnLst>
                                </p:cTn>
                              </p:par>
                              <p:par>
                                <p:cTn id="156" presetID="7" presetClass="emph" presetSubtype="2" fill="hold" nodeType="withEffect">
                                  <p:stCondLst>
                                    <p:cond delay="0"/>
                                  </p:stCondLst>
                                  <p:childTnLst>
                                    <p:animClr clrSpc="rgb" dir="cw">
                                      <p:cBhvr>
                                        <p:cTn id="157" dur="500" fill="hold"/>
                                        <p:tgtEl>
                                          <p:spTgt spid="43056"/>
                                        </p:tgtEl>
                                        <p:attrNameLst>
                                          <p:attrName>stroke.color</p:attrName>
                                        </p:attrNameLst>
                                      </p:cBhvr>
                                      <p:to>
                                        <a:srgbClr val="FF0000"/>
                                      </p:to>
                                    </p:animClr>
                                    <p:set>
                                      <p:cBhvr>
                                        <p:cTn id="158" dur="500" fill="hold"/>
                                        <p:tgtEl>
                                          <p:spTgt spid="43056"/>
                                        </p:tgtEl>
                                        <p:attrNameLst>
                                          <p:attrName>stroke.on</p:attrName>
                                        </p:attrNameLst>
                                      </p:cBhvr>
                                      <p:to>
                                        <p:strVal val="true"/>
                                      </p:to>
                                    </p:set>
                                  </p:childTnLst>
                                </p:cTn>
                              </p:par>
                              <p:par>
                                <p:cTn id="159" presetID="1" presetClass="entr" presetSubtype="0" fill="hold" grpId="0" nodeType="withEffect">
                                  <p:stCondLst>
                                    <p:cond delay="0"/>
                                  </p:stCondLst>
                                  <p:childTnLst>
                                    <p:set>
                                      <p:cBhvr>
                                        <p:cTn id="160" dur="1" fill="hold">
                                          <p:stCondLst>
                                            <p:cond delay="0"/>
                                          </p:stCondLst>
                                        </p:cTn>
                                        <p:tgtEl>
                                          <p:spTgt spid="14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7" presetClass="emph" presetSubtype="2" fill="hold" nodeType="clickEffect">
                                  <p:stCondLst>
                                    <p:cond delay="0"/>
                                  </p:stCondLst>
                                  <p:childTnLst>
                                    <p:animClr clrSpc="rgb" dir="cw">
                                      <p:cBhvr>
                                        <p:cTn id="164" dur="500" fill="hold"/>
                                        <p:tgtEl>
                                          <p:spTgt spid="43057"/>
                                        </p:tgtEl>
                                        <p:attrNameLst>
                                          <p:attrName>stroke.color</p:attrName>
                                        </p:attrNameLst>
                                      </p:cBhvr>
                                      <p:to>
                                        <a:srgbClr val="FF0000"/>
                                      </p:to>
                                    </p:animClr>
                                    <p:set>
                                      <p:cBhvr>
                                        <p:cTn id="165" dur="500" fill="hold"/>
                                        <p:tgtEl>
                                          <p:spTgt spid="43057"/>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500" fill="hold"/>
                                        <p:tgtEl>
                                          <p:spTgt spid="43058"/>
                                        </p:tgtEl>
                                        <p:attrNameLst>
                                          <p:attrName>stroke.color</p:attrName>
                                        </p:attrNameLst>
                                      </p:cBhvr>
                                      <p:to>
                                        <a:srgbClr val="FF0000"/>
                                      </p:to>
                                    </p:animClr>
                                    <p:set>
                                      <p:cBhvr>
                                        <p:cTn id="168" dur="500" fill="hold"/>
                                        <p:tgtEl>
                                          <p:spTgt spid="43058"/>
                                        </p:tgtEl>
                                        <p:attrNameLst>
                                          <p:attrName>stroke.on</p:attrName>
                                        </p:attrNameLst>
                                      </p:cBhvr>
                                      <p:to>
                                        <p:strVal val="true"/>
                                      </p:to>
                                    </p:set>
                                  </p:childTnLst>
                                </p:cTn>
                              </p:par>
                              <p:par>
                                <p:cTn id="169" presetID="1" presetClass="entr" presetSubtype="0" fill="hold" grpId="0" nodeType="withEffect">
                                  <p:stCondLst>
                                    <p:cond delay="0"/>
                                  </p:stCondLst>
                                  <p:childTnLst>
                                    <p:set>
                                      <p:cBhvr>
                                        <p:cTn id="17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animBg="1"/>
      <p:bldP spid="103" grpId="0" animBg="1"/>
      <p:bldP spid="106" grpId="0" animBg="1"/>
      <p:bldP spid="108" grpId="0" animBg="1"/>
      <p:bldP spid="112" grpId="0" animBg="1"/>
      <p:bldP spid="114" grpId="0" animBg="1"/>
      <p:bldP spid="116" grpId="0" animBg="1"/>
      <p:bldP spid="118" grpId="0" animBg="1"/>
      <p:bldP spid="122" grpId="0" animBg="1"/>
      <p:bldP spid="125" grpId="0" animBg="1"/>
      <p:bldP spid="127" grpId="0" animBg="1"/>
      <p:bldP spid="129" grpId="0" animBg="1"/>
      <p:bldP spid="131" grpId="0" animBg="1"/>
      <p:bldP spid="133" grpId="0" animBg="1"/>
      <p:bldP spid="136" grpId="0" animBg="1"/>
      <p:bldP spid="138" grpId="0" animBg="1"/>
      <p:bldP spid="140" grpId="0" animBg="1"/>
      <p:bldP spid="142" grpId="0" animBg="1"/>
      <p:bldP spid="145" grpId="0" animBg="1"/>
      <p:bldP spid="14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95536" y="404664"/>
            <a:ext cx="7143750" cy="623540"/>
          </a:xfrm>
        </p:spPr>
        <p:txBody>
          <a:bodyPr/>
          <a:lstStyle/>
          <a:p>
            <a:pPr eaLnBrk="1" hangingPunct="1"/>
            <a:r>
              <a:rPr lang="en-US" altLang="zh-CN" smtClean="0"/>
              <a:t>Pseudo code</a:t>
            </a:r>
          </a:p>
        </p:txBody>
      </p:sp>
      <p:sp>
        <p:nvSpPr>
          <p:cNvPr id="367620" name="Rectangle 4"/>
          <p:cNvSpPr>
            <a:spLocks noChangeArrowheads="1"/>
          </p:cNvSpPr>
          <p:nvPr/>
        </p:nvSpPr>
        <p:spPr bwMode="auto">
          <a:xfrm>
            <a:off x="179512" y="1052737"/>
            <a:ext cx="8575431" cy="5112568"/>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lstStyle/>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Algorithm Merge(B[1..p], C[1..q], A[1..p+q])</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set </a:t>
            </a:r>
            <a:r>
              <a:rPr lang="en-US" sz="2400" dirty="0" err="1">
                <a:solidFill>
                  <a:srgbClr val="00B0F0"/>
                </a:solidFill>
                <a:latin typeface="Courier New" pitchFamily="49" charset="0"/>
                <a:cs typeface="Courier New" pitchFamily="49" charset="0"/>
              </a:rPr>
              <a:t>i</a:t>
            </a:r>
            <a:r>
              <a:rPr lang="en-US" sz="2400" dirty="0">
                <a:solidFill>
                  <a:srgbClr val="00B0F0"/>
                </a:solidFill>
                <a:latin typeface="Courier New" pitchFamily="49" charset="0"/>
                <a:cs typeface="Courier New" pitchFamily="49" charset="0"/>
              </a:rPr>
              <a:t>=1, j=1, k=1</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while </a:t>
            </a:r>
            <a:r>
              <a:rPr lang="en-US" sz="2400" dirty="0" err="1">
                <a:solidFill>
                  <a:srgbClr val="00B0F0"/>
                </a:solidFill>
                <a:latin typeface="Courier New" pitchFamily="49" charset="0"/>
                <a:cs typeface="Courier New" pitchFamily="49" charset="0"/>
              </a:rPr>
              <a:t>i</a:t>
            </a:r>
            <a:r>
              <a:rPr lang="en-US" sz="2400" dirty="0">
                <a:solidFill>
                  <a:srgbClr val="00B0F0"/>
                </a:solidFill>
                <a:latin typeface="Courier New" pitchFamily="49" charset="0"/>
                <a:cs typeface="Courier New" pitchFamily="49" charset="0"/>
              </a:rPr>
              <a:t>&lt;=p and j&lt;=q do</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begin</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if B[</a:t>
            </a:r>
            <a:r>
              <a:rPr lang="en-US" sz="2400" dirty="0" err="1">
                <a:solidFill>
                  <a:srgbClr val="00B0F0"/>
                </a:solidFill>
                <a:latin typeface="Courier New" pitchFamily="49" charset="0"/>
                <a:cs typeface="Courier New" pitchFamily="49" charset="0"/>
              </a:rPr>
              <a:t>i</a:t>
            </a:r>
            <a:r>
              <a:rPr lang="en-US" sz="2400" dirty="0">
                <a:solidFill>
                  <a:srgbClr val="00B0F0"/>
                </a:solidFill>
                <a:latin typeface="Courier New" pitchFamily="49" charset="0"/>
                <a:cs typeface="Courier New" pitchFamily="49" charset="0"/>
              </a:rPr>
              <a:t>]</a:t>
            </a:r>
            <a:r>
              <a:rPr lang="en-US" sz="2400" dirty="0">
                <a:solidFill>
                  <a:srgbClr val="00B0F0"/>
                </a:solidFill>
                <a:latin typeface="Courier New" pitchFamily="49" charset="0"/>
                <a:cs typeface="Courier New" pitchFamily="49" charset="0"/>
                <a:sym typeface="Symbol" pitchFamily="18" charset="2"/>
              </a:rPr>
              <a:t>C[j] then</a:t>
            </a:r>
          </a:p>
          <a:p>
            <a:pPr>
              <a:spcBef>
                <a:spcPts val="600"/>
              </a:spcBef>
              <a:buSzPct val="80000"/>
              <a:buFont typeface="Wingdings" pitchFamily="2" charset="2"/>
              <a:buNone/>
              <a:tabLst>
                <a:tab pos="376238" algn="l"/>
                <a:tab pos="766763" algn="l"/>
                <a:tab pos="1146175" algn="l"/>
              </a:tabLst>
              <a:defRPr/>
            </a:pPr>
            <a:r>
              <a:rPr lang="en-US" sz="2400" dirty="0">
                <a:solidFill>
                  <a:schemeClr val="accent2"/>
                </a:solidFill>
                <a:latin typeface="Courier New" pitchFamily="49" charset="0"/>
                <a:cs typeface="Courier New" pitchFamily="49" charset="0"/>
                <a:sym typeface="Symbol" pitchFamily="18" charset="2"/>
              </a:rPr>
              <a:t>			</a:t>
            </a:r>
            <a:r>
              <a:rPr lang="en-US" sz="2400" i="1" dirty="0">
                <a:solidFill>
                  <a:srgbClr val="FF0000"/>
                </a:solidFill>
                <a:latin typeface="Courier New" pitchFamily="49" charset="0"/>
                <a:cs typeface="Courier New" pitchFamily="49" charset="0"/>
                <a:sym typeface="Symbol" pitchFamily="18" charset="2"/>
              </a:rPr>
              <a:t>set A[k] = B[</a:t>
            </a:r>
            <a:r>
              <a:rPr lang="en-US" sz="2400" i="1" dirty="0" err="1">
                <a:solidFill>
                  <a:srgbClr val="FF0000"/>
                </a:solidFill>
                <a:latin typeface="Courier New" pitchFamily="49" charset="0"/>
                <a:cs typeface="Courier New" pitchFamily="49" charset="0"/>
                <a:sym typeface="Symbol" pitchFamily="18" charset="2"/>
              </a:rPr>
              <a:t>i</a:t>
            </a:r>
            <a:r>
              <a:rPr lang="en-US" sz="2400" i="1" dirty="0">
                <a:solidFill>
                  <a:srgbClr val="FF0000"/>
                </a:solidFill>
                <a:latin typeface="Courier New" pitchFamily="49" charset="0"/>
                <a:cs typeface="Courier New" pitchFamily="49" charset="0"/>
                <a:sym typeface="Symbol" pitchFamily="18" charset="2"/>
              </a:rPr>
              <a:t>] and </a:t>
            </a:r>
            <a:r>
              <a:rPr lang="en-US" sz="2400" i="1" dirty="0" err="1">
                <a:solidFill>
                  <a:srgbClr val="FF0000"/>
                </a:solidFill>
                <a:latin typeface="Courier New" pitchFamily="49" charset="0"/>
                <a:cs typeface="Courier New" pitchFamily="49" charset="0"/>
                <a:sym typeface="Symbol" pitchFamily="18" charset="2"/>
              </a:rPr>
              <a:t>i</a:t>
            </a:r>
            <a:r>
              <a:rPr lang="en-US" sz="2400" i="1" dirty="0">
                <a:solidFill>
                  <a:srgbClr val="FF0000"/>
                </a:solidFill>
                <a:latin typeface="Courier New" pitchFamily="49" charset="0"/>
                <a:cs typeface="Courier New" pitchFamily="49" charset="0"/>
                <a:sym typeface="Symbol" pitchFamily="18" charset="2"/>
              </a:rPr>
              <a:t> = i+1</a:t>
            </a:r>
          </a:p>
          <a:p>
            <a:pPr>
              <a:spcBef>
                <a:spcPts val="600"/>
              </a:spcBef>
              <a:buSzPct val="80000"/>
              <a:buFont typeface="Wingdings" pitchFamily="2" charset="2"/>
              <a:buNone/>
              <a:tabLst>
                <a:tab pos="376238" algn="l"/>
                <a:tab pos="766763" algn="l"/>
                <a:tab pos="1146175" algn="l"/>
              </a:tabLst>
              <a:defRPr/>
            </a:pPr>
            <a:r>
              <a:rPr lang="en-US" sz="2400" dirty="0">
                <a:solidFill>
                  <a:schemeClr val="accent2"/>
                </a:solidFill>
                <a:latin typeface="Courier New" pitchFamily="49" charset="0"/>
                <a:cs typeface="Courier New" pitchFamily="49" charset="0"/>
              </a:rPr>
              <a:t>		</a:t>
            </a:r>
            <a:r>
              <a:rPr lang="en-US" sz="2400" dirty="0">
                <a:solidFill>
                  <a:srgbClr val="00B0F0"/>
                </a:solidFill>
                <a:latin typeface="Courier New" pitchFamily="49" charset="0"/>
                <a:cs typeface="Courier New" pitchFamily="49" charset="0"/>
              </a:rPr>
              <a:t>else </a:t>
            </a:r>
            <a:r>
              <a:rPr lang="en-US" sz="2400" i="1" dirty="0">
                <a:solidFill>
                  <a:srgbClr val="FF00FF"/>
                </a:solidFill>
                <a:latin typeface="Courier New" pitchFamily="49" charset="0"/>
                <a:cs typeface="Courier New" pitchFamily="49" charset="0"/>
              </a:rPr>
              <a:t>set A[k] = C[j] and j = j+1</a:t>
            </a:r>
          </a:p>
          <a:p>
            <a:pPr>
              <a:spcBef>
                <a:spcPts val="600"/>
              </a:spcBef>
              <a:buSzPct val="80000"/>
              <a:buFont typeface="Wingdings" pitchFamily="2" charset="2"/>
              <a:buNone/>
              <a:tabLst>
                <a:tab pos="376238" algn="l"/>
                <a:tab pos="766763" algn="l"/>
                <a:tab pos="1146175" algn="l"/>
              </a:tabLst>
              <a:defRPr/>
            </a:pPr>
            <a:r>
              <a:rPr lang="en-US" sz="2400" dirty="0">
                <a:solidFill>
                  <a:schemeClr val="accent2"/>
                </a:solidFill>
                <a:latin typeface="Courier New" pitchFamily="49" charset="0"/>
                <a:cs typeface="Courier New" pitchFamily="49" charset="0"/>
              </a:rPr>
              <a:t>		</a:t>
            </a:r>
            <a:r>
              <a:rPr lang="en-US" sz="2400" dirty="0">
                <a:solidFill>
                  <a:srgbClr val="00B0F0"/>
                </a:solidFill>
                <a:latin typeface="Courier New" pitchFamily="49" charset="0"/>
                <a:cs typeface="Courier New" pitchFamily="49" charset="0"/>
              </a:rPr>
              <a:t>k = k+1</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end</a:t>
            </a:r>
          </a:p>
          <a:p>
            <a:pPr>
              <a:spcBef>
                <a:spcPts val="600"/>
              </a:spcBef>
              <a:buSzPct val="80000"/>
              <a:buFont typeface="Wingdings" pitchFamily="2" charset="2"/>
              <a:buNone/>
              <a:tabLst>
                <a:tab pos="376238" algn="l"/>
                <a:tab pos="766763" algn="l"/>
                <a:tab pos="1146175" algn="l"/>
              </a:tabLst>
              <a:defRPr/>
            </a:pPr>
            <a:r>
              <a:rPr lang="en-US" sz="2400" dirty="0">
                <a:solidFill>
                  <a:srgbClr val="00B0F0"/>
                </a:solidFill>
                <a:latin typeface="Courier New" pitchFamily="49" charset="0"/>
                <a:cs typeface="Courier New" pitchFamily="49" charset="0"/>
              </a:rPr>
              <a:t>	if </a:t>
            </a:r>
            <a:r>
              <a:rPr lang="en-US" sz="2400" dirty="0" err="1">
                <a:solidFill>
                  <a:srgbClr val="FF0000"/>
                </a:solidFill>
                <a:latin typeface="Courier New" pitchFamily="49" charset="0"/>
                <a:cs typeface="Courier New" pitchFamily="49" charset="0"/>
              </a:rPr>
              <a:t>i</a:t>
            </a:r>
            <a:r>
              <a:rPr lang="en-US" sz="2400" dirty="0">
                <a:solidFill>
                  <a:srgbClr val="FF0000"/>
                </a:solidFill>
                <a:latin typeface="Courier New" pitchFamily="49" charset="0"/>
                <a:cs typeface="Courier New" pitchFamily="49" charset="0"/>
              </a:rPr>
              <a:t>==p+1</a:t>
            </a:r>
            <a:r>
              <a:rPr lang="en-US" sz="2400" dirty="0">
                <a:solidFill>
                  <a:schemeClr val="accent2"/>
                </a:solidFill>
                <a:latin typeface="Courier New" pitchFamily="49" charset="0"/>
                <a:cs typeface="Courier New" pitchFamily="49" charset="0"/>
              </a:rPr>
              <a:t> </a:t>
            </a:r>
            <a:r>
              <a:rPr lang="en-US" sz="2400" dirty="0">
                <a:solidFill>
                  <a:srgbClr val="00B0F0"/>
                </a:solidFill>
                <a:latin typeface="Courier New" pitchFamily="49" charset="0"/>
                <a:cs typeface="Courier New" pitchFamily="49" charset="0"/>
              </a:rPr>
              <a:t>then copy </a:t>
            </a:r>
            <a:r>
              <a:rPr lang="en-US" sz="2400" dirty="0">
                <a:solidFill>
                  <a:srgbClr val="FF0000"/>
                </a:solidFill>
                <a:latin typeface="Courier New" pitchFamily="49" charset="0"/>
                <a:cs typeface="Courier New" pitchFamily="49" charset="0"/>
              </a:rPr>
              <a:t>C[j..q] </a:t>
            </a:r>
            <a:r>
              <a:rPr lang="en-US" sz="2400" dirty="0">
                <a:solidFill>
                  <a:srgbClr val="00B0F0"/>
                </a:solidFill>
                <a:latin typeface="Courier New" pitchFamily="49" charset="0"/>
                <a:cs typeface="Courier New" pitchFamily="49" charset="0"/>
              </a:rPr>
              <a:t>to</a:t>
            </a:r>
            <a:r>
              <a:rPr lang="en-US" sz="2400" dirty="0">
                <a:solidFill>
                  <a:schemeClr val="accent2"/>
                </a:solidFill>
                <a:latin typeface="Courier New" pitchFamily="49" charset="0"/>
                <a:cs typeface="Courier New" pitchFamily="49" charset="0"/>
              </a:rPr>
              <a:t> </a:t>
            </a:r>
            <a:r>
              <a:rPr lang="en-US" sz="2400" dirty="0">
                <a:solidFill>
                  <a:srgbClr val="FF0000"/>
                </a:solidFill>
                <a:latin typeface="Courier New" pitchFamily="49" charset="0"/>
                <a:cs typeface="Courier New" pitchFamily="49" charset="0"/>
              </a:rPr>
              <a:t>A[k..(</a:t>
            </a:r>
            <a:r>
              <a:rPr lang="en-US" sz="2400" dirty="0" err="1">
                <a:solidFill>
                  <a:srgbClr val="FF0000"/>
                </a:solidFill>
                <a:latin typeface="Courier New" pitchFamily="49" charset="0"/>
                <a:cs typeface="Courier New" pitchFamily="49" charset="0"/>
              </a:rPr>
              <a:t>p+q</a:t>
            </a:r>
            <a:r>
              <a:rPr lang="en-US" sz="2400" dirty="0">
                <a:solidFill>
                  <a:srgbClr val="FF0000"/>
                </a:solidFill>
                <a:latin typeface="Courier New" pitchFamily="49" charset="0"/>
                <a:cs typeface="Courier New" pitchFamily="49" charset="0"/>
              </a:rPr>
              <a:t>)]</a:t>
            </a:r>
          </a:p>
          <a:p>
            <a:pPr>
              <a:spcBef>
                <a:spcPts val="600"/>
              </a:spcBef>
              <a:buSzPct val="80000"/>
              <a:buFont typeface="Wingdings" pitchFamily="2" charset="2"/>
              <a:buNone/>
              <a:tabLst>
                <a:tab pos="376238" algn="l"/>
                <a:tab pos="766763" algn="l"/>
                <a:tab pos="1146175" algn="l"/>
              </a:tabLst>
              <a:defRPr/>
            </a:pPr>
            <a:r>
              <a:rPr lang="en-US" sz="2400" dirty="0">
                <a:solidFill>
                  <a:schemeClr val="accent2"/>
                </a:solidFill>
                <a:latin typeface="Courier New" pitchFamily="49" charset="0"/>
                <a:cs typeface="Courier New" pitchFamily="49" charset="0"/>
              </a:rPr>
              <a:t>	</a:t>
            </a:r>
            <a:r>
              <a:rPr lang="en-US" sz="2400" dirty="0">
                <a:solidFill>
                  <a:srgbClr val="00B0F0"/>
                </a:solidFill>
                <a:latin typeface="Courier New" pitchFamily="49" charset="0"/>
                <a:cs typeface="Courier New" pitchFamily="49" charset="0"/>
              </a:rPr>
              <a:t>else copy </a:t>
            </a:r>
            <a:r>
              <a:rPr lang="en-US" sz="2400" dirty="0">
                <a:solidFill>
                  <a:srgbClr val="FF0000"/>
                </a:solidFill>
                <a:latin typeface="Courier New" pitchFamily="49" charset="0"/>
                <a:cs typeface="Courier New" pitchFamily="49" charset="0"/>
              </a:rPr>
              <a:t>B[</a:t>
            </a:r>
            <a:r>
              <a:rPr lang="en-US" sz="2400" dirty="0" err="1">
                <a:solidFill>
                  <a:srgbClr val="FF0000"/>
                </a:solidFill>
                <a:latin typeface="Courier New" pitchFamily="49" charset="0"/>
                <a:cs typeface="Courier New" pitchFamily="49" charset="0"/>
              </a:rPr>
              <a:t>i</a:t>
            </a:r>
            <a:r>
              <a:rPr lang="en-US" sz="2400" dirty="0">
                <a:solidFill>
                  <a:srgbClr val="FF0000"/>
                </a:solidFill>
                <a:latin typeface="Courier New" pitchFamily="49" charset="0"/>
                <a:cs typeface="Courier New" pitchFamily="49" charset="0"/>
              </a:rPr>
              <a:t>..p]</a:t>
            </a:r>
            <a:r>
              <a:rPr lang="en-US" sz="2400" dirty="0">
                <a:solidFill>
                  <a:schemeClr val="accent2"/>
                </a:solidFill>
                <a:latin typeface="Courier New" pitchFamily="49" charset="0"/>
                <a:cs typeface="Courier New" pitchFamily="49" charset="0"/>
              </a:rPr>
              <a:t> </a:t>
            </a:r>
            <a:r>
              <a:rPr lang="en-US" sz="2400" dirty="0">
                <a:solidFill>
                  <a:srgbClr val="00B0F0"/>
                </a:solidFill>
                <a:latin typeface="Courier New" pitchFamily="49" charset="0"/>
                <a:cs typeface="Courier New" pitchFamily="49" charset="0"/>
              </a:rPr>
              <a:t>to</a:t>
            </a:r>
            <a:r>
              <a:rPr lang="en-US" sz="2400" dirty="0">
                <a:solidFill>
                  <a:schemeClr val="accent2"/>
                </a:solidFill>
                <a:latin typeface="Courier New" pitchFamily="49" charset="0"/>
                <a:cs typeface="Courier New" pitchFamily="49" charset="0"/>
              </a:rPr>
              <a:t> </a:t>
            </a:r>
            <a:r>
              <a:rPr lang="en-US" sz="2400" dirty="0">
                <a:solidFill>
                  <a:srgbClr val="FF0000"/>
                </a:solidFill>
                <a:latin typeface="Courier New" pitchFamily="49" charset="0"/>
                <a:cs typeface="Courier New" pitchFamily="49" charset="0"/>
              </a:rPr>
              <a:t>A[k..(</a:t>
            </a:r>
            <a:r>
              <a:rPr lang="en-US" sz="2400" dirty="0" err="1">
                <a:solidFill>
                  <a:srgbClr val="FF0000"/>
                </a:solidFill>
                <a:latin typeface="Courier New" pitchFamily="49" charset="0"/>
                <a:cs typeface="Courier New" pitchFamily="49" charset="0"/>
              </a:rPr>
              <a:t>p+q</a:t>
            </a:r>
            <a:r>
              <a:rPr lang="en-US" sz="2400" dirty="0">
                <a:solidFill>
                  <a:srgbClr val="FF0000"/>
                </a:solidFill>
                <a:latin typeface="Courier New" pitchFamily="49" charset="0"/>
                <a:cs typeface="Courier New" pitchFamily="49" charset="0"/>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62</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762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6762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67620">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67620">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676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6762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6762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67620">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3676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0"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357189"/>
            <a:ext cx="7572375" cy="623540"/>
          </a:xfrm>
        </p:spPr>
        <p:txBody>
          <a:bodyPr/>
          <a:lstStyle/>
          <a:p>
            <a:r>
              <a:rPr lang="en-US" altLang="zh-CN" sz="3600" dirty="0">
                <a:ea typeface="宋体" pitchFamily="2" charset="-122"/>
              </a:rPr>
              <a:t>Recurrence </a:t>
            </a:r>
            <a:r>
              <a:rPr lang="en-US" altLang="zh-CN" sz="3600" dirty="0" smtClean="0">
                <a:ea typeface="宋体" pitchFamily="2" charset="-122"/>
              </a:rPr>
              <a:t> for </a:t>
            </a:r>
            <a:r>
              <a:rPr lang="en-US" altLang="zh-CN" sz="3600" dirty="0">
                <a:ea typeface="宋体" pitchFamily="2" charset="-122"/>
              </a:rPr>
              <a:t>merge sort</a:t>
            </a:r>
          </a:p>
        </p:txBody>
      </p:sp>
      <p:grpSp>
        <p:nvGrpSpPr>
          <p:cNvPr id="2" name="Group 3"/>
          <p:cNvGrpSpPr>
            <a:grpSpLocks/>
          </p:cNvGrpSpPr>
          <p:nvPr/>
        </p:nvGrpSpPr>
        <p:grpSpPr bwMode="auto">
          <a:xfrm>
            <a:off x="1714500" y="1600200"/>
            <a:ext cx="5715000" cy="1158875"/>
            <a:chOff x="1104" y="1008"/>
            <a:chExt cx="3600" cy="730"/>
          </a:xfrm>
        </p:grpSpPr>
        <p:sp>
          <p:nvSpPr>
            <p:cNvPr id="18436" name="Rectangle 4"/>
            <p:cNvSpPr>
              <a:spLocks noChangeArrowheads="1"/>
            </p:cNvSpPr>
            <p:nvPr/>
          </p:nvSpPr>
          <p:spPr bwMode="auto">
            <a:xfrm>
              <a:off x="1104" y="1190"/>
              <a:ext cx="764" cy="365"/>
            </a:xfrm>
            <a:prstGeom prst="rect">
              <a:avLst/>
            </a:prstGeom>
            <a:noFill/>
            <a:ln w="9525">
              <a:noFill/>
              <a:miter lim="800000"/>
              <a:headEnd/>
              <a:tailEnd/>
            </a:ln>
            <a:effectLst/>
          </p:spPr>
          <p:txBody>
            <a:bodyPr wrap="none">
              <a:spAutoFit/>
            </a:bodyPr>
            <a:lstStyle/>
            <a:p>
              <a:r>
                <a:rPr lang="en-US" altLang="zh-CN" sz="3200" i="1">
                  <a:solidFill>
                    <a:srgbClr val="FF0000"/>
                  </a:solidFill>
                  <a:latin typeface="Times New Roman" pitchFamily="18" charset="0"/>
                  <a:ea typeface="宋体" pitchFamily="2" charset="-122"/>
                </a:rPr>
                <a:t>T</a:t>
              </a:r>
              <a:r>
                <a:rPr lang="en-US" altLang="zh-CN" sz="3200">
                  <a:solidFill>
                    <a:srgbClr val="FF0000"/>
                  </a:solidFill>
                  <a:latin typeface="Times New Roman" pitchFamily="18" charset="0"/>
                  <a:ea typeface="宋体" pitchFamily="2" charset="-122"/>
                </a:rPr>
                <a:t>(</a:t>
              </a:r>
              <a:r>
                <a:rPr lang="en-US" altLang="zh-CN" sz="3200" i="1">
                  <a:solidFill>
                    <a:srgbClr val="FF0000"/>
                  </a:solidFill>
                  <a:latin typeface="Times New Roman" pitchFamily="18" charset="0"/>
                  <a:ea typeface="宋体" pitchFamily="2" charset="-122"/>
                </a:rPr>
                <a:t>n</a:t>
              </a:r>
              <a:r>
                <a:rPr lang="en-US" altLang="zh-CN" sz="3200">
                  <a:solidFill>
                    <a:srgbClr val="FF0000"/>
                  </a:solidFill>
                  <a:latin typeface="Times New Roman" pitchFamily="18" charset="0"/>
                  <a:ea typeface="宋体" pitchFamily="2" charset="-122"/>
                </a:rPr>
                <a:t>)</a:t>
              </a:r>
              <a:r>
                <a:rPr lang="en-US" altLang="zh-CN" sz="3200">
                  <a:solidFill>
                    <a:srgbClr val="009999"/>
                  </a:solidFill>
                  <a:latin typeface="Times New Roman" pitchFamily="18" charset="0"/>
                  <a:ea typeface="宋体" pitchFamily="2" charset="-122"/>
                </a:rPr>
                <a:t> </a:t>
              </a:r>
              <a:r>
                <a:rPr lang="en-US" altLang="zh-CN" sz="3200">
                  <a:solidFill>
                    <a:srgbClr val="FF0000"/>
                  </a:solidFill>
                  <a:latin typeface="Times New Roman" pitchFamily="18" charset="0"/>
                  <a:ea typeface="宋体" pitchFamily="2" charset="-122"/>
                </a:rPr>
                <a:t>=</a:t>
              </a:r>
            </a:p>
          </p:txBody>
        </p:sp>
        <p:grpSp>
          <p:nvGrpSpPr>
            <p:cNvPr id="3" name="Group 5"/>
            <p:cNvGrpSpPr>
              <a:grpSpLocks/>
            </p:cNvGrpSpPr>
            <p:nvPr/>
          </p:nvGrpSpPr>
          <p:grpSpPr bwMode="auto">
            <a:xfrm>
              <a:off x="2064" y="1008"/>
              <a:ext cx="2640" cy="730"/>
              <a:chOff x="1728" y="3277"/>
              <a:chExt cx="2640" cy="730"/>
            </a:xfrm>
          </p:grpSpPr>
          <p:sp>
            <p:nvSpPr>
              <p:cNvPr id="18438" name="Rectangle 6"/>
              <p:cNvSpPr>
                <a:spLocks noChangeArrowheads="1"/>
              </p:cNvSpPr>
              <p:nvPr/>
            </p:nvSpPr>
            <p:spPr bwMode="auto">
              <a:xfrm>
                <a:off x="1728" y="3277"/>
                <a:ext cx="1487" cy="365"/>
              </a:xfrm>
              <a:prstGeom prst="rect">
                <a:avLst/>
              </a:prstGeom>
              <a:noFill/>
              <a:ln w="9525">
                <a:noFill/>
                <a:miter lim="800000"/>
                <a:headEnd/>
                <a:tailEnd/>
              </a:ln>
              <a:effectLst/>
            </p:spPr>
            <p:txBody>
              <a:bodyPr wrap="none">
                <a:spAutoFit/>
              </a:bodyPr>
              <a:lstStyle/>
              <a:p>
                <a:r>
                  <a:rPr lang="en-US" altLang="zh-CN" sz="3200">
                    <a:solidFill>
                      <a:srgbClr val="FF0000"/>
                    </a:solidFill>
                    <a:latin typeface="Symbol" pitchFamily="18" charset="2"/>
                    <a:ea typeface="宋体" pitchFamily="2" charset="-122"/>
                  </a:rPr>
                  <a:t>Q</a:t>
                </a:r>
                <a:r>
                  <a:rPr lang="en-US" altLang="zh-CN" sz="3200">
                    <a:solidFill>
                      <a:srgbClr val="FF0000"/>
                    </a:solidFill>
                    <a:latin typeface="Times New Roman" pitchFamily="18" charset="0"/>
                    <a:ea typeface="宋体" pitchFamily="2" charset="-122"/>
                  </a:rPr>
                  <a:t>(1)</a:t>
                </a:r>
                <a:r>
                  <a:rPr lang="en-US" altLang="zh-CN" sz="3200">
                    <a:solidFill>
                      <a:srgbClr val="009999"/>
                    </a:solidFill>
                    <a:latin typeface="Times New Roman" pitchFamily="18" charset="0"/>
                    <a:ea typeface="宋体" pitchFamily="2" charset="-122"/>
                  </a:rPr>
                  <a:t> </a:t>
                </a:r>
                <a:r>
                  <a:rPr lang="en-US" altLang="zh-CN" sz="3200">
                    <a:latin typeface="Times New Roman" pitchFamily="18" charset="0"/>
                    <a:ea typeface="宋体" pitchFamily="2" charset="-122"/>
                  </a:rPr>
                  <a:t>if</a:t>
                </a:r>
                <a:r>
                  <a:rPr lang="en-US" altLang="zh-CN" sz="3200">
                    <a:solidFill>
                      <a:srgbClr val="009999"/>
                    </a:solidFill>
                    <a:latin typeface="Times New Roman" pitchFamily="18" charset="0"/>
                    <a:ea typeface="宋体" pitchFamily="2" charset="-122"/>
                  </a:rPr>
                  <a:t> </a:t>
                </a:r>
                <a:r>
                  <a:rPr lang="en-US" altLang="zh-CN" sz="3200" i="1">
                    <a:solidFill>
                      <a:srgbClr val="FF0000"/>
                    </a:solidFill>
                    <a:latin typeface="Times New Roman" pitchFamily="18" charset="0"/>
                    <a:ea typeface="宋体" pitchFamily="2" charset="-122"/>
                  </a:rPr>
                  <a:t>n</a:t>
                </a:r>
                <a:r>
                  <a:rPr lang="en-US" altLang="zh-CN" sz="3200">
                    <a:solidFill>
                      <a:srgbClr val="FF0000"/>
                    </a:solidFill>
                    <a:latin typeface="Times New Roman" pitchFamily="18" charset="0"/>
                    <a:ea typeface="宋体" pitchFamily="2" charset="-122"/>
                  </a:rPr>
                  <a:t> = 1</a:t>
                </a:r>
                <a:r>
                  <a:rPr lang="en-US" altLang="zh-CN" sz="3200">
                    <a:latin typeface="Times New Roman" pitchFamily="18" charset="0"/>
                    <a:ea typeface="宋体" pitchFamily="2" charset="-122"/>
                  </a:rPr>
                  <a:t>;</a:t>
                </a:r>
              </a:p>
            </p:txBody>
          </p:sp>
          <p:sp>
            <p:nvSpPr>
              <p:cNvPr id="18439" name="Rectangle 7"/>
              <p:cNvSpPr>
                <a:spLocks noChangeArrowheads="1"/>
              </p:cNvSpPr>
              <p:nvPr/>
            </p:nvSpPr>
            <p:spPr bwMode="auto">
              <a:xfrm>
                <a:off x="1728" y="3642"/>
                <a:ext cx="2640" cy="365"/>
              </a:xfrm>
              <a:prstGeom prst="rect">
                <a:avLst/>
              </a:prstGeom>
              <a:noFill/>
              <a:ln w="9525">
                <a:noFill/>
                <a:miter lim="800000"/>
                <a:headEnd/>
                <a:tailEnd/>
              </a:ln>
              <a:effectLst/>
            </p:spPr>
            <p:txBody>
              <a:bodyPr>
                <a:spAutoFit/>
              </a:bodyPr>
              <a:lstStyle/>
              <a:p>
                <a:pPr>
                  <a:spcBef>
                    <a:spcPct val="50000"/>
                  </a:spcBef>
                </a:pPr>
                <a:r>
                  <a:rPr lang="en-US" altLang="zh-CN" sz="3200">
                    <a:solidFill>
                      <a:srgbClr val="FF0000"/>
                    </a:solidFill>
                    <a:latin typeface="Times New Roman" pitchFamily="18" charset="0"/>
                    <a:ea typeface="宋体" pitchFamily="2" charset="-122"/>
                  </a:rPr>
                  <a:t>2</a:t>
                </a:r>
                <a:r>
                  <a:rPr lang="en-US" altLang="zh-CN" sz="3200" i="1">
                    <a:solidFill>
                      <a:srgbClr val="FF0000"/>
                    </a:solidFill>
                    <a:latin typeface="Times New Roman" pitchFamily="18" charset="0"/>
                    <a:ea typeface="宋体" pitchFamily="2" charset="-122"/>
                  </a:rPr>
                  <a:t>T</a:t>
                </a:r>
                <a:r>
                  <a:rPr lang="en-US" altLang="zh-CN" sz="3200">
                    <a:solidFill>
                      <a:srgbClr val="FF0000"/>
                    </a:solidFill>
                    <a:latin typeface="Times New Roman" pitchFamily="18" charset="0"/>
                    <a:ea typeface="宋体" pitchFamily="2" charset="-122"/>
                  </a:rPr>
                  <a:t>(</a:t>
                </a:r>
                <a:r>
                  <a:rPr lang="en-US" altLang="zh-CN" sz="3200" i="1">
                    <a:solidFill>
                      <a:srgbClr val="FF0000"/>
                    </a:solidFill>
                    <a:latin typeface="Times New Roman" pitchFamily="18" charset="0"/>
                    <a:ea typeface="宋体" pitchFamily="2" charset="-122"/>
                  </a:rPr>
                  <a:t>n</a:t>
                </a:r>
                <a:r>
                  <a:rPr lang="en-US" altLang="zh-CN" sz="3200">
                    <a:solidFill>
                      <a:srgbClr val="FF0000"/>
                    </a:solidFill>
                    <a:latin typeface="Times New Roman" pitchFamily="18" charset="0"/>
                    <a:ea typeface="宋体" pitchFamily="2" charset="-122"/>
                  </a:rPr>
                  <a:t>/2)</a:t>
                </a:r>
                <a:r>
                  <a:rPr lang="en-US" altLang="zh-CN" sz="3200">
                    <a:solidFill>
                      <a:srgbClr val="FF0000"/>
                    </a:solidFill>
                    <a:latin typeface="Times New Roman" pitchFamily="18" charset="0"/>
                    <a:ea typeface="宋体" pitchFamily="2" charset="-122"/>
                    <a:cs typeface="Times New Roman" pitchFamily="18" charset="0"/>
                  </a:rPr>
                  <a:t> + </a:t>
                </a:r>
                <a:r>
                  <a:rPr lang="en-US" altLang="zh-CN" sz="3200">
                    <a:solidFill>
                      <a:srgbClr val="FF0000"/>
                    </a:solidFill>
                    <a:latin typeface="Symbol" pitchFamily="18" charset="2"/>
                    <a:ea typeface="宋体" pitchFamily="2" charset="-122"/>
                    <a:cs typeface="Times New Roman" pitchFamily="18" charset="0"/>
                  </a:rPr>
                  <a:t>Q</a:t>
                </a:r>
                <a:r>
                  <a:rPr lang="en-US" altLang="zh-CN" sz="3200">
                    <a:solidFill>
                      <a:srgbClr val="FF0000"/>
                    </a:solidFill>
                    <a:latin typeface="Times New Roman" pitchFamily="18" charset="0"/>
                    <a:ea typeface="宋体" pitchFamily="2" charset="-122"/>
                    <a:cs typeface="Times New Roman" pitchFamily="18" charset="0"/>
                  </a:rPr>
                  <a:t>(</a:t>
                </a:r>
                <a:r>
                  <a:rPr lang="en-US" altLang="zh-CN" sz="3200" i="1">
                    <a:solidFill>
                      <a:srgbClr val="FF0000"/>
                    </a:solidFill>
                    <a:latin typeface="Times New Roman" pitchFamily="18" charset="0"/>
                    <a:ea typeface="宋体" pitchFamily="2" charset="-122"/>
                    <a:cs typeface="Times New Roman" pitchFamily="18" charset="0"/>
                  </a:rPr>
                  <a:t>n</a:t>
                </a:r>
                <a:r>
                  <a:rPr lang="en-US" altLang="zh-CN" sz="3200">
                    <a:solidFill>
                      <a:srgbClr val="FF0000"/>
                    </a:solidFill>
                    <a:latin typeface="Times New Roman" pitchFamily="18" charset="0"/>
                    <a:ea typeface="宋体" pitchFamily="2" charset="-122"/>
                    <a:cs typeface="Times New Roman" pitchFamily="18" charset="0"/>
                  </a:rPr>
                  <a:t>)</a:t>
                </a:r>
                <a:r>
                  <a:rPr lang="en-US" altLang="zh-CN" sz="3200">
                    <a:solidFill>
                      <a:srgbClr val="009999"/>
                    </a:solidFill>
                    <a:latin typeface="Times New Roman" pitchFamily="18" charset="0"/>
                    <a:ea typeface="宋体" pitchFamily="2" charset="-122"/>
                    <a:cs typeface="Times New Roman" pitchFamily="18" charset="0"/>
                  </a:rPr>
                  <a:t> </a:t>
                </a:r>
                <a:r>
                  <a:rPr lang="en-US" altLang="zh-CN" sz="3200">
                    <a:latin typeface="Times New Roman" pitchFamily="18" charset="0"/>
                    <a:ea typeface="宋体" pitchFamily="2" charset="-122"/>
                    <a:cs typeface="Times New Roman" pitchFamily="18" charset="0"/>
                  </a:rPr>
                  <a:t>if</a:t>
                </a:r>
                <a:r>
                  <a:rPr lang="en-US" altLang="zh-CN" sz="3200">
                    <a:solidFill>
                      <a:srgbClr val="009999"/>
                    </a:solidFill>
                    <a:latin typeface="Times New Roman" pitchFamily="18" charset="0"/>
                    <a:ea typeface="宋体" pitchFamily="2" charset="-122"/>
                    <a:cs typeface="Times New Roman" pitchFamily="18" charset="0"/>
                  </a:rPr>
                  <a:t> </a:t>
                </a:r>
                <a:r>
                  <a:rPr lang="en-US" altLang="zh-CN" sz="3200" i="1">
                    <a:solidFill>
                      <a:srgbClr val="FF0000"/>
                    </a:solidFill>
                    <a:latin typeface="Times New Roman" pitchFamily="18" charset="0"/>
                    <a:ea typeface="宋体" pitchFamily="2" charset="-122"/>
                    <a:cs typeface="Times New Roman" pitchFamily="18" charset="0"/>
                  </a:rPr>
                  <a:t>n</a:t>
                </a:r>
                <a:r>
                  <a:rPr lang="en-US" altLang="zh-CN" sz="3200">
                    <a:solidFill>
                      <a:srgbClr val="FF0000"/>
                    </a:solidFill>
                    <a:latin typeface="Times New Roman" pitchFamily="18" charset="0"/>
                    <a:ea typeface="宋体" pitchFamily="2" charset="-122"/>
                    <a:cs typeface="Times New Roman" pitchFamily="18" charset="0"/>
                  </a:rPr>
                  <a:t> &gt; 1</a:t>
                </a:r>
                <a:r>
                  <a:rPr lang="en-US" altLang="zh-CN" sz="3200">
                    <a:latin typeface="Times New Roman" pitchFamily="18" charset="0"/>
                    <a:ea typeface="宋体" pitchFamily="2" charset="-122"/>
                    <a:cs typeface="Times New Roman" pitchFamily="18" charset="0"/>
                  </a:rPr>
                  <a:t>.</a:t>
                </a:r>
              </a:p>
            </p:txBody>
          </p:sp>
        </p:grpSp>
        <p:sp>
          <p:nvSpPr>
            <p:cNvPr id="18440" name="AutoShape 8"/>
            <p:cNvSpPr>
              <a:spLocks/>
            </p:cNvSpPr>
            <p:nvPr/>
          </p:nvSpPr>
          <p:spPr bwMode="auto">
            <a:xfrm>
              <a:off x="1920" y="1091"/>
              <a:ext cx="144" cy="624"/>
            </a:xfrm>
            <a:prstGeom prst="leftBrace">
              <a:avLst>
                <a:gd name="adj1" fmla="val 36111"/>
                <a:gd name="adj2" fmla="val 50000"/>
              </a:avLst>
            </a:prstGeom>
            <a:noFill/>
            <a:ln w="12700">
              <a:solidFill>
                <a:srgbClr val="FF0000"/>
              </a:solidFill>
              <a:round/>
              <a:headEnd/>
              <a:tailEnd/>
            </a:ln>
            <a:effectLst/>
          </p:spPr>
          <p:txBody>
            <a:bodyPr wrap="none" anchor="ctr"/>
            <a:lstStyle/>
            <a:p>
              <a:pPr algn="ctr"/>
              <a:endParaRPr lang="zh-CN" altLang="zh-CN" sz="3200" b="1">
                <a:solidFill>
                  <a:srgbClr val="009999"/>
                </a:solidFill>
                <a:latin typeface="Times New Roman" pitchFamily="18" charset="0"/>
                <a:ea typeface="宋体" pitchFamily="2" charset="-122"/>
              </a:endParaRPr>
            </a:p>
          </p:txBody>
        </p:sp>
      </p:grpSp>
      <p:sp>
        <p:nvSpPr>
          <p:cNvPr id="18441" name="Text Box 9"/>
          <p:cNvSpPr txBox="1">
            <a:spLocks noChangeArrowheads="1"/>
          </p:cNvSpPr>
          <p:nvPr/>
        </p:nvSpPr>
        <p:spPr bwMode="auto">
          <a:xfrm>
            <a:off x="898525" y="2954338"/>
            <a:ext cx="7331075" cy="2674937"/>
          </a:xfrm>
          <a:prstGeom prst="rect">
            <a:avLst/>
          </a:prstGeom>
          <a:noFill/>
          <a:ln w="9525">
            <a:noFill/>
            <a:miter lim="800000"/>
            <a:headEnd/>
            <a:tailEnd/>
          </a:ln>
          <a:effectLst/>
        </p:spPr>
        <p:txBody>
          <a:bodyPr>
            <a:spAutoFit/>
          </a:bodyPr>
          <a:lstStyle/>
          <a:p>
            <a:pPr marL="227013" indent="-227013">
              <a:lnSpc>
                <a:spcPct val="85000"/>
              </a:lnSpc>
              <a:spcBef>
                <a:spcPct val="20000"/>
              </a:spcBef>
              <a:buClr>
                <a:schemeClr val="accent2"/>
              </a:buClr>
              <a:buFontTx/>
              <a:buChar char="•"/>
            </a:pPr>
            <a:r>
              <a:rPr lang="en-US" altLang="zh-CN" sz="3200">
                <a:latin typeface="Times New Roman" pitchFamily="18" charset="0"/>
                <a:ea typeface="宋体" pitchFamily="2" charset="-122"/>
              </a:rPr>
              <a:t>We shall usually omit stating the base case when </a:t>
            </a:r>
            <a:r>
              <a:rPr lang="en-US" altLang="zh-CN" sz="3200" i="1">
                <a:solidFill>
                  <a:srgbClr val="FF0000"/>
                </a:solidFill>
                <a:latin typeface="Times New Roman" pitchFamily="18" charset="0"/>
                <a:ea typeface="宋体" pitchFamily="2" charset="-122"/>
              </a:rPr>
              <a:t>T</a:t>
            </a:r>
            <a:r>
              <a:rPr lang="en-US" altLang="zh-CN" sz="3200">
                <a:solidFill>
                  <a:srgbClr val="FF0000"/>
                </a:solidFill>
                <a:latin typeface="Times New Roman" pitchFamily="18" charset="0"/>
                <a:ea typeface="宋体" pitchFamily="2" charset="-122"/>
              </a:rPr>
              <a:t>(</a:t>
            </a:r>
            <a:r>
              <a:rPr lang="en-US" altLang="zh-CN" sz="3200" i="1">
                <a:solidFill>
                  <a:srgbClr val="FF0000"/>
                </a:solidFill>
                <a:latin typeface="Times New Roman" pitchFamily="18" charset="0"/>
                <a:ea typeface="宋体" pitchFamily="2" charset="-122"/>
              </a:rPr>
              <a:t>n</a:t>
            </a:r>
            <a:r>
              <a:rPr lang="en-US" altLang="zh-CN" sz="3200">
                <a:solidFill>
                  <a:srgbClr val="FF0000"/>
                </a:solidFill>
                <a:latin typeface="Times New Roman" pitchFamily="18" charset="0"/>
                <a:ea typeface="宋体" pitchFamily="2" charset="-122"/>
              </a:rPr>
              <a:t>) = </a:t>
            </a:r>
            <a:r>
              <a:rPr lang="en-US" altLang="zh-CN" sz="3200">
                <a:solidFill>
                  <a:srgbClr val="FF0000"/>
                </a:solidFill>
                <a:latin typeface="Symbol" pitchFamily="18" charset="2"/>
                <a:ea typeface="宋体" pitchFamily="2" charset="-122"/>
              </a:rPr>
              <a:t>Q</a:t>
            </a:r>
            <a:r>
              <a:rPr lang="en-US" altLang="zh-CN" sz="3200">
                <a:solidFill>
                  <a:srgbClr val="FF0000"/>
                </a:solidFill>
                <a:latin typeface="Times New Roman" pitchFamily="18" charset="0"/>
                <a:ea typeface="宋体" pitchFamily="2" charset="-122"/>
              </a:rPr>
              <a:t>(1)</a:t>
            </a:r>
            <a:r>
              <a:rPr lang="en-US" altLang="zh-CN" sz="3200">
                <a:latin typeface="Times New Roman" pitchFamily="18" charset="0"/>
                <a:ea typeface="宋体" pitchFamily="2" charset="-122"/>
              </a:rPr>
              <a:t> for sufficiently small </a:t>
            </a:r>
            <a:r>
              <a:rPr lang="en-US" altLang="zh-CN" sz="3200" i="1">
                <a:solidFill>
                  <a:srgbClr val="FF0000"/>
                </a:solidFill>
                <a:latin typeface="Times New Roman" pitchFamily="18" charset="0"/>
                <a:ea typeface="宋体" pitchFamily="2" charset="-122"/>
              </a:rPr>
              <a:t>n</a:t>
            </a:r>
            <a:r>
              <a:rPr lang="en-US" altLang="zh-CN" sz="3200">
                <a:latin typeface="Times New Roman" pitchFamily="18" charset="0"/>
                <a:ea typeface="宋体" pitchFamily="2" charset="-122"/>
              </a:rPr>
              <a:t>, but only when it has no effect on the asymptotic solution to the recurrence.</a:t>
            </a:r>
          </a:p>
          <a:p>
            <a:pPr marL="227013" indent="-227013">
              <a:lnSpc>
                <a:spcPct val="85000"/>
              </a:lnSpc>
              <a:spcBef>
                <a:spcPct val="20000"/>
              </a:spcBef>
              <a:buClr>
                <a:schemeClr val="accent2"/>
              </a:buClr>
              <a:buFontTx/>
              <a:buChar char="•"/>
            </a:pPr>
            <a:r>
              <a:rPr lang="en-US" altLang="zh-CN" sz="3200">
                <a:latin typeface="Times New Roman" pitchFamily="18" charset="0"/>
                <a:ea typeface="宋体" pitchFamily="2" charset="-122"/>
              </a:rPr>
              <a:t> </a:t>
            </a:r>
            <a:r>
              <a:rPr lang="en-US" altLang="zh-CN" sz="3200">
                <a:solidFill>
                  <a:srgbClr val="0000FF"/>
                </a:solidFill>
                <a:latin typeface="Times New Roman" pitchFamily="18" charset="0"/>
                <a:ea typeface="宋体" pitchFamily="2" charset="-122"/>
              </a:rPr>
              <a:t>Master theorem</a:t>
            </a:r>
            <a:r>
              <a:rPr lang="en-US" altLang="zh-CN" sz="3200">
                <a:latin typeface="Times New Roman" pitchFamily="18" charset="0"/>
                <a:ea typeface="宋体" pitchFamily="2" charset="-122"/>
              </a:rPr>
              <a:t> can find a good upper bound on </a:t>
            </a:r>
            <a:r>
              <a:rPr lang="en-US" altLang="zh-CN" sz="3200" i="1">
                <a:solidFill>
                  <a:srgbClr val="FF0000"/>
                </a:solidFill>
                <a:latin typeface="Times New Roman" pitchFamily="18" charset="0"/>
                <a:ea typeface="宋体" pitchFamily="2" charset="-122"/>
              </a:rPr>
              <a:t>T</a:t>
            </a:r>
            <a:r>
              <a:rPr lang="en-US" altLang="zh-CN" sz="3200">
                <a:solidFill>
                  <a:srgbClr val="FF0000"/>
                </a:solidFill>
                <a:latin typeface="Times New Roman" pitchFamily="18" charset="0"/>
                <a:ea typeface="宋体" pitchFamily="2" charset="-122"/>
              </a:rPr>
              <a:t>(</a:t>
            </a:r>
            <a:r>
              <a:rPr lang="en-US" altLang="zh-CN" sz="3200" i="1">
                <a:solidFill>
                  <a:srgbClr val="FF0000"/>
                </a:solidFill>
                <a:latin typeface="Times New Roman" pitchFamily="18" charset="0"/>
                <a:ea typeface="宋体" pitchFamily="2" charset="-122"/>
              </a:rPr>
              <a:t>n</a:t>
            </a:r>
            <a:r>
              <a:rPr lang="en-US" altLang="zh-CN" sz="3200">
                <a:solidFill>
                  <a:srgbClr val="FF0000"/>
                </a:solidFill>
                <a:latin typeface="Times New Roman" pitchFamily="18" charset="0"/>
                <a:ea typeface="宋体" pitchFamily="2" charset="-122"/>
              </a:rPr>
              <a:t>).</a:t>
            </a:r>
          </a:p>
        </p:txBody>
      </p:sp>
      <p:pic>
        <p:nvPicPr>
          <p:cNvPr id="18442" name="Picture 10" descr="pe07015_"/>
          <p:cNvPicPr>
            <a:picLocks noChangeAspect="1" noChangeArrowheads="1"/>
          </p:cNvPicPr>
          <p:nvPr/>
        </p:nvPicPr>
        <p:blipFill>
          <a:blip r:embed="rId2" cstate="print"/>
          <a:srcRect/>
          <a:stretch>
            <a:fillRect/>
          </a:stretch>
        </p:blipFill>
        <p:spPr bwMode="auto">
          <a:xfrm>
            <a:off x="7620000" y="4800600"/>
            <a:ext cx="1162050" cy="1295400"/>
          </a:xfrm>
          <a:prstGeom prst="rect">
            <a:avLst/>
          </a:prstGeom>
          <a:noFill/>
        </p:spPr>
      </p:pic>
      <p:sp>
        <p:nvSpPr>
          <p:cNvPr id="4" name="灯片编号占位符 3"/>
          <p:cNvSpPr>
            <a:spLocks noGrp="1"/>
          </p:cNvSpPr>
          <p:nvPr>
            <p:ph type="sldNum" sz="quarter" idx="12"/>
          </p:nvPr>
        </p:nvSpPr>
        <p:spPr/>
        <p:txBody>
          <a:bodyPr/>
          <a:lstStyle/>
          <a:p>
            <a:r>
              <a:rPr lang="en-US" altLang="zh-TW" smtClean="0"/>
              <a:t>Lecture 04-</a:t>
            </a:r>
            <a:fld id="{A35824B7-BE95-4592-863B-9FFEB9A660D4}" type="slidenum">
              <a:rPr lang="en-US" altLang="zh-TW" smtClean="0"/>
              <a:pPr/>
              <a:t>63</a:t>
            </a:fld>
            <a:endParaRPr lang="en-US" altLang="zh-TW"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a:ea typeface="宋体" pitchFamily="2" charset="-122"/>
              </a:rPr>
              <a:t>Recursion tree</a:t>
            </a:r>
          </a:p>
        </p:txBody>
      </p:sp>
      <p:sp>
        <p:nvSpPr>
          <p:cNvPr id="19459"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64</a:t>
            </a:fld>
            <a:endParaRPr lang="en-US" altLang="zh-TW"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a:ea typeface="宋体" pitchFamily="2" charset="-122"/>
              </a:rPr>
              <a:t>Recursion tree</a:t>
            </a:r>
          </a:p>
        </p:txBody>
      </p:sp>
      <p:sp>
        <p:nvSpPr>
          <p:cNvPr id="20483"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0484" name="Rectangle 4"/>
          <p:cNvSpPr>
            <a:spLocks noChangeArrowheads="1"/>
          </p:cNvSpPr>
          <p:nvPr/>
        </p:nvSpPr>
        <p:spPr bwMode="auto">
          <a:xfrm>
            <a:off x="4130675" y="2209800"/>
            <a:ext cx="882650" cy="579438"/>
          </a:xfrm>
          <a:prstGeom prst="rect">
            <a:avLst/>
          </a:prstGeom>
          <a:no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65</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a:ea typeface="宋体" pitchFamily="2" charset="-122"/>
              </a:rPr>
              <a:t>Recursion tree</a:t>
            </a:r>
          </a:p>
        </p:txBody>
      </p:sp>
      <p:sp>
        <p:nvSpPr>
          <p:cNvPr id="21507"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grpSp>
        <p:nvGrpSpPr>
          <p:cNvPr id="2" name="Group 4"/>
          <p:cNvGrpSpPr>
            <a:grpSpLocks/>
          </p:cNvGrpSpPr>
          <p:nvPr/>
        </p:nvGrpSpPr>
        <p:grpSpPr bwMode="auto">
          <a:xfrm>
            <a:off x="2362200" y="2133600"/>
            <a:ext cx="4419600" cy="1357313"/>
            <a:chOff x="1488" y="1488"/>
            <a:chExt cx="2784" cy="855"/>
          </a:xfrm>
        </p:grpSpPr>
        <p:sp>
          <p:nvSpPr>
            <p:cNvPr id="21509" name="Line 5"/>
            <p:cNvSpPr>
              <a:spLocks noChangeShapeType="1"/>
            </p:cNvSpPr>
            <p:nvPr/>
          </p:nvSpPr>
          <p:spPr bwMode="auto">
            <a:xfrm flipH="1">
              <a:off x="1920" y="1728"/>
              <a:ext cx="960" cy="432"/>
            </a:xfrm>
            <a:prstGeom prst="line">
              <a:avLst/>
            </a:prstGeom>
            <a:noFill/>
            <a:ln w="19050">
              <a:solidFill>
                <a:schemeClr val="tx1"/>
              </a:solidFill>
              <a:round/>
              <a:headEnd/>
              <a:tailEnd/>
            </a:ln>
            <a:effectLst/>
          </p:spPr>
          <p:txBody>
            <a:bodyPr/>
            <a:lstStyle/>
            <a:p>
              <a:endParaRPr lang="zh-CN" altLang="en-US"/>
            </a:p>
          </p:txBody>
        </p:sp>
        <p:sp>
          <p:nvSpPr>
            <p:cNvPr id="21510" name="Line 6"/>
            <p:cNvSpPr>
              <a:spLocks noChangeShapeType="1"/>
            </p:cNvSpPr>
            <p:nvPr/>
          </p:nvSpPr>
          <p:spPr bwMode="auto">
            <a:xfrm>
              <a:off x="2880" y="1728"/>
              <a:ext cx="1056" cy="432"/>
            </a:xfrm>
            <a:prstGeom prst="line">
              <a:avLst/>
            </a:prstGeom>
            <a:noFill/>
            <a:ln w="19050">
              <a:solidFill>
                <a:schemeClr val="tx1"/>
              </a:solidFill>
              <a:round/>
              <a:headEnd/>
              <a:tailEnd/>
            </a:ln>
            <a:effectLst/>
          </p:spPr>
          <p:txBody>
            <a:bodyPr/>
            <a:lstStyle/>
            <a:p>
              <a:endParaRPr lang="zh-CN" altLang="en-US"/>
            </a:p>
          </p:txBody>
        </p:sp>
        <p:grpSp>
          <p:nvGrpSpPr>
            <p:cNvPr id="3" name="Group 7"/>
            <p:cNvGrpSpPr>
              <a:grpSpLocks/>
            </p:cNvGrpSpPr>
            <p:nvPr/>
          </p:nvGrpSpPr>
          <p:grpSpPr bwMode="auto">
            <a:xfrm>
              <a:off x="1488" y="1968"/>
              <a:ext cx="2784" cy="375"/>
              <a:chOff x="1488" y="1968"/>
              <a:chExt cx="2784" cy="375"/>
            </a:xfrm>
          </p:grpSpPr>
          <p:sp>
            <p:nvSpPr>
              <p:cNvPr id="21512" name="Rectangle 8"/>
              <p:cNvSpPr>
                <a:spLocks noChangeArrowheads="1"/>
              </p:cNvSpPr>
              <p:nvPr/>
            </p:nvSpPr>
            <p:spPr bwMode="auto">
              <a:xfrm>
                <a:off x="1488" y="1978"/>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a:t>
                </a:r>
              </a:p>
            </p:txBody>
          </p:sp>
          <p:sp>
            <p:nvSpPr>
              <p:cNvPr id="21513" name="Rectangle 9"/>
              <p:cNvSpPr>
                <a:spLocks noChangeArrowheads="1"/>
              </p:cNvSpPr>
              <p:nvPr/>
            </p:nvSpPr>
            <p:spPr bwMode="auto">
              <a:xfrm>
                <a:off x="3517" y="1968"/>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a:t>
                </a:r>
              </a:p>
            </p:txBody>
          </p:sp>
        </p:grpSp>
        <p:sp>
          <p:nvSpPr>
            <p:cNvPr id="21514" name="Rectangle 10"/>
            <p:cNvSpPr>
              <a:spLocks noChangeArrowheads="1"/>
            </p:cNvSpPr>
            <p:nvPr/>
          </p:nvSpPr>
          <p:spPr bwMode="auto">
            <a:xfrm>
              <a:off x="2700" y="1488"/>
              <a:ext cx="358"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grpSp>
      <p:sp>
        <p:nvSpPr>
          <p:cNvPr id="4" name="灯片编号占位符 3"/>
          <p:cNvSpPr>
            <a:spLocks noGrp="1"/>
          </p:cNvSpPr>
          <p:nvPr>
            <p:ph type="sldNum" sz="quarter" idx="12"/>
          </p:nvPr>
        </p:nvSpPr>
        <p:spPr/>
        <p:txBody>
          <a:bodyPr/>
          <a:lstStyle/>
          <a:p>
            <a:r>
              <a:rPr lang="en-US" altLang="zh-TW" smtClean="0"/>
              <a:t>Lecture 04-</a:t>
            </a:r>
            <a:fld id="{A35824B7-BE95-4592-863B-9FFEB9A660D4}" type="slidenum">
              <a:rPr lang="en-US" altLang="zh-TW" smtClean="0"/>
              <a:pPr/>
              <a:t>66</a:t>
            </a:fld>
            <a:endParaRPr lang="en-US" altLang="zh-TW" dirty="0"/>
          </a:p>
        </p:txBody>
      </p:sp>
    </p:spTree>
  </p:cSld>
  <p:clrMapOvr>
    <a:masterClrMapping/>
  </p:clrMapOvr>
  <p:transition>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a:ea typeface="宋体" pitchFamily="2" charset="-122"/>
              </a:rPr>
              <a:t>Recursion tree</a:t>
            </a:r>
          </a:p>
        </p:txBody>
      </p:sp>
      <p:sp>
        <p:nvSpPr>
          <p:cNvPr id="22531"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grpSp>
        <p:nvGrpSpPr>
          <p:cNvPr id="2" name="Group 4"/>
          <p:cNvGrpSpPr>
            <a:grpSpLocks/>
          </p:cNvGrpSpPr>
          <p:nvPr/>
        </p:nvGrpSpPr>
        <p:grpSpPr bwMode="auto">
          <a:xfrm>
            <a:off x="1524000" y="2133600"/>
            <a:ext cx="6049963" cy="2179638"/>
            <a:chOff x="960" y="1488"/>
            <a:chExt cx="3811" cy="1373"/>
          </a:xfrm>
        </p:grpSpPr>
        <p:sp>
          <p:nvSpPr>
            <p:cNvPr id="22533" name="Line 5"/>
            <p:cNvSpPr>
              <a:spLocks noChangeShapeType="1"/>
            </p:cNvSpPr>
            <p:nvPr/>
          </p:nvSpPr>
          <p:spPr bwMode="auto">
            <a:xfrm flipH="1">
              <a:off x="1920" y="1728"/>
              <a:ext cx="960" cy="432"/>
            </a:xfrm>
            <a:prstGeom prst="line">
              <a:avLst/>
            </a:prstGeom>
            <a:noFill/>
            <a:ln w="19050">
              <a:solidFill>
                <a:schemeClr val="tx1"/>
              </a:solidFill>
              <a:round/>
              <a:headEnd/>
              <a:tailEnd/>
            </a:ln>
            <a:effectLst/>
          </p:spPr>
          <p:txBody>
            <a:bodyPr/>
            <a:lstStyle/>
            <a:p>
              <a:endParaRPr lang="zh-CN" altLang="en-US"/>
            </a:p>
          </p:txBody>
        </p:sp>
        <p:sp>
          <p:nvSpPr>
            <p:cNvPr id="22534" name="Line 6"/>
            <p:cNvSpPr>
              <a:spLocks noChangeShapeType="1"/>
            </p:cNvSpPr>
            <p:nvPr/>
          </p:nvSpPr>
          <p:spPr bwMode="auto">
            <a:xfrm>
              <a:off x="2880" y="1728"/>
              <a:ext cx="1056" cy="432"/>
            </a:xfrm>
            <a:prstGeom prst="line">
              <a:avLst/>
            </a:prstGeom>
            <a:noFill/>
            <a:ln w="19050">
              <a:solidFill>
                <a:schemeClr val="tx1"/>
              </a:solidFill>
              <a:round/>
              <a:headEnd/>
              <a:tailEnd/>
            </a:ln>
            <a:effectLst/>
          </p:spPr>
          <p:txBody>
            <a:bodyPr/>
            <a:lstStyle/>
            <a:p>
              <a:endParaRPr lang="zh-CN" altLang="en-US"/>
            </a:p>
          </p:txBody>
        </p:sp>
        <p:sp>
          <p:nvSpPr>
            <p:cNvPr id="22535" name="Rectangle 7"/>
            <p:cNvSpPr>
              <a:spLocks noChangeArrowheads="1"/>
            </p:cNvSpPr>
            <p:nvPr/>
          </p:nvSpPr>
          <p:spPr bwMode="auto">
            <a:xfrm>
              <a:off x="2700" y="1488"/>
              <a:ext cx="358"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2536" name="Line 8"/>
            <p:cNvSpPr>
              <a:spLocks noChangeShapeType="1"/>
            </p:cNvSpPr>
            <p:nvPr/>
          </p:nvSpPr>
          <p:spPr bwMode="auto">
            <a:xfrm flipH="1">
              <a:off x="1392" y="2160"/>
              <a:ext cx="528" cy="528"/>
            </a:xfrm>
            <a:prstGeom prst="line">
              <a:avLst/>
            </a:prstGeom>
            <a:noFill/>
            <a:ln w="19050">
              <a:solidFill>
                <a:schemeClr val="tx1"/>
              </a:solidFill>
              <a:round/>
              <a:headEnd/>
              <a:tailEnd/>
            </a:ln>
            <a:effectLst/>
          </p:spPr>
          <p:txBody>
            <a:bodyPr/>
            <a:lstStyle/>
            <a:p>
              <a:endParaRPr lang="zh-CN" altLang="en-US"/>
            </a:p>
          </p:txBody>
        </p:sp>
        <p:sp>
          <p:nvSpPr>
            <p:cNvPr id="22537" name="Line 9"/>
            <p:cNvSpPr>
              <a:spLocks noChangeShapeType="1"/>
            </p:cNvSpPr>
            <p:nvPr/>
          </p:nvSpPr>
          <p:spPr bwMode="auto">
            <a:xfrm flipH="1">
              <a:off x="3360" y="2160"/>
              <a:ext cx="528" cy="528"/>
            </a:xfrm>
            <a:prstGeom prst="line">
              <a:avLst/>
            </a:prstGeom>
            <a:noFill/>
            <a:ln w="19050">
              <a:solidFill>
                <a:schemeClr val="tx1"/>
              </a:solidFill>
              <a:round/>
              <a:headEnd/>
              <a:tailEnd/>
            </a:ln>
            <a:effectLst/>
          </p:spPr>
          <p:txBody>
            <a:bodyPr/>
            <a:lstStyle/>
            <a:p>
              <a:endParaRPr lang="zh-CN" altLang="en-US"/>
            </a:p>
          </p:txBody>
        </p:sp>
        <p:sp>
          <p:nvSpPr>
            <p:cNvPr id="22538" name="Line 10"/>
            <p:cNvSpPr>
              <a:spLocks noChangeShapeType="1"/>
            </p:cNvSpPr>
            <p:nvPr/>
          </p:nvSpPr>
          <p:spPr bwMode="auto">
            <a:xfrm>
              <a:off x="3888" y="2160"/>
              <a:ext cx="576" cy="528"/>
            </a:xfrm>
            <a:prstGeom prst="line">
              <a:avLst/>
            </a:prstGeom>
            <a:noFill/>
            <a:ln w="19050">
              <a:solidFill>
                <a:schemeClr val="tx1"/>
              </a:solidFill>
              <a:round/>
              <a:headEnd/>
              <a:tailEnd/>
            </a:ln>
            <a:effectLst/>
          </p:spPr>
          <p:txBody>
            <a:bodyPr/>
            <a:lstStyle/>
            <a:p>
              <a:endParaRPr lang="zh-CN" altLang="en-US"/>
            </a:p>
          </p:txBody>
        </p:sp>
        <p:sp>
          <p:nvSpPr>
            <p:cNvPr id="22539" name="Line 11"/>
            <p:cNvSpPr>
              <a:spLocks noChangeShapeType="1"/>
            </p:cNvSpPr>
            <p:nvPr/>
          </p:nvSpPr>
          <p:spPr bwMode="auto">
            <a:xfrm>
              <a:off x="1920" y="2160"/>
              <a:ext cx="576" cy="528"/>
            </a:xfrm>
            <a:prstGeom prst="line">
              <a:avLst/>
            </a:prstGeom>
            <a:noFill/>
            <a:ln w="19050">
              <a:solidFill>
                <a:schemeClr val="tx1"/>
              </a:solidFill>
              <a:round/>
              <a:headEnd/>
              <a:tailEnd/>
            </a:ln>
            <a:effectLst/>
          </p:spPr>
          <p:txBody>
            <a:bodyPr/>
            <a:lstStyle/>
            <a:p>
              <a:endParaRPr lang="zh-CN" altLang="en-US"/>
            </a:p>
          </p:txBody>
        </p:sp>
        <p:sp>
          <p:nvSpPr>
            <p:cNvPr id="22540" name="Rectangle 12"/>
            <p:cNvSpPr>
              <a:spLocks noChangeArrowheads="1"/>
            </p:cNvSpPr>
            <p:nvPr/>
          </p:nvSpPr>
          <p:spPr bwMode="auto">
            <a:xfrm>
              <a:off x="960" y="2496"/>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/4)</a:t>
              </a:r>
            </a:p>
          </p:txBody>
        </p:sp>
        <p:sp>
          <p:nvSpPr>
            <p:cNvPr id="22541" name="Rectangle 13"/>
            <p:cNvSpPr>
              <a:spLocks noChangeArrowheads="1"/>
            </p:cNvSpPr>
            <p:nvPr/>
          </p:nvSpPr>
          <p:spPr bwMode="auto">
            <a:xfrm>
              <a:off x="2000" y="2496"/>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/4)</a:t>
              </a:r>
            </a:p>
          </p:txBody>
        </p:sp>
        <p:sp>
          <p:nvSpPr>
            <p:cNvPr id="22542" name="Rectangle 14"/>
            <p:cNvSpPr>
              <a:spLocks noChangeArrowheads="1"/>
            </p:cNvSpPr>
            <p:nvPr/>
          </p:nvSpPr>
          <p:spPr bwMode="auto">
            <a:xfrm>
              <a:off x="2976" y="2495"/>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/4)</a:t>
              </a:r>
            </a:p>
          </p:txBody>
        </p:sp>
        <p:sp>
          <p:nvSpPr>
            <p:cNvPr id="22543" name="Rectangle 15"/>
            <p:cNvSpPr>
              <a:spLocks noChangeArrowheads="1"/>
            </p:cNvSpPr>
            <p:nvPr/>
          </p:nvSpPr>
          <p:spPr bwMode="auto">
            <a:xfrm>
              <a:off x="4016" y="2495"/>
              <a:ext cx="755"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/4)</a:t>
              </a:r>
            </a:p>
          </p:txBody>
        </p:sp>
        <p:sp>
          <p:nvSpPr>
            <p:cNvPr id="22544" name="Rectangle 16"/>
            <p:cNvSpPr>
              <a:spLocks noChangeArrowheads="1"/>
            </p:cNvSpPr>
            <p:nvPr/>
          </p:nvSpPr>
          <p:spPr bwMode="auto">
            <a:xfrm>
              <a:off x="1587" y="1978"/>
              <a:ext cx="557"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2545" name="Rectangle 17"/>
            <p:cNvSpPr>
              <a:spLocks noChangeArrowheads="1"/>
            </p:cNvSpPr>
            <p:nvPr/>
          </p:nvSpPr>
          <p:spPr bwMode="auto">
            <a:xfrm>
              <a:off x="3616" y="1968"/>
              <a:ext cx="557" cy="365"/>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gr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67</a:t>
            </a:fld>
            <a:endParaRPr lang="en-US" altLang="zh-TW" dirty="0"/>
          </a:p>
        </p:txBody>
      </p:sp>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a:ea typeface="宋体" pitchFamily="2" charset="-122"/>
              </a:rPr>
              <a:t>Recursion tree</a:t>
            </a:r>
          </a:p>
        </p:txBody>
      </p:sp>
      <p:sp>
        <p:nvSpPr>
          <p:cNvPr id="23555"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3556" name="Line 4"/>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3557" name="Line 5"/>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3558" name="Line 6"/>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3559" name="Rectangle 7"/>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3560" name="Line 8"/>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3561" name="Line 9"/>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3562" name="Line 10"/>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3563" name="Line 11"/>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3564" name="Rectangle 12"/>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3565" name="Rectangle 13"/>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3566" name="Rectangle 14"/>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3567" name="Rectangle 15"/>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3568" name="Rectangle 16"/>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3569" name="Rectangle 17"/>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3570" name="Rectangle 18"/>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3571" name="Text Box 19"/>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68</a:t>
            </a:fld>
            <a:endParaRPr lang="en-US" altLang="zh-TW" dirty="0"/>
          </a:p>
        </p:txBody>
      </p:sp>
    </p:spTree>
  </p:cSld>
  <p:clrMapOvr>
    <a:masterClrMapping/>
  </p:clrMapOvr>
  <p:transition>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a:ea typeface="宋体" pitchFamily="2" charset="-122"/>
              </a:rPr>
              <a:t>Recursion tree</a:t>
            </a:r>
          </a:p>
        </p:txBody>
      </p:sp>
      <p:sp>
        <p:nvSpPr>
          <p:cNvPr id="24579" name="Text Box 3"/>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4580" name="Line 4"/>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4581" name="Line 5"/>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4582" name="Line 6"/>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4583" name="Rectangle 7"/>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4584" name="Line 8"/>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4585" name="Line 9"/>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4586" name="Line 10"/>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4587" name="Line 11"/>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4588" name="Rectangle 12"/>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4589" name="Rectangle 13"/>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4590" name="Rectangle 14"/>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4591" name="Rectangle 15"/>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4592" name="Rectangle 16"/>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4593" name="Rectangle 17"/>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4594" name="Rectangle 18"/>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4595" name="Text Box 19"/>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4596" name="Line 20"/>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4597" name="Text Box 21"/>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69</a:t>
            </a:fld>
            <a:endParaRPr lang="en-US" altLang="zh-TW" dirty="0"/>
          </a:p>
        </p:txBody>
      </p:sp>
    </p:spTree>
  </p:cSld>
  <p:clrMapOvr>
    <a:masterClrMapping/>
  </p:clrMapOvr>
  <p:transition>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ChangeArrowheads="1"/>
          </p:cNvSpPr>
          <p:nvPr/>
        </p:nvSpPr>
        <p:spPr bwMode="auto">
          <a:xfrm>
            <a:off x="857224" y="2643166"/>
            <a:ext cx="7696200" cy="3124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83971" name="Rectangle 3"/>
          <p:cNvSpPr>
            <a:spLocks noGrp="1" noChangeArrowheads="1"/>
          </p:cNvSpPr>
          <p:nvPr>
            <p:ph type="title"/>
          </p:nvPr>
        </p:nvSpPr>
        <p:spPr>
          <a:xfrm>
            <a:off x="251520" y="260648"/>
            <a:ext cx="8301904" cy="838200"/>
          </a:xfrm>
        </p:spPr>
        <p:txBody>
          <a:bodyPr/>
          <a:lstStyle/>
          <a:p>
            <a:pPr eaLnBrk="1" hangingPunct="1">
              <a:defRPr/>
            </a:pPr>
            <a:r>
              <a:rPr lang="en-US" sz="4000" b="1" dirty="0" smtClean="0">
                <a:effectLst>
                  <a:outerShdw blurRad="38100" dist="38100" dir="2700000" algn="tl">
                    <a:srgbClr val="FFFFFF"/>
                  </a:outerShdw>
                </a:effectLst>
              </a:rPr>
              <a:t>4.1.1 The General Method</a:t>
            </a:r>
          </a:p>
        </p:txBody>
      </p:sp>
      <p:sp>
        <p:nvSpPr>
          <p:cNvPr id="23558" name="Rectangle 4"/>
          <p:cNvSpPr>
            <a:spLocks noGrp="1" noChangeArrowheads="1"/>
          </p:cNvSpPr>
          <p:nvPr>
            <p:ph type="body" idx="1"/>
          </p:nvPr>
        </p:nvSpPr>
        <p:spPr>
          <a:xfrm>
            <a:off x="857224" y="1042966"/>
            <a:ext cx="7848600" cy="4876800"/>
          </a:xfrm>
        </p:spPr>
        <p:txBody>
          <a:bodyPr/>
          <a:lstStyle/>
          <a:p>
            <a:pPr eaLnBrk="1" hangingPunct="1"/>
            <a:r>
              <a:rPr lang="en-US" altLang="zh-CN" sz="2400" dirty="0" smtClean="0">
                <a:ea typeface="宋体" pitchFamily="2" charset="-122"/>
              </a:rPr>
              <a:t>For </a:t>
            </a:r>
            <a:r>
              <a:rPr lang="en-US" altLang="zh-CN" sz="2400" dirty="0" smtClean="0">
                <a:solidFill>
                  <a:srgbClr val="FF0000"/>
                </a:solidFill>
                <a:ea typeface="宋体" pitchFamily="2" charset="-122"/>
              </a:rPr>
              <a:t>problem p</a:t>
            </a:r>
            <a:r>
              <a:rPr lang="en-US" altLang="zh-CN" sz="2400" dirty="0" smtClean="0">
                <a:ea typeface="宋体" pitchFamily="2" charset="-122"/>
              </a:rPr>
              <a:t>, small(p) = true if p is simple. In this case S(p) is the solution. Otherwise, </a:t>
            </a:r>
            <a:r>
              <a:rPr lang="en-US" altLang="zh-CN" sz="2400" dirty="0" smtClean="0">
                <a:solidFill>
                  <a:srgbClr val="00B0F0"/>
                </a:solidFill>
                <a:ea typeface="宋体" pitchFamily="2" charset="-122"/>
              </a:rPr>
              <a:t>Divide, Conquer, then Combin</a:t>
            </a:r>
            <a:r>
              <a:rPr lang="en-US" altLang="zh-CN" sz="2400" dirty="0" smtClean="0">
                <a:ea typeface="宋体" pitchFamily="2" charset="-122"/>
              </a:rPr>
              <a:t>e.</a:t>
            </a:r>
          </a:p>
          <a:p>
            <a:pPr eaLnBrk="1" hangingPunct="1"/>
            <a:r>
              <a:rPr lang="en-US" altLang="zh-CN" sz="2400" b="1" dirty="0" smtClean="0">
                <a:ea typeface="宋体" pitchFamily="2" charset="-122"/>
              </a:rPr>
              <a:t>Divide &amp; Conquer Algorithm</a:t>
            </a:r>
            <a:endParaRPr lang="en-US" altLang="zh-CN" sz="2400" dirty="0" smtClean="0">
              <a:ea typeface="宋体" pitchFamily="2" charset="-122"/>
            </a:endParaRPr>
          </a:p>
          <a:p>
            <a:pPr eaLnBrk="1" hangingPunct="1">
              <a:buFont typeface="Wingdings" pitchFamily="2" charset="2"/>
              <a:buNone/>
            </a:pPr>
            <a:r>
              <a:rPr lang="en-US" altLang="zh-CN" sz="2400" dirty="0" smtClean="0">
                <a:ea typeface="宋体" pitchFamily="2" charset="-122"/>
              </a:rPr>
              <a:t>	</a:t>
            </a:r>
            <a:r>
              <a:rPr lang="en-US" altLang="zh-CN" sz="2400" b="1" i="1" dirty="0" smtClean="0">
                <a:latin typeface="Times New Roman" pitchFamily="18" charset="0"/>
                <a:ea typeface="宋体" pitchFamily="2" charset="-122"/>
                <a:cs typeface="Times New Roman" pitchFamily="18" charset="0"/>
              </a:rPr>
              <a:t>DQ(p)</a:t>
            </a: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 if small(p) return S(p);</a:t>
            </a: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else {</a:t>
            </a: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1. Divide p into smaller instances p</a:t>
            </a:r>
            <a:r>
              <a:rPr lang="en-US" altLang="zh-CN" sz="2400" b="1" i="1" baseline="-25000" dirty="0" smtClean="0">
                <a:latin typeface="Times New Roman" pitchFamily="18" charset="0"/>
                <a:ea typeface="宋体" pitchFamily="2" charset="-122"/>
                <a:cs typeface="Times New Roman" pitchFamily="18" charset="0"/>
              </a:rPr>
              <a:t>1</a:t>
            </a:r>
            <a:r>
              <a:rPr lang="en-US" altLang="zh-CN" sz="2400" b="1" i="1" dirty="0" smtClean="0">
                <a:latin typeface="Times New Roman" pitchFamily="18" charset="0"/>
                <a:ea typeface="宋体" pitchFamily="2" charset="-122"/>
                <a:cs typeface="Times New Roman" pitchFamily="18" charset="0"/>
              </a:rPr>
              <a:t>,p</a:t>
            </a:r>
            <a:r>
              <a:rPr lang="en-US" altLang="zh-CN" sz="2400" b="1" i="1" baseline="-25000" dirty="0" smtClean="0">
                <a:latin typeface="Times New Roman" pitchFamily="18" charset="0"/>
                <a:ea typeface="宋体" pitchFamily="2" charset="-122"/>
                <a:cs typeface="Times New Roman" pitchFamily="18" charset="0"/>
              </a:rPr>
              <a:t>2</a:t>
            </a:r>
            <a:r>
              <a:rPr lang="en-US" altLang="zh-CN" sz="2400" b="1" i="1" dirty="0" smtClean="0">
                <a:latin typeface="Times New Roman" pitchFamily="18" charset="0"/>
                <a:ea typeface="宋体" pitchFamily="2" charset="-122"/>
                <a:cs typeface="Times New Roman" pitchFamily="18" charset="0"/>
              </a:rPr>
              <a:t>,..,p</a:t>
            </a:r>
            <a:r>
              <a:rPr lang="en-US" altLang="zh-CN" sz="2400" b="1" i="1" baseline="-25000" dirty="0" smtClean="0">
                <a:latin typeface="Times New Roman" pitchFamily="18" charset="0"/>
                <a:ea typeface="宋体" pitchFamily="2" charset="-122"/>
                <a:cs typeface="Times New Roman" pitchFamily="18" charset="0"/>
              </a:rPr>
              <a:t>k</a:t>
            </a:r>
            <a:endParaRPr lang="en-US" altLang="zh-CN" sz="2400" b="1" i="1" dirty="0" smtClean="0">
              <a:latin typeface="Times New Roman" pitchFamily="18" charset="0"/>
              <a:ea typeface="宋体" pitchFamily="2" charset="-122"/>
              <a:cs typeface="Times New Roman" pitchFamily="18" charset="0"/>
            </a:endParaRP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2. Apply DQ to each p</a:t>
            </a:r>
            <a:r>
              <a:rPr lang="en-US" altLang="zh-CN" sz="2400" b="1" i="1" baseline="-25000" dirty="0" smtClean="0">
                <a:latin typeface="Times New Roman" pitchFamily="18" charset="0"/>
                <a:ea typeface="宋体" pitchFamily="2" charset="-122"/>
                <a:cs typeface="Times New Roman" pitchFamily="18" charset="0"/>
              </a:rPr>
              <a:t>i</a:t>
            </a:r>
            <a:endParaRPr lang="en-US" altLang="zh-CN" sz="2400" b="1" i="1" dirty="0" smtClean="0">
              <a:latin typeface="Times New Roman" pitchFamily="18" charset="0"/>
              <a:ea typeface="宋体" pitchFamily="2" charset="-122"/>
              <a:cs typeface="Times New Roman" pitchFamily="18" charset="0"/>
            </a:endParaRP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3. Return Combine(DQ(p</a:t>
            </a:r>
            <a:r>
              <a:rPr lang="en-US" altLang="zh-CN" sz="2400" b="1" i="1" baseline="-25000" dirty="0" smtClean="0">
                <a:latin typeface="Times New Roman" pitchFamily="18" charset="0"/>
                <a:ea typeface="宋体" pitchFamily="2" charset="-122"/>
                <a:cs typeface="Times New Roman" pitchFamily="18" charset="0"/>
              </a:rPr>
              <a:t>1</a:t>
            </a:r>
            <a:r>
              <a:rPr lang="en-US" altLang="zh-CN" sz="2400" b="1" i="1" dirty="0" smtClean="0">
                <a:latin typeface="Times New Roman" pitchFamily="18" charset="0"/>
                <a:ea typeface="宋体" pitchFamily="2" charset="-122"/>
                <a:cs typeface="Times New Roman" pitchFamily="18" charset="0"/>
              </a:rPr>
              <a:t>),DQ(p</a:t>
            </a:r>
            <a:r>
              <a:rPr lang="en-US" altLang="zh-CN" sz="2400" b="1" i="1" baseline="-25000" dirty="0" smtClean="0">
                <a:latin typeface="Times New Roman" pitchFamily="18" charset="0"/>
                <a:ea typeface="宋体" pitchFamily="2" charset="-122"/>
                <a:cs typeface="Times New Roman" pitchFamily="18" charset="0"/>
              </a:rPr>
              <a:t>2</a:t>
            </a:r>
            <a:r>
              <a:rPr lang="en-US" altLang="zh-CN" sz="2400" b="1" i="1" dirty="0" smtClean="0">
                <a:latin typeface="Times New Roman" pitchFamily="18" charset="0"/>
                <a:ea typeface="宋体" pitchFamily="2" charset="-122"/>
                <a:cs typeface="Times New Roman" pitchFamily="18" charset="0"/>
              </a:rPr>
              <a:t>),…,DQ(</a:t>
            </a:r>
            <a:r>
              <a:rPr lang="en-US" altLang="zh-CN" sz="2400" b="1" i="1" dirty="0" err="1" smtClean="0">
                <a:latin typeface="Times New Roman" pitchFamily="18" charset="0"/>
                <a:ea typeface="宋体" pitchFamily="2" charset="-122"/>
                <a:cs typeface="Times New Roman" pitchFamily="18" charset="0"/>
              </a:rPr>
              <a:t>p</a:t>
            </a:r>
            <a:r>
              <a:rPr lang="en-US" altLang="zh-CN" sz="2400" b="1" i="1" baseline="-25000" dirty="0" err="1" smtClean="0">
                <a:latin typeface="Times New Roman" pitchFamily="18" charset="0"/>
                <a:ea typeface="宋体" pitchFamily="2" charset="-122"/>
                <a:cs typeface="Times New Roman" pitchFamily="18" charset="0"/>
              </a:rPr>
              <a:t>k</a:t>
            </a:r>
            <a:r>
              <a:rPr lang="en-US" altLang="zh-CN" sz="2400" b="1" i="1" dirty="0" smtClean="0">
                <a:latin typeface="Times New Roman" pitchFamily="18" charset="0"/>
                <a:ea typeface="宋体" pitchFamily="2" charset="-122"/>
                <a:cs typeface="Times New Roman" pitchFamily="18" charset="0"/>
              </a:rPr>
              <a:t>))}</a:t>
            </a:r>
          </a:p>
          <a:p>
            <a:pPr eaLnBrk="1" hangingPunct="1">
              <a:buFont typeface="Wingdings" pitchFamily="2" charset="2"/>
              <a:buNone/>
            </a:pPr>
            <a:r>
              <a:rPr lang="en-US" altLang="zh-CN" sz="2400" b="1" i="1" dirty="0" smtClean="0">
                <a:latin typeface="Times New Roman" pitchFamily="18" charset="0"/>
                <a:ea typeface="宋体" pitchFamily="2" charset="-122"/>
                <a:cs typeface="Times New Roman" pitchFamily="18" charset="0"/>
              </a:rPr>
              <a:t>	  }</a:t>
            </a:r>
            <a:endParaRPr lang="en-US" altLang="zh-CN" b="1" i="1" dirty="0" smtClean="0">
              <a:latin typeface="Times New Roman" pitchFamily="18" charset="0"/>
              <a:ea typeface="宋体" pitchFamily="2" charset="-122"/>
              <a:cs typeface="Times New Roman" pitchFamily="18" charset="0"/>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a:t>
            </a:fld>
            <a:endParaRPr lang="en-US" altLang="zh-TW"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Line 2"/>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5603" name="Rectangle 3"/>
          <p:cNvSpPr>
            <a:spLocks noGrp="1" noChangeArrowheads="1"/>
          </p:cNvSpPr>
          <p:nvPr>
            <p:ph type="title"/>
          </p:nvPr>
        </p:nvSpPr>
        <p:spPr/>
        <p:txBody>
          <a:bodyPr/>
          <a:lstStyle/>
          <a:p>
            <a:r>
              <a:rPr lang="en-US" altLang="zh-CN">
                <a:ea typeface="宋体" pitchFamily="2" charset="-122"/>
              </a:rPr>
              <a:t>Recursion tree</a:t>
            </a:r>
          </a:p>
        </p:txBody>
      </p:sp>
      <p:sp>
        <p:nvSpPr>
          <p:cNvPr id="25604" name="Text Box 4"/>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5605" name="Line 5"/>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5606" name="Line 6"/>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5607" name="Line 7"/>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5608" name="Rectangle 8"/>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5609" name="Line 9"/>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5610" name="Line 10"/>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5611" name="Line 11"/>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5612" name="Line 12"/>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5613" name="Rectangle 13"/>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5614" name="Rectangle 14"/>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5615" name="Rectangle 15"/>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5616" name="Rectangle 16"/>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5617" name="Rectangle 17"/>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5618" name="Rectangle 18"/>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5619" name="Rectangle 19"/>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5620" name="Text Box 20"/>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5621" name="Text Box 21"/>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5622" name="Line 22"/>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p:spPr>
        <p:txBody>
          <a:bodyPr/>
          <a:lstStyle/>
          <a:p>
            <a:endParaRPr lang="zh-CN" altLang="en-US"/>
          </a:p>
        </p:txBody>
      </p:sp>
      <p:sp>
        <p:nvSpPr>
          <p:cNvPr id="25623" name="Rectangle 23"/>
          <p:cNvSpPr>
            <a:spLocks noChangeArrowheads="1"/>
          </p:cNvSpPr>
          <p:nvPr/>
        </p:nvSpPr>
        <p:spPr bwMode="auto">
          <a:xfrm>
            <a:off x="800100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70</a:t>
            </a:fld>
            <a:endParaRPr lang="en-US" altLang="zh-TW" dirty="0"/>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Line 2"/>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6627" name="Rectangle 3"/>
          <p:cNvSpPr>
            <a:spLocks noGrp="1" noChangeArrowheads="1"/>
          </p:cNvSpPr>
          <p:nvPr>
            <p:ph type="title"/>
          </p:nvPr>
        </p:nvSpPr>
        <p:spPr/>
        <p:txBody>
          <a:bodyPr/>
          <a:lstStyle/>
          <a:p>
            <a:r>
              <a:rPr lang="en-US" altLang="zh-CN">
                <a:ea typeface="宋体" pitchFamily="2" charset="-122"/>
              </a:rPr>
              <a:t>Recursion tree</a:t>
            </a:r>
          </a:p>
        </p:txBody>
      </p:sp>
      <p:sp>
        <p:nvSpPr>
          <p:cNvPr id="26628" name="Text Box 4"/>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6629" name="Line 5"/>
          <p:cNvSpPr>
            <a:spLocks noChangeShapeType="1"/>
          </p:cNvSpPr>
          <p:nvPr/>
        </p:nvSpPr>
        <p:spPr bwMode="auto">
          <a:xfrm>
            <a:off x="6096000" y="3200400"/>
            <a:ext cx="2133600" cy="0"/>
          </a:xfrm>
          <a:prstGeom prst="line">
            <a:avLst/>
          </a:prstGeom>
          <a:noFill/>
          <a:ln w="9525">
            <a:solidFill>
              <a:schemeClr val="accent2"/>
            </a:solidFill>
            <a:prstDash val="dash"/>
            <a:round/>
            <a:headEnd/>
            <a:tailEnd/>
          </a:ln>
          <a:effectLst/>
        </p:spPr>
        <p:txBody>
          <a:bodyPr/>
          <a:lstStyle/>
          <a:p>
            <a:endParaRPr lang="zh-CN" altLang="en-US"/>
          </a:p>
        </p:txBody>
      </p:sp>
      <p:sp>
        <p:nvSpPr>
          <p:cNvPr id="26630" name="Line 6"/>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6631" name="Line 7"/>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6632" name="Line 8"/>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6633" name="Rectangle 9"/>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6634" name="Line 10"/>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6635" name="Line 11"/>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6636" name="Line 12"/>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6637" name="Line 13"/>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6638" name="Rectangle 14"/>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6639" name="Rectangle 15"/>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6640" name="Rectangle 16"/>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6641" name="Rectangle 17"/>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6642" name="Rectangle 18"/>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6643" name="Rectangle 19"/>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6644" name="Rectangle 20"/>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6645" name="Text Box 21"/>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6646" name="Text Box 22"/>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6647" name="Line 23"/>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p:spPr>
        <p:txBody>
          <a:bodyPr/>
          <a:lstStyle/>
          <a:p>
            <a:endParaRPr lang="zh-CN" altLang="en-US"/>
          </a:p>
        </p:txBody>
      </p:sp>
      <p:sp>
        <p:nvSpPr>
          <p:cNvPr id="26648" name="Rectangle 24"/>
          <p:cNvSpPr>
            <a:spLocks noChangeArrowheads="1"/>
          </p:cNvSpPr>
          <p:nvPr/>
        </p:nvSpPr>
        <p:spPr bwMode="auto">
          <a:xfrm>
            <a:off x="800100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6649" name="Rectangle 25"/>
          <p:cNvSpPr>
            <a:spLocks noChangeArrowheads="1"/>
          </p:cNvSpPr>
          <p:nvPr/>
        </p:nvSpPr>
        <p:spPr bwMode="auto">
          <a:xfrm>
            <a:off x="8001000" y="2895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71</a:t>
            </a:fld>
            <a:endParaRPr lang="en-US" altLang="zh-TW" dirty="0"/>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Line 2"/>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7651" name="Rectangle 3"/>
          <p:cNvSpPr>
            <a:spLocks noGrp="1" noChangeArrowheads="1"/>
          </p:cNvSpPr>
          <p:nvPr>
            <p:ph type="title"/>
          </p:nvPr>
        </p:nvSpPr>
        <p:spPr/>
        <p:txBody>
          <a:bodyPr/>
          <a:lstStyle/>
          <a:p>
            <a:r>
              <a:rPr lang="en-US" altLang="zh-CN">
                <a:ea typeface="宋体" pitchFamily="2" charset="-122"/>
              </a:rPr>
              <a:t>Recursion tree</a:t>
            </a:r>
          </a:p>
        </p:txBody>
      </p:sp>
      <p:sp>
        <p:nvSpPr>
          <p:cNvPr id="27652" name="Text Box 4"/>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7653" name="Line 5"/>
          <p:cNvSpPr>
            <a:spLocks noChangeShapeType="1"/>
          </p:cNvSpPr>
          <p:nvPr/>
        </p:nvSpPr>
        <p:spPr bwMode="auto">
          <a:xfrm>
            <a:off x="6934200" y="4038600"/>
            <a:ext cx="1371600" cy="0"/>
          </a:xfrm>
          <a:prstGeom prst="line">
            <a:avLst/>
          </a:prstGeom>
          <a:noFill/>
          <a:ln w="9525">
            <a:solidFill>
              <a:schemeClr val="accent2"/>
            </a:solidFill>
            <a:prstDash val="dash"/>
            <a:round/>
            <a:headEnd/>
            <a:tailEnd/>
          </a:ln>
          <a:effectLst/>
        </p:spPr>
        <p:txBody>
          <a:bodyPr/>
          <a:lstStyle/>
          <a:p>
            <a:endParaRPr lang="zh-CN" altLang="en-US"/>
          </a:p>
        </p:txBody>
      </p:sp>
      <p:sp>
        <p:nvSpPr>
          <p:cNvPr id="27654" name="Line 6"/>
          <p:cNvSpPr>
            <a:spLocks noChangeShapeType="1"/>
          </p:cNvSpPr>
          <p:nvPr/>
        </p:nvSpPr>
        <p:spPr bwMode="auto">
          <a:xfrm>
            <a:off x="6096000" y="3200400"/>
            <a:ext cx="2133600" cy="0"/>
          </a:xfrm>
          <a:prstGeom prst="line">
            <a:avLst/>
          </a:prstGeom>
          <a:noFill/>
          <a:ln w="9525">
            <a:solidFill>
              <a:schemeClr val="accent2"/>
            </a:solidFill>
            <a:prstDash val="dash"/>
            <a:round/>
            <a:headEnd/>
            <a:tailEnd/>
          </a:ln>
          <a:effectLst/>
        </p:spPr>
        <p:txBody>
          <a:bodyPr/>
          <a:lstStyle/>
          <a:p>
            <a:endParaRPr lang="zh-CN" altLang="en-US"/>
          </a:p>
        </p:txBody>
      </p:sp>
      <p:sp>
        <p:nvSpPr>
          <p:cNvPr id="27655" name="Line 7"/>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7656" name="Line 8"/>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7657" name="Line 9"/>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7658" name="Rectangle 10"/>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7659" name="Line 11"/>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7660" name="Line 12"/>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7661" name="Line 13"/>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7662" name="Line 14"/>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7663" name="Rectangle 15"/>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7664" name="Rectangle 16"/>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7665" name="Rectangle 17"/>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7666" name="Rectangle 18"/>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7667" name="Rectangle 19"/>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7668" name="Rectangle 20"/>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7669" name="Rectangle 21"/>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7670" name="Text Box 22"/>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7671" name="Text Box 23"/>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7672" name="Line 24"/>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p:spPr>
        <p:txBody>
          <a:bodyPr/>
          <a:lstStyle/>
          <a:p>
            <a:endParaRPr lang="zh-CN" altLang="en-US"/>
          </a:p>
        </p:txBody>
      </p:sp>
      <p:sp>
        <p:nvSpPr>
          <p:cNvPr id="27673" name="Rectangle 25"/>
          <p:cNvSpPr>
            <a:spLocks noChangeArrowheads="1"/>
          </p:cNvSpPr>
          <p:nvPr/>
        </p:nvSpPr>
        <p:spPr bwMode="auto">
          <a:xfrm>
            <a:off x="800100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7674" name="Rectangle 26"/>
          <p:cNvSpPr>
            <a:spLocks noChangeArrowheads="1"/>
          </p:cNvSpPr>
          <p:nvPr/>
        </p:nvSpPr>
        <p:spPr bwMode="auto">
          <a:xfrm>
            <a:off x="8001000" y="2895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7675" name="Rectangle 27"/>
          <p:cNvSpPr>
            <a:spLocks noChangeArrowheads="1"/>
          </p:cNvSpPr>
          <p:nvPr/>
        </p:nvSpPr>
        <p:spPr bwMode="auto">
          <a:xfrm>
            <a:off x="8001000" y="3732213"/>
            <a:ext cx="568325"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7676" name="Text Box 28"/>
          <p:cNvSpPr txBox="1">
            <a:spLocks noChangeArrowheads="1"/>
          </p:cNvSpPr>
          <p:nvPr/>
        </p:nvSpPr>
        <p:spPr bwMode="auto">
          <a:xfrm rot="-5400000">
            <a:off x="7843044" y="4501356"/>
            <a:ext cx="590550" cy="579438"/>
          </a:xfrm>
          <a:prstGeom prst="rect">
            <a:avLst/>
          </a:prstGeom>
          <a:noFill/>
          <a:ln w="9525">
            <a:noFill/>
            <a:miter lim="800000"/>
            <a:headEnd/>
            <a:tailEnd/>
          </a:ln>
          <a:effectLst/>
        </p:spPr>
        <p:txBody>
          <a:bodyPr wrap="none">
            <a:spAutoFit/>
          </a:bodyPr>
          <a:lstStyle/>
          <a:p>
            <a:pPr algn="ctr"/>
            <a:r>
              <a:rPr lang="en-US" altLang="zh-CN" sz="3200">
                <a:solidFill>
                  <a:srgbClr val="009999"/>
                </a:solidFill>
                <a:latin typeface="Times New Roman" pitchFamily="18" charset="0"/>
                <a:ea typeface="宋体" pitchFamily="2"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72</a:t>
            </a:fld>
            <a:endParaRPr lang="en-US" altLang="zh-TW" dirty="0"/>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Line 2"/>
          <p:cNvSpPr>
            <a:spLocks noChangeShapeType="1"/>
          </p:cNvSpPr>
          <p:nvPr/>
        </p:nvSpPr>
        <p:spPr bwMode="auto">
          <a:xfrm>
            <a:off x="1905000" y="5486400"/>
            <a:ext cx="6400800" cy="9525"/>
          </a:xfrm>
          <a:prstGeom prst="line">
            <a:avLst/>
          </a:prstGeom>
          <a:noFill/>
          <a:ln w="9525">
            <a:solidFill>
              <a:schemeClr val="accent2"/>
            </a:solidFill>
            <a:prstDash val="dash"/>
            <a:round/>
            <a:headEnd/>
            <a:tailEnd/>
          </a:ln>
          <a:effectLst/>
        </p:spPr>
        <p:txBody>
          <a:bodyPr/>
          <a:lstStyle/>
          <a:p>
            <a:endParaRPr lang="zh-CN" altLang="en-US"/>
          </a:p>
        </p:txBody>
      </p:sp>
      <p:sp>
        <p:nvSpPr>
          <p:cNvPr id="28675" name="Rectangle 3"/>
          <p:cNvSpPr>
            <a:spLocks noChangeArrowheads="1"/>
          </p:cNvSpPr>
          <p:nvPr/>
        </p:nvSpPr>
        <p:spPr bwMode="auto">
          <a:xfrm>
            <a:off x="3276600" y="5105400"/>
            <a:ext cx="2590800" cy="838200"/>
          </a:xfrm>
          <a:prstGeom prst="rect">
            <a:avLst/>
          </a:prstGeom>
          <a:solidFill>
            <a:schemeClr val="bg1"/>
          </a:solidFill>
          <a:ln w="9525">
            <a:noFill/>
            <a:miter lim="800000"/>
            <a:headEnd/>
            <a:tailEnd/>
          </a:ln>
          <a:effectLst/>
        </p:spPr>
        <p:txBody>
          <a:bodyPr wrap="none" anchor="ctr"/>
          <a:lstStyle/>
          <a:p>
            <a:endParaRPr lang="zh-CN" altLang="en-US"/>
          </a:p>
        </p:txBody>
      </p:sp>
      <p:sp>
        <p:nvSpPr>
          <p:cNvPr id="28676" name="Line 4"/>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8677" name="AutoShape 5"/>
          <p:cNvSpPr>
            <a:spLocks noChangeArrowheads="1"/>
          </p:cNvSpPr>
          <p:nvPr/>
        </p:nvSpPr>
        <p:spPr bwMode="auto">
          <a:xfrm>
            <a:off x="3429000" y="5181600"/>
            <a:ext cx="2286000" cy="6096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endParaRPr lang="zh-CN" altLang="en-US"/>
          </a:p>
        </p:txBody>
      </p:sp>
      <p:sp>
        <p:nvSpPr>
          <p:cNvPr id="28678" name="Rectangle 6"/>
          <p:cNvSpPr>
            <a:spLocks noGrp="1" noChangeArrowheads="1"/>
          </p:cNvSpPr>
          <p:nvPr>
            <p:ph type="title"/>
          </p:nvPr>
        </p:nvSpPr>
        <p:spPr/>
        <p:txBody>
          <a:bodyPr/>
          <a:lstStyle/>
          <a:p>
            <a:r>
              <a:rPr lang="en-US" altLang="zh-CN">
                <a:ea typeface="宋体" pitchFamily="2" charset="-122"/>
              </a:rPr>
              <a:t>Recursion tree</a:t>
            </a:r>
          </a:p>
        </p:txBody>
      </p:sp>
      <p:sp>
        <p:nvSpPr>
          <p:cNvPr id="28679" name="Text Box 7"/>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8680" name="Line 8"/>
          <p:cNvSpPr>
            <a:spLocks noChangeShapeType="1"/>
          </p:cNvSpPr>
          <p:nvPr/>
        </p:nvSpPr>
        <p:spPr bwMode="auto">
          <a:xfrm>
            <a:off x="6934200" y="4038600"/>
            <a:ext cx="1371600" cy="0"/>
          </a:xfrm>
          <a:prstGeom prst="line">
            <a:avLst/>
          </a:prstGeom>
          <a:noFill/>
          <a:ln w="9525">
            <a:solidFill>
              <a:schemeClr val="accent2"/>
            </a:solidFill>
            <a:prstDash val="dash"/>
            <a:round/>
            <a:headEnd/>
            <a:tailEnd/>
          </a:ln>
          <a:effectLst/>
        </p:spPr>
        <p:txBody>
          <a:bodyPr/>
          <a:lstStyle/>
          <a:p>
            <a:endParaRPr lang="zh-CN" altLang="en-US"/>
          </a:p>
        </p:txBody>
      </p:sp>
      <p:sp>
        <p:nvSpPr>
          <p:cNvPr id="28681" name="Line 9"/>
          <p:cNvSpPr>
            <a:spLocks noChangeShapeType="1"/>
          </p:cNvSpPr>
          <p:nvPr/>
        </p:nvSpPr>
        <p:spPr bwMode="auto">
          <a:xfrm>
            <a:off x="6096000" y="3200400"/>
            <a:ext cx="2133600" cy="0"/>
          </a:xfrm>
          <a:prstGeom prst="line">
            <a:avLst/>
          </a:prstGeom>
          <a:noFill/>
          <a:ln w="9525">
            <a:solidFill>
              <a:schemeClr val="accent2"/>
            </a:solidFill>
            <a:prstDash val="dash"/>
            <a:round/>
            <a:headEnd/>
            <a:tailEnd/>
          </a:ln>
          <a:effectLst/>
        </p:spPr>
        <p:txBody>
          <a:bodyPr/>
          <a:lstStyle/>
          <a:p>
            <a:endParaRPr lang="zh-CN" altLang="en-US"/>
          </a:p>
        </p:txBody>
      </p:sp>
      <p:sp>
        <p:nvSpPr>
          <p:cNvPr id="28682" name="Line 10"/>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8683" name="Line 11"/>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8684" name="Line 12"/>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8685" name="Rectangle 13"/>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8686" name="Line 14"/>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8687" name="Line 15"/>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8688" name="Line 16"/>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8689" name="Line 17"/>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8690" name="Rectangle 18"/>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8691" name="Rectangle 19"/>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8692" name="Rectangle 20"/>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8693" name="Rectangle 21"/>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8694" name="Rectangle 22"/>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8695" name="Rectangle 23"/>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8696" name="Rectangle 24"/>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8697" name="Text Box 25"/>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8698" name="Text Box 26"/>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8699" name="Line 27"/>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p:spPr>
        <p:txBody>
          <a:bodyPr/>
          <a:lstStyle/>
          <a:p>
            <a:endParaRPr lang="zh-CN" altLang="en-US"/>
          </a:p>
        </p:txBody>
      </p:sp>
      <p:sp>
        <p:nvSpPr>
          <p:cNvPr id="28700" name="Rectangle 28"/>
          <p:cNvSpPr>
            <a:spLocks noChangeArrowheads="1"/>
          </p:cNvSpPr>
          <p:nvPr/>
        </p:nvSpPr>
        <p:spPr bwMode="auto">
          <a:xfrm>
            <a:off x="800100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8701" name="Rectangle 29"/>
          <p:cNvSpPr>
            <a:spLocks noChangeArrowheads="1"/>
          </p:cNvSpPr>
          <p:nvPr/>
        </p:nvSpPr>
        <p:spPr bwMode="auto">
          <a:xfrm>
            <a:off x="8001000" y="2895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8702" name="Rectangle 30"/>
          <p:cNvSpPr>
            <a:spLocks noChangeArrowheads="1"/>
          </p:cNvSpPr>
          <p:nvPr/>
        </p:nvSpPr>
        <p:spPr bwMode="auto">
          <a:xfrm>
            <a:off x="8001000" y="3732213"/>
            <a:ext cx="568325"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8703" name="Text Box 31"/>
          <p:cNvSpPr txBox="1">
            <a:spLocks noChangeArrowheads="1"/>
          </p:cNvSpPr>
          <p:nvPr/>
        </p:nvSpPr>
        <p:spPr bwMode="auto">
          <a:xfrm>
            <a:off x="3551238" y="5181600"/>
            <a:ext cx="2039937" cy="579438"/>
          </a:xfrm>
          <a:prstGeom prst="rect">
            <a:avLst/>
          </a:prstGeom>
          <a:no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#leaves </a:t>
            </a:r>
            <a:r>
              <a:rPr lang="en-US" altLang="zh-CN" sz="3200">
                <a:solidFill>
                  <a:srgbClr val="009999"/>
                </a:solidFill>
                <a:latin typeface="Times New Roman" pitchFamily="18" charset="0"/>
                <a:ea typeface="宋体" pitchFamily="2" charset="-122"/>
              </a:rPr>
              <a:t>= </a:t>
            </a:r>
            <a:r>
              <a:rPr lang="en-US" altLang="zh-CN" sz="3200" i="1">
                <a:solidFill>
                  <a:srgbClr val="FF0000"/>
                </a:solidFill>
                <a:latin typeface="Times New Roman" pitchFamily="18" charset="0"/>
                <a:ea typeface="宋体" pitchFamily="2" charset="-122"/>
              </a:rPr>
              <a:t>n</a:t>
            </a:r>
          </a:p>
        </p:txBody>
      </p:sp>
      <p:sp>
        <p:nvSpPr>
          <p:cNvPr id="28704" name="Rectangle 32"/>
          <p:cNvSpPr>
            <a:spLocks noChangeArrowheads="1"/>
          </p:cNvSpPr>
          <p:nvPr/>
        </p:nvSpPr>
        <p:spPr bwMode="auto">
          <a:xfrm>
            <a:off x="7807325"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a:t>
            </a:r>
          </a:p>
        </p:txBody>
      </p:sp>
      <p:sp>
        <p:nvSpPr>
          <p:cNvPr id="28705" name="Text Box 33"/>
          <p:cNvSpPr txBox="1">
            <a:spLocks noChangeArrowheads="1"/>
          </p:cNvSpPr>
          <p:nvPr/>
        </p:nvSpPr>
        <p:spPr bwMode="auto">
          <a:xfrm rot="-5400000">
            <a:off x="7843044" y="4501356"/>
            <a:ext cx="590550" cy="579438"/>
          </a:xfrm>
          <a:prstGeom prst="rect">
            <a:avLst/>
          </a:prstGeom>
          <a:noFill/>
          <a:ln w="9525">
            <a:noFill/>
            <a:miter lim="800000"/>
            <a:headEnd/>
            <a:tailEnd/>
          </a:ln>
          <a:effectLst/>
        </p:spPr>
        <p:txBody>
          <a:bodyPr wrap="none">
            <a:spAutoFit/>
          </a:bodyPr>
          <a:lstStyle/>
          <a:p>
            <a:pPr algn="ctr"/>
            <a:r>
              <a:rPr lang="en-US" altLang="zh-CN" sz="3200">
                <a:solidFill>
                  <a:srgbClr val="009999"/>
                </a:solidFill>
                <a:latin typeface="Times New Roman" pitchFamily="18" charset="0"/>
                <a:ea typeface="宋体" pitchFamily="2"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73</a:t>
            </a:fld>
            <a:endParaRPr lang="en-US" altLang="zh-TW" dirty="0"/>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a:off x="1905000" y="5486400"/>
            <a:ext cx="6400800" cy="9525"/>
          </a:xfrm>
          <a:prstGeom prst="line">
            <a:avLst/>
          </a:prstGeom>
          <a:noFill/>
          <a:ln w="9525">
            <a:solidFill>
              <a:schemeClr val="accent2"/>
            </a:solidFill>
            <a:prstDash val="dash"/>
            <a:round/>
            <a:headEnd/>
            <a:tailEnd/>
          </a:ln>
          <a:effectLst/>
        </p:spPr>
        <p:txBody>
          <a:bodyPr/>
          <a:lstStyle/>
          <a:p>
            <a:endParaRPr lang="zh-CN" altLang="en-US"/>
          </a:p>
        </p:txBody>
      </p:sp>
      <p:sp>
        <p:nvSpPr>
          <p:cNvPr id="29699" name="Rectangle 3"/>
          <p:cNvSpPr>
            <a:spLocks noChangeArrowheads="1"/>
          </p:cNvSpPr>
          <p:nvPr/>
        </p:nvSpPr>
        <p:spPr bwMode="auto">
          <a:xfrm>
            <a:off x="3276600" y="5105400"/>
            <a:ext cx="2590800" cy="838200"/>
          </a:xfrm>
          <a:prstGeom prst="rect">
            <a:avLst/>
          </a:prstGeom>
          <a:solidFill>
            <a:schemeClr val="bg1"/>
          </a:solidFill>
          <a:ln w="9525">
            <a:noFill/>
            <a:miter lim="800000"/>
            <a:headEnd/>
            <a:tailEnd/>
          </a:ln>
          <a:effectLst/>
        </p:spPr>
        <p:txBody>
          <a:bodyPr wrap="none" anchor="ctr"/>
          <a:lstStyle/>
          <a:p>
            <a:endParaRPr lang="zh-CN" altLang="en-US"/>
          </a:p>
        </p:txBody>
      </p:sp>
      <p:sp>
        <p:nvSpPr>
          <p:cNvPr id="29700" name="Line 4"/>
          <p:cNvSpPr>
            <a:spLocks noChangeShapeType="1"/>
          </p:cNvSpPr>
          <p:nvPr/>
        </p:nvSpPr>
        <p:spPr bwMode="auto">
          <a:xfrm>
            <a:off x="795338" y="2362200"/>
            <a:ext cx="0" cy="3276600"/>
          </a:xfrm>
          <a:prstGeom prst="line">
            <a:avLst/>
          </a:prstGeom>
          <a:noFill/>
          <a:ln w="25400">
            <a:solidFill>
              <a:schemeClr val="accent2"/>
            </a:solidFill>
            <a:round/>
            <a:headEnd type="stealth" w="med" len="med"/>
            <a:tailEnd type="stealth" w="med" len="med"/>
          </a:ln>
          <a:effectLst/>
        </p:spPr>
        <p:txBody>
          <a:bodyPr/>
          <a:lstStyle/>
          <a:p>
            <a:endParaRPr lang="zh-CN" altLang="en-US"/>
          </a:p>
        </p:txBody>
      </p:sp>
      <p:sp>
        <p:nvSpPr>
          <p:cNvPr id="29701" name="AutoShape 5"/>
          <p:cNvSpPr>
            <a:spLocks noChangeArrowheads="1"/>
          </p:cNvSpPr>
          <p:nvPr/>
        </p:nvSpPr>
        <p:spPr bwMode="auto">
          <a:xfrm>
            <a:off x="3429000" y="5181600"/>
            <a:ext cx="2286000" cy="6096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endParaRPr lang="zh-CN" altLang="en-US"/>
          </a:p>
        </p:txBody>
      </p:sp>
      <p:sp>
        <p:nvSpPr>
          <p:cNvPr id="29702" name="Rectangle 6"/>
          <p:cNvSpPr>
            <a:spLocks noGrp="1" noChangeArrowheads="1"/>
          </p:cNvSpPr>
          <p:nvPr>
            <p:ph type="title"/>
          </p:nvPr>
        </p:nvSpPr>
        <p:spPr/>
        <p:txBody>
          <a:bodyPr/>
          <a:lstStyle/>
          <a:p>
            <a:r>
              <a:rPr lang="en-US" altLang="zh-CN">
                <a:ea typeface="宋体" pitchFamily="2" charset="-122"/>
              </a:rPr>
              <a:t>Recursion tree</a:t>
            </a:r>
          </a:p>
        </p:txBody>
      </p:sp>
      <p:sp>
        <p:nvSpPr>
          <p:cNvPr id="29703" name="Text Box 7"/>
          <p:cNvSpPr txBox="1">
            <a:spLocks noChangeArrowheads="1"/>
          </p:cNvSpPr>
          <p:nvPr/>
        </p:nvSpPr>
        <p:spPr bwMode="auto">
          <a:xfrm>
            <a:off x="360363" y="1543050"/>
            <a:ext cx="8421687" cy="579438"/>
          </a:xfrm>
          <a:prstGeom prst="rect">
            <a:avLst/>
          </a:prstGeom>
          <a:noFill/>
          <a:ln w="9525">
            <a:noFill/>
            <a:miter lim="800000"/>
            <a:headEnd/>
            <a:tailEnd/>
          </a:ln>
          <a:effectLst/>
        </p:spPr>
        <p:txBody>
          <a:bodyPr wrap="none">
            <a:spAutoFit/>
          </a:bodyPr>
          <a:lstStyle/>
          <a:p>
            <a:r>
              <a:rPr lang="en-US" altLang="zh-CN" sz="3200">
                <a:latin typeface="Times New Roman" pitchFamily="18" charset="0"/>
                <a:ea typeface="宋体" pitchFamily="2" charset="-122"/>
              </a:rPr>
              <a:t>Solve </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 = 2</a:t>
            </a:r>
            <a:r>
              <a:rPr lang="en-US" altLang="zh-CN" sz="3200" i="1">
                <a:solidFill>
                  <a:srgbClr val="009999"/>
                </a:solidFill>
                <a:latin typeface="Times New Roman" pitchFamily="18" charset="0"/>
                <a:ea typeface="宋体" pitchFamily="2" charset="-122"/>
              </a:rPr>
              <a:t>T</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/2) + </a:t>
            </a:r>
            <a:r>
              <a:rPr lang="en-US" altLang="zh-CN" sz="3200" i="1">
                <a:solidFill>
                  <a:srgbClr val="009999"/>
                </a:solidFill>
                <a:latin typeface="Times New Roman" pitchFamily="18" charset="0"/>
                <a:ea typeface="宋体" pitchFamily="2" charset="-122"/>
              </a:rPr>
              <a:t>cn</a:t>
            </a:r>
            <a:r>
              <a:rPr lang="en-US" altLang="zh-CN" sz="3200">
                <a:latin typeface="Times New Roman" pitchFamily="18" charset="0"/>
                <a:ea typeface="宋体" pitchFamily="2" charset="-122"/>
              </a:rPr>
              <a:t>, where </a:t>
            </a:r>
            <a:r>
              <a:rPr lang="en-US" altLang="zh-CN" sz="3200" i="1">
                <a:solidFill>
                  <a:srgbClr val="009999"/>
                </a:solidFill>
                <a:latin typeface="Times New Roman" pitchFamily="18" charset="0"/>
                <a:ea typeface="宋体" pitchFamily="2" charset="-122"/>
              </a:rPr>
              <a:t>c </a:t>
            </a:r>
            <a:r>
              <a:rPr lang="en-US" altLang="zh-CN" sz="3200">
                <a:solidFill>
                  <a:srgbClr val="009999"/>
                </a:solidFill>
                <a:latin typeface="Times New Roman" pitchFamily="18" charset="0"/>
                <a:ea typeface="宋体" pitchFamily="2" charset="-122"/>
              </a:rPr>
              <a:t>&gt; 0</a:t>
            </a:r>
            <a:r>
              <a:rPr lang="en-US" altLang="zh-CN" sz="3200">
                <a:latin typeface="Times New Roman" pitchFamily="18" charset="0"/>
                <a:ea typeface="宋体" pitchFamily="2" charset="-122"/>
              </a:rPr>
              <a:t> is constant.</a:t>
            </a:r>
          </a:p>
        </p:txBody>
      </p:sp>
      <p:sp>
        <p:nvSpPr>
          <p:cNvPr id="29704" name="Line 8"/>
          <p:cNvSpPr>
            <a:spLocks noChangeShapeType="1"/>
          </p:cNvSpPr>
          <p:nvPr/>
        </p:nvSpPr>
        <p:spPr bwMode="auto">
          <a:xfrm>
            <a:off x="6934200" y="4038600"/>
            <a:ext cx="1371600" cy="0"/>
          </a:xfrm>
          <a:prstGeom prst="line">
            <a:avLst/>
          </a:prstGeom>
          <a:noFill/>
          <a:ln w="9525">
            <a:solidFill>
              <a:schemeClr val="accent2"/>
            </a:solidFill>
            <a:prstDash val="dash"/>
            <a:round/>
            <a:headEnd/>
            <a:tailEnd/>
          </a:ln>
          <a:effectLst/>
        </p:spPr>
        <p:txBody>
          <a:bodyPr/>
          <a:lstStyle/>
          <a:p>
            <a:endParaRPr lang="zh-CN" altLang="en-US"/>
          </a:p>
        </p:txBody>
      </p:sp>
      <p:sp>
        <p:nvSpPr>
          <p:cNvPr id="29705" name="Line 9"/>
          <p:cNvSpPr>
            <a:spLocks noChangeShapeType="1"/>
          </p:cNvSpPr>
          <p:nvPr/>
        </p:nvSpPr>
        <p:spPr bwMode="auto">
          <a:xfrm>
            <a:off x="6096000" y="3200400"/>
            <a:ext cx="2133600" cy="0"/>
          </a:xfrm>
          <a:prstGeom prst="line">
            <a:avLst/>
          </a:prstGeom>
          <a:noFill/>
          <a:ln w="9525">
            <a:solidFill>
              <a:schemeClr val="accent2"/>
            </a:solidFill>
            <a:prstDash val="dash"/>
            <a:round/>
            <a:headEnd/>
            <a:tailEnd/>
          </a:ln>
          <a:effectLst/>
        </p:spPr>
        <p:txBody>
          <a:bodyPr/>
          <a:lstStyle/>
          <a:p>
            <a:endParaRPr lang="zh-CN" altLang="en-US"/>
          </a:p>
        </p:txBody>
      </p:sp>
      <p:sp>
        <p:nvSpPr>
          <p:cNvPr id="29706" name="Line 10"/>
          <p:cNvSpPr>
            <a:spLocks noChangeShapeType="1"/>
          </p:cNvSpPr>
          <p:nvPr/>
        </p:nvSpPr>
        <p:spPr bwMode="auto">
          <a:xfrm flipH="1">
            <a:off x="1676400" y="4038600"/>
            <a:ext cx="533400" cy="1447800"/>
          </a:xfrm>
          <a:prstGeom prst="line">
            <a:avLst/>
          </a:prstGeom>
          <a:noFill/>
          <a:ln w="19050">
            <a:solidFill>
              <a:schemeClr val="tx1"/>
            </a:solidFill>
            <a:round/>
            <a:headEnd/>
            <a:tailEnd/>
          </a:ln>
          <a:effectLst/>
        </p:spPr>
        <p:txBody>
          <a:bodyPr/>
          <a:lstStyle/>
          <a:p>
            <a:endParaRPr lang="zh-CN" altLang="en-US"/>
          </a:p>
        </p:txBody>
      </p:sp>
      <p:sp>
        <p:nvSpPr>
          <p:cNvPr id="29707" name="Line 11"/>
          <p:cNvSpPr>
            <a:spLocks noChangeShapeType="1"/>
          </p:cNvSpPr>
          <p:nvPr/>
        </p:nvSpPr>
        <p:spPr bwMode="auto">
          <a:xfrm flipH="1">
            <a:off x="3048000" y="2514600"/>
            <a:ext cx="1524000" cy="685800"/>
          </a:xfrm>
          <a:prstGeom prst="line">
            <a:avLst/>
          </a:prstGeom>
          <a:noFill/>
          <a:ln w="19050">
            <a:solidFill>
              <a:schemeClr val="tx1"/>
            </a:solidFill>
            <a:round/>
            <a:headEnd/>
            <a:tailEnd/>
          </a:ln>
          <a:effectLst/>
        </p:spPr>
        <p:txBody>
          <a:bodyPr/>
          <a:lstStyle/>
          <a:p>
            <a:endParaRPr lang="zh-CN" altLang="en-US"/>
          </a:p>
        </p:txBody>
      </p:sp>
      <p:sp>
        <p:nvSpPr>
          <p:cNvPr id="29708" name="Line 12"/>
          <p:cNvSpPr>
            <a:spLocks noChangeShapeType="1"/>
          </p:cNvSpPr>
          <p:nvPr/>
        </p:nvSpPr>
        <p:spPr bwMode="auto">
          <a:xfrm>
            <a:off x="4572000" y="2514600"/>
            <a:ext cx="1676400" cy="685800"/>
          </a:xfrm>
          <a:prstGeom prst="line">
            <a:avLst/>
          </a:prstGeom>
          <a:noFill/>
          <a:ln w="19050">
            <a:solidFill>
              <a:schemeClr val="tx1"/>
            </a:solidFill>
            <a:round/>
            <a:headEnd/>
            <a:tailEnd/>
          </a:ln>
          <a:effectLst/>
        </p:spPr>
        <p:txBody>
          <a:bodyPr/>
          <a:lstStyle/>
          <a:p>
            <a:endParaRPr lang="zh-CN" altLang="en-US"/>
          </a:p>
        </p:txBody>
      </p:sp>
      <p:sp>
        <p:nvSpPr>
          <p:cNvPr id="29709" name="Rectangle 13"/>
          <p:cNvSpPr>
            <a:spLocks noChangeArrowheads="1"/>
          </p:cNvSpPr>
          <p:nvPr/>
        </p:nvSpPr>
        <p:spPr bwMode="auto">
          <a:xfrm>
            <a:off x="428625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9710" name="Line 14"/>
          <p:cNvSpPr>
            <a:spLocks noChangeShapeType="1"/>
          </p:cNvSpPr>
          <p:nvPr/>
        </p:nvSpPr>
        <p:spPr bwMode="auto">
          <a:xfrm flipH="1">
            <a:off x="22098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9711" name="Line 15"/>
          <p:cNvSpPr>
            <a:spLocks noChangeShapeType="1"/>
          </p:cNvSpPr>
          <p:nvPr/>
        </p:nvSpPr>
        <p:spPr bwMode="auto">
          <a:xfrm flipH="1">
            <a:off x="5334000" y="3200400"/>
            <a:ext cx="838200" cy="838200"/>
          </a:xfrm>
          <a:prstGeom prst="line">
            <a:avLst/>
          </a:prstGeom>
          <a:noFill/>
          <a:ln w="19050">
            <a:solidFill>
              <a:schemeClr val="tx1"/>
            </a:solidFill>
            <a:round/>
            <a:headEnd/>
            <a:tailEnd/>
          </a:ln>
          <a:effectLst/>
        </p:spPr>
        <p:txBody>
          <a:bodyPr/>
          <a:lstStyle/>
          <a:p>
            <a:endParaRPr lang="zh-CN" altLang="en-US"/>
          </a:p>
        </p:txBody>
      </p:sp>
      <p:sp>
        <p:nvSpPr>
          <p:cNvPr id="29712" name="Line 16"/>
          <p:cNvSpPr>
            <a:spLocks noChangeShapeType="1"/>
          </p:cNvSpPr>
          <p:nvPr/>
        </p:nvSpPr>
        <p:spPr bwMode="auto">
          <a:xfrm>
            <a:off x="61722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9713" name="Line 17"/>
          <p:cNvSpPr>
            <a:spLocks noChangeShapeType="1"/>
          </p:cNvSpPr>
          <p:nvPr/>
        </p:nvSpPr>
        <p:spPr bwMode="auto">
          <a:xfrm>
            <a:off x="3048000" y="3200400"/>
            <a:ext cx="914400" cy="838200"/>
          </a:xfrm>
          <a:prstGeom prst="line">
            <a:avLst/>
          </a:prstGeom>
          <a:noFill/>
          <a:ln w="19050">
            <a:solidFill>
              <a:schemeClr val="tx1"/>
            </a:solidFill>
            <a:round/>
            <a:headEnd/>
            <a:tailEnd/>
          </a:ln>
          <a:effectLst/>
        </p:spPr>
        <p:txBody>
          <a:bodyPr/>
          <a:lstStyle/>
          <a:p>
            <a:endParaRPr lang="zh-CN" altLang="en-US"/>
          </a:p>
        </p:txBody>
      </p:sp>
      <p:sp>
        <p:nvSpPr>
          <p:cNvPr id="29714" name="Rectangle 18"/>
          <p:cNvSpPr>
            <a:spLocks noChangeArrowheads="1"/>
          </p:cNvSpPr>
          <p:nvPr/>
        </p:nvSpPr>
        <p:spPr bwMode="auto">
          <a:xfrm>
            <a:off x="1681163" y="3733800"/>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9715" name="Rectangle 19"/>
          <p:cNvSpPr>
            <a:spLocks noChangeArrowheads="1"/>
          </p:cNvSpPr>
          <p:nvPr/>
        </p:nvSpPr>
        <p:spPr bwMode="auto">
          <a:xfrm>
            <a:off x="3330575" y="37338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9716" name="Rectangle 20"/>
          <p:cNvSpPr>
            <a:spLocks noChangeArrowheads="1"/>
          </p:cNvSpPr>
          <p:nvPr/>
        </p:nvSpPr>
        <p:spPr bwMode="auto">
          <a:xfrm>
            <a:off x="4879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9717" name="Rectangle 21"/>
          <p:cNvSpPr>
            <a:spLocks noChangeArrowheads="1"/>
          </p:cNvSpPr>
          <p:nvPr/>
        </p:nvSpPr>
        <p:spPr bwMode="auto">
          <a:xfrm>
            <a:off x="6530975" y="3732213"/>
            <a:ext cx="884238"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/4</a:t>
            </a:r>
          </a:p>
        </p:txBody>
      </p:sp>
      <p:sp>
        <p:nvSpPr>
          <p:cNvPr id="29718" name="Rectangle 22"/>
          <p:cNvSpPr>
            <a:spLocks noChangeArrowheads="1"/>
          </p:cNvSpPr>
          <p:nvPr/>
        </p:nvSpPr>
        <p:spPr bwMode="auto">
          <a:xfrm>
            <a:off x="2519363" y="2911475"/>
            <a:ext cx="884237"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9719" name="Rectangle 23"/>
          <p:cNvSpPr>
            <a:spLocks noChangeArrowheads="1"/>
          </p:cNvSpPr>
          <p:nvPr/>
        </p:nvSpPr>
        <p:spPr bwMode="auto">
          <a:xfrm>
            <a:off x="5740400" y="2895600"/>
            <a:ext cx="884238"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r>
              <a:rPr lang="en-US" altLang="zh-CN" sz="3200">
                <a:solidFill>
                  <a:srgbClr val="009999"/>
                </a:solidFill>
                <a:latin typeface="Times New Roman" pitchFamily="18" charset="0"/>
                <a:ea typeface="宋体" pitchFamily="2" charset="-122"/>
              </a:rPr>
              <a:t>/2</a:t>
            </a:r>
          </a:p>
        </p:txBody>
      </p:sp>
      <p:sp>
        <p:nvSpPr>
          <p:cNvPr id="29720" name="Rectangle 24"/>
          <p:cNvSpPr>
            <a:spLocks noChangeArrowheads="1"/>
          </p:cNvSpPr>
          <p:nvPr/>
        </p:nvSpPr>
        <p:spPr bwMode="auto">
          <a:xfrm>
            <a:off x="1327150"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(1)</a:t>
            </a:r>
          </a:p>
        </p:txBody>
      </p:sp>
      <p:sp>
        <p:nvSpPr>
          <p:cNvPr id="29721" name="Text Box 25"/>
          <p:cNvSpPr txBox="1">
            <a:spLocks noChangeArrowheads="1"/>
          </p:cNvSpPr>
          <p:nvPr/>
        </p:nvSpPr>
        <p:spPr bwMode="auto">
          <a:xfrm rot="17366799">
            <a:off x="1548607" y="4425156"/>
            <a:ext cx="590550" cy="579437"/>
          </a:xfrm>
          <a:prstGeom prst="rect">
            <a:avLst/>
          </a:prstGeom>
          <a:solidFill>
            <a:schemeClr val="bg1"/>
          </a:solid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a:t>
            </a:r>
          </a:p>
        </p:txBody>
      </p:sp>
      <p:sp>
        <p:nvSpPr>
          <p:cNvPr id="29722" name="Text Box 26"/>
          <p:cNvSpPr txBox="1">
            <a:spLocks noChangeArrowheads="1"/>
          </p:cNvSpPr>
          <p:nvPr/>
        </p:nvSpPr>
        <p:spPr bwMode="auto">
          <a:xfrm>
            <a:off x="76200" y="3581400"/>
            <a:ext cx="1439863"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h</a:t>
            </a:r>
            <a:r>
              <a:rPr lang="en-US" altLang="zh-CN" sz="3200">
                <a:solidFill>
                  <a:srgbClr val="009999"/>
                </a:solidFill>
                <a:latin typeface="Times New Roman" pitchFamily="18" charset="0"/>
                <a:ea typeface="宋体" pitchFamily="2" charset="-122"/>
              </a:rPr>
              <a:t> = lg </a:t>
            </a:r>
            <a:r>
              <a:rPr lang="en-US" altLang="zh-CN" sz="3200" i="1">
                <a:solidFill>
                  <a:srgbClr val="009999"/>
                </a:solidFill>
                <a:latin typeface="Times New Roman" pitchFamily="18" charset="0"/>
                <a:ea typeface="宋体" pitchFamily="2" charset="-122"/>
              </a:rPr>
              <a:t>n</a:t>
            </a:r>
          </a:p>
        </p:txBody>
      </p:sp>
      <p:sp>
        <p:nvSpPr>
          <p:cNvPr id="29723" name="Line 27"/>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p:spPr>
        <p:txBody>
          <a:bodyPr/>
          <a:lstStyle/>
          <a:p>
            <a:endParaRPr lang="zh-CN" altLang="en-US"/>
          </a:p>
        </p:txBody>
      </p:sp>
      <p:sp>
        <p:nvSpPr>
          <p:cNvPr id="29724" name="Rectangle 28"/>
          <p:cNvSpPr>
            <a:spLocks noChangeArrowheads="1"/>
          </p:cNvSpPr>
          <p:nvPr/>
        </p:nvSpPr>
        <p:spPr bwMode="auto">
          <a:xfrm>
            <a:off x="8001000" y="2133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9725" name="Rectangle 29"/>
          <p:cNvSpPr>
            <a:spLocks noChangeArrowheads="1"/>
          </p:cNvSpPr>
          <p:nvPr/>
        </p:nvSpPr>
        <p:spPr bwMode="auto">
          <a:xfrm>
            <a:off x="8001000" y="2895600"/>
            <a:ext cx="568325" cy="579438"/>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9726" name="Rectangle 30"/>
          <p:cNvSpPr>
            <a:spLocks noChangeArrowheads="1"/>
          </p:cNvSpPr>
          <p:nvPr/>
        </p:nvSpPr>
        <p:spPr bwMode="auto">
          <a:xfrm>
            <a:off x="8001000" y="3732213"/>
            <a:ext cx="568325" cy="579437"/>
          </a:xfrm>
          <a:prstGeom prst="rect">
            <a:avLst/>
          </a:prstGeom>
          <a:solidFill>
            <a:schemeClr val="bg1"/>
          </a:solidFill>
          <a:ln w="9525">
            <a:noFill/>
            <a:miter lim="800000"/>
            <a:headEnd/>
            <a:tailEnd/>
          </a:ln>
          <a:effectLst/>
        </p:spPr>
        <p:txBody>
          <a:bodyPr wrap="none">
            <a:spAutoFit/>
          </a:bodyPr>
          <a:lstStyle/>
          <a:p>
            <a:pPr algn="ctr"/>
            <a:r>
              <a:rPr lang="en-US" altLang="zh-CN" sz="3200" i="1">
                <a:solidFill>
                  <a:srgbClr val="009999"/>
                </a:solidFill>
                <a:latin typeface="Times New Roman" pitchFamily="18" charset="0"/>
                <a:ea typeface="宋体" pitchFamily="2" charset="-122"/>
              </a:rPr>
              <a:t>cn</a:t>
            </a:r>
            <a:endParaRPr lang="en-US" altLang="zh-CN" sz="3200">
              <a:solidFill>
                <a:srgbClr val="009999"/>
              </a:solidFill>
              <a:latin typeface="Times New Roman" pitchFamily="18" charset="0"/>
              <a:ea typeface="宋体" pitchFamily="2" charset="-122"/>
            </a:endParaRPr>
          </a:p>
        </p:txBody>
      </p:sp>
      <p:sp>
        <p:nvSpPr>
          <p:cNvPr id="29727" name="Text Box 31"/>
          <p:cNvSpPr txBox="1">
            <a:spLocks noChangeArrowheads="1"/>
          </p:cNvSpPr>
          <p:nvPr/>
        </p:nvSpPr>
        <p:spPr bwMode="auto">
          <a:xfrm>
            <a:off x="3551238" y="5181600"/>
            <a:ext cx="2039937" cy="579438"/>
          </a:xfrm>
          <a:prstGeom prst="rect">
            <a:avLst/>
          </a:prstGeom>
          <a:noFill/>
          <a:ln w="9525">
            <a:noFill/>
            <a:miter lim="800000"/>
            <a:headEnd/>
            <a:tailEnd/>
          </a:ln>
          <a:effectLst/>
        </p:spPr>
        <p:txBody>
          <a:bodyPr wrap="none">
            <a:spAutoFit/>
          </a:bodyPr>
          <a:lstStyle/>
          <a:p>
            <a:pPr algn="ctr"/>
            <a:r>
              <a:rPr lang="en-US" altLang="zh-CN" sz="3200">
                <a:latin typeface="Times New Roman" pitchFamily="18" charset="0"/>
                <a:ea typeface="宋体" pitchFamily="2" charset="-122"/>
              </a:rPr>
              <a:t>#leaves </a:t>
            </a:r>
            <a:r>
              <a:rPr lang="en-US" altLang="zh-CN" sz="3200">
                <a:solidFill>
                  <a:srgbClr val="009999"/>
                </a:solidFill>
                <a:latin typeface="Times New Roman" pitchFamily="18" charset="0"/>
                <a:ea typeface="宋体" pitchFamily="2" charset="-122"/>
              </a:rPr>
              <a:t>= </a:t>
            </a:r>
            <a:r>
              <a:rPr lang="en-US" altLang="zh-CN" sz="3200" i="1">
                <a:solidFill>
                  <a:srgbClr val="FF0000"/>
                </a:solidFill>
                <a:latin typeface="Times New Roman" pitchFamily="18" charset="0"/>
                <a:ea typeface="宋体" pitchFamily="2" charset="-122"/>
              </a:rPr>
              <a:t>n</a:t>
            </a:r>
          </a:p>
        </p:txBody>
      </p:sp>
      <p:sp>
        <p:nvSpPr>
          <p:cNvPr id="29728" name="Rectangle 32"/>
          <p:cNvSpPr>
            <a:spLocks noChangeArrowheads="1"/>
          </p:cNvSpPr>
          <p:nvPr/>
        </p:nvSpPr>
        <p:spPr bwMode="auto">
          <a:xfrm>
            <a:off x="7807325" y="5181600"/>
            <a:ext cx="958850" cy="579438"/>
          </a:xfrm>
          <a:prstGeom prst="rect">
            <a:avLst/>
          </a:prstGeom>
          <a:solidFill>
            <a:schemeClr val="bg1"/>
          </a:solidFill>
          <a:ln w="9525">
            <a:noFill/>
            <a:miter lim="800000"/>
            <a:headEnd/>
            <a:tailEnd/>
          </a:ln>
          <a:effectLst/>
        </p:spPr>
        <p:txBody>
          <a:bodyPr wrap="none">
            <a:spAutoFit/>
          </a:bodyPr>
          <a:lstStyle/>
          <a:p>
            <a:pPr algn="ctr"/>
            <a:r>
              <a:rPr lang="en-US" altLang="zh-CN" sz="3200">
                <a:solidFill>
                  <a:srgbClr val="009999"/>
                </a:solidFill>
                <a:latin typeface="Symbol" pitchFamily="18" charset="2"/>
                <a:ea typeface="宋体" pitchFamily="2" charset="-122"/>
              </a:rPr>
              <a:t>Q</a:t>
            </a:r>
            <a:r>
              <a:rPr lang="en-US" altLang="zh-CN" sz="3200">
                <a:solidFill>
                  <a:srgbClr val="009999"/>
                </a:solidFill>
                <a:latin typeface="Times New Roman" pitchFamily="18" charset="0"/>
                <a:ea typeface="宋体" pitchFamily="2" charset="-122"/>
              </a:rPr>
              <a:t>(</a:t>
            </a:r>
            <a:r>
              <a:rPr lang="en-US" altLang="zh-CN" sz="3200" i="1">
                <a:solidFill>
                  <a:srgbClr val="009999"/>
                </a:solidFill>
                <a:latin typeface="Times New Roman" pitchFamily="18" charset="0"/>
                <a:ea typeface="宋体" pitchFamily="2" charset="-122"/>
              </a:rPr>
              <a:t>n</a:t>
            </a:r>
            <a:r>
              <a:rPr lang="en-US" altLang="zh-CN" sz="3200">
                <a:solidFill>
                  <a:srgbClr val="009999"/>
                </a:solidFill>
                <a:latin typeface="Times New Roman" pitchFamily="18" charset="0"/>
                <a:ea typeface="宋体" pitchFamily="2" charset="-122"/>
              </a:rPr>
              <a:t>)</a:t>
            </a:r>
          </a:p>
        </p:txBody>
      </p:sp>
      <p:sp>
        <p:nvSpPr>
          <p:cNvPr id="29729" name="Line 33"/>
          <p:cNvSpPr>
            <a:spLocks noChangeShapeType="1"/>
          </p:cNvSpPr>
          <p:nvPr/>
        </p:nvSpPr>
        <p:spPr bwMode="auto">
          <a:xfrm>
            <a:off x="7391400" y="5791200"/>
            <a:ext cx="1524000" cy="0"/>
          </a:xfrm>
          <a:prstGeom prst="line">
            <a:avLst/>
          </a:prstGeom>
          <a:noFill/>
          <a:ln w="28575">
            <a:solidFill>
              <a:schemeClr val="accent2"/>
            </a:solidFill>
            <a:round/>
            <a:headEnd/>
            <a:tailEnd/>
          </a:ln>
          <a:effectLst/>
        </p:spPr>
        <p:txBody>
          <a:bodyPr/>
          <a:lstStyle/>
          <a:p>
            <a:endParaRPr lang="zh-CN" altLang="en-US"/>
          </a:p>
        </p:txBody>
      </p:sp>
      <p:sp>
        <p:nvSpPr>
          <p:cNvPr id="29730" name="Text Box 34"/>
          <p:cNvSpPr txBox="1">
            <a:spLocks noChangeArrowheads="1"/>
          </p:cNvSpPr>
          <p:nvPr/>
        </p:nvSpPr>
        <p:spPr bwMode="auto">
          <a:xfrm>
            <a:off x="5464202" y="5715016"/>
            <a:ext cx="2965450" cy="579438"/>
          </a:xfrm>
          <a:prstGeom prst="rect">
            <a:avLst/>
          </a:prstGeom>
          <a:noFill/>
          <a:ln w="9525">
            <a:noFill/>
            <a:miter lim="800000"/>
            <a:headEnd/>
            <a:tailEnd/>
          </a:ln>
          <a:effectLst/>
        </p:spPr>
        <p:txBody>
          <a:bodyPr wrap="none">
            <a:spAutoFit/>
          </a:bodyPr>
          <a:lstStyle/>
          <a:p>
            <a:pPr algn="r"/>
            <a:r>
              <a:rPr lang="en-US" altLang="zh-CN" sz="3200" dirty="0">
                <a:latin typeface="Times New Roman" pitchFamily="18" charset="0"/>
                <a:ea typeface="宋体" pitchFamily="2" charset="-122"/>
              </a:rPr>
              <a:t>Total</a:t>
            </a:r>
            <a:r>
              <a:rPr lang="en-US" altLang="zh-CN" sz="3200" dirty="0">
                <a:solidFill>
                  <a:srgbClr val="009999"/>
                </a:solidFill>
                <a:latin typeface="Symbol" pitchFamily="18" charset="2"/>
                <a:ea typeface="宋体" pitchFamily="2" charset="-122"/>
              </a:rPr>
              <a:t> = </a:t>
            </a:r>
            <a:r>
              <a:rPr lang="en-US" altLang="zh-CN" sz="3200" dirty="0">
                <a:solidFill>
                  <a:srgbClr val="FF0000"/>
                </a:solidFill>
                <a:latin typeface="Symbol" pitchFamily="18" charset="2"/>
                <a:ea typeface="宋体" pitchFamily="2" charset="-122"/>
              </a:rPr>
              <a:t>Q</a:t>
            </a:r>
            <a:r>
              <a:rPr lang="en-US" altLang="zh-CN" sz="3200" dirty="0">
                <a:solidFill>
                  <a:srgbClr val="FF0000"/>
                </a:solidFill>
                <a:latin typeface="Times New Roman" pitchFamily="18" charset="0"/>
                <a:ea typeface="宋体" pitchFamily="2" charset="-122"/>
              </a:rPr>
              <a:t>(</a:t>
            </a:r>
            <a:r>
              <a:rPr lang="en-US" altLang="zh-CN" sz="3200" i="1" dirty="0">
                <a:solidFill>
                  <a:srgbClr val="FF0000"/>
                </a:solidFill>
                <a:latin typeface="Times New Roman" pitchFamily="18" charset="0"/>
                <a:ea typeface="宋体" pitchFamily="2" charset="-122"/>
              </a:rPr>
              <a:t>n</a:t>
            </a:r>
            <a:r>
              <a:rPr lang="en-US" altLang="zh-CN" sz="3200" dirty="0">
                <a:solidFill>
                  <a:srgbClr val="FF0000"/>
                </a:solidFill>
                <a:latin typeface="Times New Roman" pitchFamily="18" charset="0"/>
                <a:ea typeface="宋体" pitchFamily="2" charset="-122"/>
              </a:rPr>
              <a:t> </a:t>
            </a:r>
            <a:r>
              <a:rPr lang="en-US" altLang="zh-CN" sz="3200" dirty="0" err="1">
                <a:solidFill>
                  <a:srgbClr val="FF0000"/>
                </a:solidFill>
                <a:latin typeface="Times New Roman" pitchFamily="18" charset="0"/>
                <a:ea typeface="宋体" pitchFamily="2" charset="-122"/>
              </a:rPr>
              <a:t>lg</a:t>
            </a:r>
            <a:r>
              <a:rPr lang="en-US" altLang="zh-CN" sz="3200" dirty="0">
                <a:solidFill>
                  <a:srgbClr val="FF0000"/>
                </a:solidFill>
                <a:latin typeface="Times New Roman" pitchFamily="18" charset="0"/>
                <a:ea typeface="宋体" pitchFamily="2" charset="-122"/>
              </a:rPr>
              <a:t> </a:t>
            </a:r>
            <a:r>
              <a:rPr lang="en-US" altLang="zh-CN" sz="3200" i="1" dirty="0">
                <a:solidFill>
                  <a:srgbClr val="FF0000"/>
                </a:solidFill>
                <a:latin typeface="Times New Roman" pitchFamily="18" charset="0"/>
                <a:ea typeface="宋体" pitchFamily="2" charset="-122"/>
              </a:rPr>
              <a:t>n</a:t>
            </a:r>
            <a:r>
              <a:rPr lang="en-US" altLang="zh-CN" sz="3200" dirty="0">
                <a:solidFill>
                  <a:srgbClr val="FF0000"/>
                </a:solidFill>
                <a:latin typeface="Times New Roman" pitchFamily="18" charset="0"/>
                <a:ea typeface="宋体" pitchFamily="2" charset="-122"/>
              </a:rPr>
              <a:t>)</a:t>
            </a:r>
          </a:p>
        </p:txBody>
      </p:sp>
      <p:sp>
        <p:nvSpPr>
          <p:cNvPr id="29731" name="Text Box 35"/>
          <p:cNvSpPr txBox="1">
            <a:spLocks noChangeArrowheads="1"/>
          </p:cNvSpPr>
          <p:nvPr/>
        </p:nvSpPr>
        <p:spPr bwMode="auto">
          <a:xfrm rot="-5400000">
            <a:off x="7843044" y="4501356"/>
            <a:ext cx="590550" cy="579438"/>
          </a:xfrm>
          <a:prstGeom prst="rect">
            <a:avLst/>
          </a:prstGeom>
          <a:noFill/>
          <a:ln w="9525">
            <a:noFill/>
            <a:miter lim="800000"/>
            <a:headEnd/>
            <a:tailEnd/>
          </a:ln>
          <a:effectLst/>
        </p:spPr>
        <p:txBody>
          <a:bodyPr wrap="none">
            <a:spAutoFit/>
          </a:bodyPr>
          <a:lstStyle/>
          <a:p>
            <a:pPr algn="ctr"/>
            <a:r>
              <a:rPr lang="en-US" altLang="zh-CN" sz="3200">
                <a:solidFill>
                  <a:srgbClr val="009999"/>
                </a:solidFill>
                <a:latin typeface="Times New Roman" pitchFamily="18" charset="0"/>
                <a:ea typeface="宋体" pitchFamily="2"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74</a:t>
            </a:fld>
            <a:endParaRPr lang="en-US" altLang="zh-TW"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smtClean="0"/>
              <a:t>Time complexity</a:t>
            </a:r>
          </a:p>
        </p:txBody>
      </p:sp>
      <p:sp>
        <p:nvSpPr>
          <p:cNvPr id="295939" name="Rectangle 3"/>
          <p:cNvSpPr>
            <a:spLocks noGrp="1" noChangeArrowheads="1"/>
          </p:cNvSpPr>
          <p:nvPr>
            <p:ph type="body" idx="1"/>
          </p:nvPr>
        </p:nvSpPr>
        <p:spPr>
          <a:xfrm>
            <a:off x="483577" y="990600"/>
            <a:ext cx="8660423" cy="5174704"/>
          </a:xfrm>
        </p:spPr>
        <p:txBody>
          <a:bodyPr/>
          <a:lstStyle/>
          <a:p>
            <a:pPr marL="179388" indent="-179388" eaLnBrk="1" hangingPunct="1">
              <a:lnSpc>
                <a:spcPct val="105000"/>
              </a:lnSpc>
              <a:tabLst>
                <a:tab pos="682625" algn="l"/>
                <a:tab pos="1430338" algn="l"/>
                <a:tab pos="1828800" algn="l"/>
                <a:tab pos="6629400" algn="l"/>
              </a:tabLst>
            </a:pPr>
            <a:r>
              <a:rPr lang="en-US" altLang="zh-CN" sz="2400" dirty="0" smtClean="0">
                <a:ea typeface="宋体" charset="-122"/>
              </a:rPr>
              <a:t>Prove that 	is O(n log n)</a:t>
            </a:r>
            <a:br>
              <a:rPr lang="en-US" altLang="zh-CN" sz="2400" dirty="0" smtClean="0">
                <a:ea typeface="宋体" charset="-122"/>
              </a:rPr>
            </a:br>
            <a:endParaRPr lang="en-US" altLang="zh-CN" sz="2400" dirty="0" smtClean="0">
              <a:ea typeface="宋体" charset="-122"/>
            </a:endParaRPr>
          </a:p>
          <a:p>
            <a:pPr marL="179388" indent="-179388" eaLnBrk="1" hangingPunct="1">
              <a:tabLst>
                <a:tab pos="682625" algn="l"/>
                <a:tab pos="1430338" algn="l"/>
                <a:tab pos="1828800" algn="l"/>
                <a:tab pos="6629400" algn="l"/>
              </a:tabLst>
            </a:pPr>
            <a:endParaRPr lang="en-US" altLang="zh-CN" sz="2400" b="1" dirty="0" smtClean="0">
              <a:solidFill>
                <a:srgbClr val="339966"/>
              </a:solidFill>
              <a:ea typeface="宋体" charset="-122"/>
            </a:endParaRPr>
          </a:p>
          <a:p>
            <a:pPr marL="179388" indent="-179388" eaLnBrk="1" hangingPunct="1">
              <a:tabLst>
                <a:tab pos="682625" algn="l"/>
                <a:tab pos="1430338" algn="l"/>
                <a:tab pos="1828800" algn="l"/>
                <a:tab pos="6629400" algn="l"/>
              </a:tabLst>
            </a:pPr>
            <a:r>
              <a:rPr lang="en-US" altLang="zh-CN" sz="2400" b="1" dirty="0" smtClean="0">
                <a:solidFill>
                  <a:srgbClr val="339966"/>
                </a:solidFill>
                <a:ea typeface="宋体" charset="-122"/>
              </a:rPr>
              <a:t>Make a guess:</a:t>
            </a:r>
            <a:r>
              <a:rPr lang="en-US" altLang="zh-CN" sz="2400" dirty="0" smtClean="0">
                <a:ea typeface="宋体" charset="-122"/>
              </a:rPr>
              <a:t> T(n) </a:t>
            </a:r>
            <a:r>
              <a:rPr lang="en-US" altLang="zh-CN" sz="2400" b="1" dirty="0" smtClean="0">
                <a:ea typeface="宋体" charset="-122"/>
                <a:sym typeface="Symbol" pitchFamily="18" charset="2"/>
              </a:rPr>
              <a:t></a:t>
            </a:r>
            <a:r>
              <a:rPr lang="en-US" altLang="zh-CN" sz="2400" dirty="0" smtClean="0">
                <a:ea typeface="宋体" charset="-122"/>
                <a:sym typeface="Symbol" pitchFamily="18" charset="2"/>
              </a:rPr>
              <a:t> 2 n log n</a:t>
            </a:r>
          </a:p>
          <a:p>
            <a:pPr marL="179388" indent="-179388" eaLnBrk="1" hangingPunct="1">
              <a:tabLst>
                <a:tab pos="682625" algn="l"/>
                <a:tab pos="1430338" algn="l"/>
                <a:tab pos="1828800" algn="l"/>
                <a:tab pos="6629400" algn="l"/>
              </a:tabLst>
            </a:pPr>
            <a:r>
              <a:rPr lang="en-US" altLang="zh-CN" sz="2400" dirty="0" smtClean="0">
                <a:ea typeface="宋体" charset="-122"/>
                <a:sym typeface="Symbol" pitchFamily="18" charset="2"/>
              </a:rPr>
              <a:t>Assume true for all n'&lt;n  </a:t>
            </a:r>
            <a:r>
              <a:rPr lang="en-US" altLang="zh-CN" sz="2000" dirty="0" smtClean="0">
                <a:ea typeface="宋体" charset="-122"/>
                <a:sym typeface="Symbol" pitchFamily="18" charset="2"/>
              </a:rPr>
              <a:t>[assume T(n/2) </a:t>
            </a:r>
            <a:r>
              <a:rPr lang="en-US" altLang="zh-CN" sz="2000" b="1" dirty="0" smtClean="0">
                <a:ea typeface="宋体" charset="-122"/>
                <a:sym typeface="Symbol" pitchFamily="18" charset="2"/>
              </a:rPr>
              <a:t></a:t>
            </a:r>
            <a:r>
              <a:rPr lang="en-US" altLang="zh-CN" sz="2000" dirty="0" smtClean="0">
                <a:ea typeface="宋体" charset="-122"/>
                <a:sym typeface="Symbol" pitchFamily="18" charset="2"/>
              </a:rPr>
              <a:t> 2 (n/2) log(n/2)]</a:t>
            </a:r>
            <a:endParaRPr lang="en-US" altLang="zh-CN" sz="2400" dirty="0" smtClean="0">
              <a:ea typeface="宋体" charset="-122"/>
              <a:sym typeface="Symbol" pitchFamily="18" charset="2"/>
            </a:endParaRPr>
          </a:p>
          <a:p>
            <a:pPr marL="179388" indent="-179388" eaLnBrk="1" hangingPunct="1">
              <a:buNone/>
              <a:tabLst>
                <a:tab pos="682625" algn="l"/>
                <a:tab pos="1430338" algn="l"/>
                <a:tab pos="1828800" algn="l"/>
                <a:tab pos="6629400" algn="l"/>
              </a:tabLst>
            </a:pPr>
            <a:r>
              <a:rPr lang="en-US" altLang="zh-CN" sz="2400" dirty="0" smtClean="0">
                <a:ea typeface="宋体" charset="-122"/>
              </a:rPr>
              <a:t>		T(n)	= 2</a:t>
            </a:r>
            <a:r>
              <a:rPr lang="en-US" altLang="zh-CN" sz="2400" b="1" dirty="0" smtClean="0">
                <a:ea typeface="宋体" charset="-122"/>
                <a:sym typeface="Symbol" pitchFamily="18" charset="2"/>
              </a:rPr>
              <a:t></a:t>
            </a:r>
            <a:r>
              <a:rPr lang="en-US" altLang="zh-CN" sz="2400" dirty="0" smtClean="0">
                <a:ea typeface="宋体" charset="-122"/>
              </a:rPr>
              <a:t>T(n/2)+n</a:t>
            </a:r>
          </a:p>
          <a:p>
            <a:pPr marL="179388" indent="-179388" eaLnBrk="1" hangingPunct="1">
              <a:buNone/>
              <a:tabLst>
                <a:tab pos="682625" algn="l"/>
                <a:tab pos="1430338" algn="l"/>
                <a:tab pos="1828800" algn="l"/>
                <a:tab pos="6629400" algn="l"/>
              </a:tabLst>
            </a:pPr>
            <a:r>
              <a:rPr lang="en-US" altLang="zh-CN" sz="2400" dirty="0" smtClean="0">
                <a:ea typeface="宋体" charset="-122"/>
                <a:sym typeface="Symbol" pitchFamily="18" charset="2"/>
              </a:rPr>
              <a:t>			</a:t>
            </a:r>
            <a:r>
              <a:rPr lang="en-US" altLang="zh-CN" sz="2400" b="1" dirty="0" smtClean="0">
                <a:ea typeface="宋体" charset="-122"/>
                <a:sym typeface="Symbol" pitchFamily="18" charset="2"/>
              </a:rPr>
              <a:t>	</a:t>
            </a:r>
            <a:r>
              <a:rPr lang="en-US" altLang="zh-CN" sz="2400" dirty="0" smtClean="0">
                <a:ea typeface="宋体" charset="-122"/>
                <a:sym typeface="Symbol" pitchFamily="18" charset="2"/>
              </a:rPr>
              <a:t>2 </a:t>
            </a:r>
            <a:r>
              <a:rPr lang="en-US" altLang="zh-CN" sz="2400" b="1" dirty="0" smtClean="0">
                <a:ea typeface="宋体" charset="-122"/>
                <a:sym typeface="Symbol" pitchFamily="18" charset="2"/>
              </a:rPr>
              <a:t></a:t>
            </a:r>
            <a:r>
              <a:rPr lang="en-US" altLang="zh-CN" sz="2400" dirty="0" smtClean="0">
                <a:ea typeface="宋体" charset="-122"/>
                <a:sym typeface="Symbol" pitchFamily="18" charset="2"/>
              </a:rPr>
              <a:t> </a:t>
            </a:r>
            <a:r>
              <a:rPr lang="en-US" altLang="zh-CN" sz="2400" b="1" dirty="0" smtClean="0">
                <a:solidFill>
                  <a:srgbClr val="FF0000"/>
                </a:solidFill>
                <a:ea typeface="宋体" charset="-122"/>
                <a:sym typeface="Symbol" pitchFamily="18" charset="2"/>
              </a:rPr>
              <a:t>(2(n/2)</a:t>
            </a:r>
            <a:r>
              <a:rPr lang="en-US" altLang="zh-CN" sz="2400" b="1" dirty="0" err="1" smtClean="0">
                <a:solidFill>
                  <a:srgbClr val="FF0000"/>
                </a:solidFill>
                <a:ea typeface="宋体" charset="-122"/>
                <a:sym typeface="Symbol" pitchFamily="18" charset="2"/>
              </a:rPr>
              <a:t>xlog</a:t>
            </a:r>
            <a:r>
              <a:rPr lang="en-US" altLang="zh-CN" sz="2400" b="1" dirty="0" smtClean="0">
                <a:solidFill>
                  <a:srgbClr val="FF0000"/>
                </a:solidFill>
                <a:ea typeface="宋体" charset="-122"/>
                <a:sym typeface="Symbol" pitchFamily="18" charset="2"/>
              </a:rPr>
              <a:t>(n/2)) </a:t>
            </a:r>
            <a:r>
              <a:rPr lang="en-US" altLang="zh-CN" sz="2400" dirty="0" smtClean="0">
                <a:ea typeface="宋体" charset="-122"/>
                <a:sym typeface="Symbol" pitchFamily="18" charset="2"/>
              </a:rPr>
              <a:t>+ n</a:t>
            </a:r>
          </a:p>
          <a:p>
            <a:pPr marL="179388" indent="-179388" eaLnBrk="1" hangingPunct="1">
              <a:buNone/>
              <a:tabLst>
                <a:tab pos="682625" algn="l"/>
                <a:tab pos="1430338" algn="l"/>
                <a:tab pos="1828800" algn="l"/>
                <a:tab pos="6629400" algn="l"/>
              </a:tabLst>
            </a:pPr>
            <a:r>
              <a:rPr lang="en-US" altLang="zh-CN" sz="2400" dirty="0" smtClean="0">
                <a:ea typeface="宋体" charset="-122"/>
                <a:sym typeface="Symbol" pitchFamily="18" charset="2"/>
              </a:rPr>
              <a:t>			=	2 n (log n - 1) + n</a:t>
            </a:r>
          </a:p>
          <a:p>
            <a:pPr marL="179388" indent="-179388" eaLnBrk="1" hangingPunct="1">
              <a:buNone/>
              <a:tabLst>
                <a:tab pos="682625" algn="l"/>
                <a:tab pos="1430338" algn="l"/>
                <a:tab pos="1828800" algn="l"/>
                <a:tab pos="6629400" algn="l"/>
              </a:tabLst>
            </a:pPr>
            <a:r>
              <a:rPr lang="en-US" altLang="zh-CN" sz="2400" dirty="0" smtClean="0">
                <a:ea typeface="宋体" charset="-122"/>
                <a:sym typeface="Symbol" pitchFamily="18" charset="2"/>
              </a:rPr>
              <a:t>			=	2 n log n - 2n + n</a:t>
            </a:r>
          </a:p>
          <a:p>
            <a:pPr marL="179388" indent="-179388" eaLnBrk="1" hangingPunct="1">
              <a:buNone/>
              <a:tabLst>
                <a:tab pos="682625" algn="l"/>
                <a:tab pos="1430338" algn="l"/>
                <a:tab pos="1828800" algn="l"/>
                <a:tab pos="6629400" algn="l"/>
              </a:tabLst>
            </a:pPr>
            <a:r>
              <a:rPr lang="en-US" altLang="zh-CN" sz="2400" dirty="0" smtClean="0">
                <a:ea typeface="宋体" charset="-122"/>
                <a:sym typeface="Symbol" pitchFamily="18" charset="2"/>
              </a:rPr>
              <a:t>			</a:t>
            </a:r>
            <a:r>
              <a:rPr lang="en-US" altLang="zh-CN" sz="2400" b="1" dirty="0" smtClean="0">
                <a:ea typeface="宋体" charset="-122"/>
                <a:sym typeface="Symbol" pitchFamily="18" charset="2"/>
              </a:rPr>
              <a:t></a:t>
            </a:r>
            <a:r>
              <a:rPr lang="en-US" altLang="zh-CN" sz="2400" dirty="0" smtClean="0">
                <a:ea typeface="宋体" charset="-122"/>
                <a:sym typeface="Symbol" pitchFamily="18" charset="2"/>
              </a:rPr>
              <a:t>	2 n log n			</a:t>
            </a:r>
          </a:p>
        </p:txBody>
      </p:sp>
      <p:sp>
        <p:nvSpPr>
          <p:cNvPr id="295941" name="Rectangle 5"/>
          <p:cNvSpPr>
            <a:spLocks noChangeArrowheads="1"/>
          </p:cNvSpPr>
          <p:nvPr/>
        </p:nvSpPr>
        <p:spPr bwMode="auto">
          <a:xfrm>
            <a:off x="4967654" y="4941168"/>
            <a:ext cx="3599062" cy="553998"/>
          </a:xfrm>
          <a:prstGeom prst="rect">
            <a:avLst/>
          </a:prstGeom>
          <a:solidFill>
            <a:schemeClr val="bg1"/>
          </a:solidFill>
          <a:ln w="9525">
            <a:solidFill>
              <a:srgbClr val="FF0000"/>
            </a:solidFill>
            <a:miter lim="800000"/>
            <a:headEnd/>
            <a:tailEnd/>
          </a:ln>
        </p:spPr>
        <p:txBody>
          <a:bodyPr wrap="none">
            <a:spAutoFit/>
          </a:bodyPr>
          <a:lstStyle/>
          <a:p>
            <a:r>
              <a:rPr lang="en-US" altLang="zh-CN" sz="3000">
                <a:solidFill>
                  <a:srgbClr val="FF0000"/>
                </a:solidFill>
                <a:latin typeface="Comic Sans MS" pitchFamily="66" charset="0"/>
                <a:ea typeface="宋体" charset="-122"/>
              </a:rPr>
              <a:t>i.e., T(n) </a:t>
            </a:r>
            <a:r>
              <a:rPr lang="en-US" altLang="zh-CN" sz="3000">
                <a:solidFill>
                  <a:srgbClr val="FF0000"/>
                </a:solidFill>
                <a:latin typeface="Comic Sans MS" pitchFamily="66" charset="0"/>
                <a:ea typeface="宋体" charset="-122"/>
                <a:sym typeface="Symbol" pitchFamily="18" charset="2"/>
              </a:rPr>
              <a:t> </a:t>
            </a:r>
            <a:r>
              <a:rPr lang="en-US" altLang="zh-CN" sz="3000">
                <a:solidFill>
                  <a:srgbClr val="FF0000"/>
                </a:solidFill>
                <a:latin typeface="Comic Sans MS" pitchFamily="66" charset="0"/>
                <a:ea typeface="宋体" charset="-122"/>
              </a:rPr>
              <a:t>2 n log n</a:t>
            </a:r>
          </a:p>
        </p:txBody>
      </p:sp>
      <p:sp>
        <p:nvSpPr>
          <p:cNvPr id="295942" name="Rectangle 6"/>
          <p:cNvSpPr>
            <a:spLocks noChangeArrowheads="1"/>
          </p:cNvSpPr>
          <p:nvPr/>
        </p:nvSpPr>
        <p:spPr bwMode="auto">
          <a:xfrm>
            <a:off x="2421078" y="1053356"/>
            <a:ext cx="4232031" cy="93548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zh-CN" sz="1600"/>
          </a:p>
        </p:txBody>
      </p:sp>
      <p:sp>
        <p:nvSpPr>
          <p:cNvPr id="36871" name="Rectangle 7"/>
          <p:cNvSpPr>
            <a:spLocks noChangeArrowheads="1"/>
          </p:cNvSpPr>
          <p:nvPr/>
        </p:nvSpPr>
        <p:spPr bwMode="auto">
          <a:xfrm>
            <a:off x="3413143" y="1051644"/>
            <a:ext cx="3319097" cy="865188"/>
          </a:xfrm>
          <a:prstGeom prst="rect">
            <a:avLst/>
          </a:prstGeom>
          <a:noFill/>
          <a:ln w="9525">
            <a:noFill/>
            <a:miter lim="800000"/>
            <a:headEnd/>
            <a:tailEnd/>
          </a:ln>
        </p:spPr>
        <p:txBody>
          <a:bodyPr/>
          <a:lstStyle/>
          <a:p>
            <a:pPr>
              <a:spcBef>
                <a:spcPct val="20000"/>
              </a:spcBef>
              <a:spcAft>
                <a:spcPct val="20000"/>
              </a:spcAft>
              <a:buSzPct val="80000"/>
              <a:buFont typeface="Wingdings" pitchFamily="2" charset="2"/>
              <a:buNone/>
              <a:tabLst>
                <a:tab pos="1938338" algn="l"/>
              </a:tabLst>
            </a:pPr>
            <a:r>
              <a:rPr lang="en-GB" sz="2000" b="0">
                <a:solidFill>
                  <a:srgbClr val="0000FF"/>
                </a:solidFill>
                <a:latin typeface="Comic Sans MS" pitchFamily="66" charset="0"/>
              </a:rPr>
              <a:t>1	if n=1</a:t>
            </a:r>
          </a:p>
          <a:p>
            <a:pPr>
              <a:spcBef>
                <a:spcPct val="20000"/>
              </a:spcBef>
              <a:spcAft>
                <a:spcPct val="20000"/>
              </a:spcAft>
              <a:buSzPct val="80000"/>
              <a:buFont typeface="Wingdings" pitchFamily="2" charset="2"/>
              <a:buNone/>
              <a:tabLst>
                <a:tab pos="1938338" algn="l"/>
              </a:tabLst>
            </a:pPr>
            <a:r>
              <a:rPr lang="en-US" altLang="zh-CN" sz="2000" b="0">
                <a:solidFill>
                  <a:srgbClr val="0000FF"/>
                </a:solidFill>
                <a:latin typeface="Comic Sans MS" pitchFamily="66" charset="0"/>
                <a:ea typeface="宋体" charset="-122"/>
              </a:rPr>
              <a:t>2</a:t>
            </a:r>
            <a:r>
              <a:rPr lang="en-US" altLang="zh-CN" sz="2000">
                <a:solidFill>
                  <a:srgbClr val="0000FF"/>
                </a:solidFill>
                <a:latin typeface="Comic Sans MS" pitchFamily="66" charset="0"/>
                <a:ea typeface="宋体" charset="-122"/>
                <a:sym typeface="Symbol" pitchFamily="18" charset="2"/>
              </a:rPr>
              <a:t></a:t>
            </a:r>
            <a:r>
              <a:rPr lang="en-US" altLang="zh-CN" sz="2000" b="0">
                <a:solidFill>
                  <a:srgbClr val="0000FF"/>
                </a:solidFill>
                <a:latin typeface="Comic Sans MS" pitchFamily="66" charset="0"/>
                <a:ea typeface="宋体" charset="-122"/>
              </a:rPr>
              <a:t>T(n/2) + n</a:t>
            </a:r>
            <a:r>
              <a:rPr lang="en-GB" sz="2000" b="0">
                <a:solidFill>
                  <a:srgbClr val="0000FF"/>
                </a:solidFill>
                <a:latin typeface="Comic Sans MS" pitchFamily="66" charset="0"/>
              </a:rPr>
              <a:t>	otherwise</a:t>
            </a:r>
            <a:endParaRPr lang="en-US" altLang="zh-CN" sz="2000" b="0">
              <a:solidFill>
                <a:srgbClr val="0000FF"/>
              </a:solidFill>
              <a:latin typeface="Comic Sans MS" pitchFamily="66" charset="0"/>
              <a:ea typeface="宋体" charset="-122"/>
            </a:endParaRPr>
          </a:p>
        </p:txBody>
      </p:sp>
      <p:sp>
        <p:nvSpPr>
          <p:cNvPr id="36872" name="Text Box 8"/>
          <p:cNvSpPr txBox="1">
            <a:spLocks noChangeArrowheads="1"/>
          </p:cNvSpPr>
          <p:nvPr/>
        </p:nvSpPr>
        <p:spPr bwMode="auto">
          <a:xfrm>
            <a:off x="2421078" y="1228690"/>
            <a:ext cx="891591" cy="400110"/>
          </a:xfrm>
          <a:prstGeom prst="rect">
            <a:avLst/>
          </a:prstGeom>
          <a:noFill/>
          <a:ln w="9525">
            <a:noFill/>
            <a:miter lim="800000"/>
            <a:headEnd/>
            <a:tailEnd/>
          </a:ln>
        </p:spPr>
        <p:txBody>
          <a:bodyPr wrap="none">
            <a:spAutoFit/>
          </a:bodyPr>
          <a:lstStyle/>
          <a:p>
            <a:r>
              <a:rPr lang="en-GB" sz="2000" b="0" dirty="0">
                <a:solidFill>
                  <a:srgbClr val="00B0F0"/>
                </a:solidFill>
                <a:latin typeface="Comic Sans MS" pitchFamily="66" charset="0"/>
              </a:rPr>
              <a:t>T(n) =</a:t>
            </a:r>
            <a:endParaRPr lang="en-US" altLang="zh-CN" sz="2000" b="0" dirty="0">
              <a:solidFill>
                <a:srgbClr val="00B0F0"/>
              </a:solidFill>
              <a:latin typeface="Comic Sans MS" pitchFamily="66" charset="0"/>
              <a:ea typeface="宋体" charset="-122"/>
            </a:endParaRPr>
          </a:p>
        </p:txBody>
      </p:sp>
      <p:sp>
        <p:nvSpPr>
          <p:cNvPr id="36873" name="AutoShape 9"/>
          <p:cNvSpPr>
            <a:spLocks/>
          </p:cNvSpPr>
          <p:nvPr/>
        </p:nvSpPr>
        <p:spPr bwMode="auto">
          <a:xfrm>
            <a:off x="3261946" y="1052091"/>
            <a:ext cx="106974" cy="720725"/>
          </a:xfrm>
          <a:prstGeom prst="leftBrace">
            <a:avLst>
              <a:gd name="adj1" fmla="val 51826"/>
              <a:gd name="adj2" fmla="val 50000"/>
            </a:avLst>
          </a:prstGeom>
          <a:noFill/>
          <a:ln w="28575">
            <a:solidFill>
              <a:schemeClr val="accent2"/>
            </a:solidFill>
            <a:round/>
            <a:headEnd/>
            <a:tailEnd/>
          </a:ln>
        </p:spPr>
        <p:txBody>
          <a:bodyPr wrap="none" anchor="ctr"/>
          <a:lstStyle/>
          <a:p>
            <a:endParaRPr lang="zh-CN" altLang="zh-CN"/>
          </a:p>
        </p:txBody>
      </p:sp>
      <p:sp>
        <p:nvSpPr>
          <p:cNvPr id="11" name="Left Brace 10"/>
          <p:cNvSpPr>
            <a:spLocks/>
          </p:cNvSpPr>
          <p:nvPr/>
        </p:nvSpPr>
        <p:spPr bwMode="auto">
          <a:xfrm rot="-5400000">
            <a:off x="3087203" y="3041589"/>
            <a:ext cx="214312" cy="989134"/>
          </a:xfrm>
          <a:prstGeom prst="leftBrace">
            <a:avLst>
              <a:gd name="adj1" fmla="val 8333"/>
              <a:gd name="adj2" fmla="val 50000"/>
            </a:avLst>
          </a:prstGeom>
          <a:noFill/>
          <a:ln w="28575" algn="ctr">
            <a:solidFill>
              <a:srgbClr val="FF0000"/>
            </a:solidFill>
            <a:round/>
            <a:headEnd/>
            <a:tailEnd/>
          </a:ln>
        </p:spPr>
        <p:txBody>
          <a:bodyPr wrap="none"/>
          <a:lstStyle/>
          <a:p>
            <a:endParaRPr lang="zh-CN" altLang="zh-CN"/>
          </a:p>
        </p:txBody>
      </p:sp>
      <p:sp>
        <p:nvSpPr>
          <p:cNvPr id="12" name="TextBox 11"/>
          <p:cNvSpPr txBox="1"/>
          <p:nvPr/>
        </p:nvSpPr>
        <p:spPr>
          <a:xfrm>
            <a:off x="5220072" y="3068960"/>
            <a:ext cx="2053004" cy="461962"/>
          </a:xfrm>
          <a:prstGeom prst="rect">
            <a:avLst/>
          </a:prstGeom>
          <a:noFill/>
        </p:spPr>
        <p:txBody>
          <a:bodyPr wrap="none">
            <a:spAutoFit/>
          </a:bodyPr>
          <a:lstStyle/>
          <a:p>
            <a:pPr>
              <a:defRPr/>
            </a:pPr>
            <a:r>
              <a:rPr lang="en-US" sz="2400" dirty="0">
                <a:latin typeface="+mn-lt"/>
              </a:rPr>
              <a:t>by hypothesis</a:t>
            </a:r>
          </a:p>
        </p:txBody>
      </p:sp>
      <p:cxnSp>
        <p:nvCxnSpPr>
          <p:cNvPr id="14" name="Curved Connector 13"/>
          <p:cNvCxnSpPr>
            <a:cxnSpLocks noChangeShapeType="1"/>
          </p:cNvCxnSpPr>
          <p:nvPr/>
        </p:nvCxnSpPr>
        <p:spPr bwMode="auto">
          <a:xfrm rot="10800000" flipV="1">
            <a:off x="4572000" y="3212976"/>
            <a:ext cx="593480" cy="412750"/>
          </a:xfrm>
          <a:prstGeom prst="curvedConnector3">
            <a:avLst>
              <a:gd name="adj1" fmla="val 50000"/>
            </a:avLst>
          </a:prstGeom>
          <a:noFill/>
          <a:ln w="9525" algn="ctr">
            <a:solidFill>
              <a:schemeClr val="tx1"/>
            </a:solidFill>
            <a:round/>
            <a:headEnd/>
            <a:tailEnd type="arrow" w="med" len="med"/>
          </a:ln>
        </p:spPr>
      </p:cxn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75</a:t>
            </a:fld>
            <a:endParaRPr lang="en-US" altLang="zh-TW" dirty="0"/>
          </a:p>
        </p:txBody>
      </p:sp>
      <p:sp>
        <p:nvSpPr>
          <p:cNvPr id="3" name="文本框 2"/>
          <p:cNvSpPr txBox="1"/>
          <p:nvPr/>
        </p:nvSpPr>
        <p:spPr>
          <a:xfrm>
            <a:off x="3320777" y="5764179"/>
            <a:ext cx="3405099" cy="400110"/>
          </a:xfrm>
          <a:prstGeom prst="rect">
            <a:avLst/>
          </a:prstGeom>
          <a:noFill/>
        </p:spPr>
        <p:txBody>
          <a:bodyPr wrap="none" rtlCol="0">
            <a:spAutoFit/>
          </a:bodyPr>
          <a:lstStyle/>
          <a:p>
            <a:r>
              <a:rPr lang="en-US" altLang="zh-CN" sz="2000" b="1" dirty="0" smtClean="0">
                <a:solidFill>
                  <a:srgbClr val="00B0F0"/>
                </a:solidFill>
              </a:rPr>
              <a:t>How about the base case?</a:t>
            </a:r>
            <a:endParaRPr lang="zh-CN" altLang="en-US" sz="2000" b="1"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93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593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59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593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59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59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p:bldP spid="295941" grpId="0" animBg="1"/>
      <p:bldP spid="11" grpId="0" animBg="1"/>
      <p:bldP spid="1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323528" y="404664"/>
            <a:ext cx="7143750" cy="623540"/>
          </a:xfrm>
        </p:spPr>
        <p:txBody>
          <a:bodyPr/>
          <a:lstStyle/>
          <a:p>
            <a:pPr eaLnBrk="1" hangingPunct="1"/>
            <a:r>
              <a:rPr lang="en-US" altLang="zh-CN" dirty="0" smtClean="0"/>
              <a:t>Example</a:t>
            </a:r>
          </a:p>
        </p:txBody>
      </p:sp>
      <p:sp>
        <p:nvSpPr>
          <p:cNvPr id="48132" name="Rectangle 3"/>
          <p:cNvSpPr>
            <a:spLocks noGrp="1" noChangeArrowheads="1"/>
          </p:cNvSpPr>
          <p:nvPr>
            <p:ph type="body" idx="1"/>
          </p:nvPr>
        </p:nvSpPr>
        <p:spPr>
          <a:xfrm>
            <a:off x="483577" y="2204146"/>
            <a:ext cx="8660423" cy="4393206"/>
          </a:xfrm>
        </p:spPr>
        <p:txBody>
          <a:bodyPr/>
          <a:lstStyle/>
          <a:p>
            <a:pPr eaLnBrk="1" hangingPunct="1">
              <a:lnSpc>
                <a:spcPct val="105000"/>
              </a:lnSpc>
              <a:tabLst>
                <a:tab pos="3333750" algn="l"/>
              </a:tabLst>
            </a:pPr>
            <a:r>
              <a:rPr lang="en-US" altLang="zh-CN" sz="2800" b="1" dirty="0" smtClean="0">
                <a:solidFill>
                  <a:srgbClr val="339966"/>
                </a:solidFill>
                <a:ea typeface="宋体" charset="-122"/>
              </a:rPr>
              <a:t>Guess:</a:t>
            </a:r>
            <a:r>
              <a:rPr lang="en-US" altLang="zh-CN" sz="2800" dirty="0" smtClean="0">
                <a:ea typeface="宋体" charset="-122"/>
              </a:rPr>
              <a:t> </a:t>
            </a:r>
            <a:r>
              <a:rPr lang="en-US" altLang="zh-CN" sz="2800" b="1" dirty="0" smtClean="0">
                <a:solidFill>
                  <a:srgbClr val="FF0000"/>
                </a:solidFill>
                <a:ea typeface="宋体" charset="-122"/>
              </a:rPr>
              <a:t>T(n) </a:t>
            </a:r>
            <a:r>
              <a:rPr lang="en-US" altLang="zh-CN" sz="2800" b="1" dirty="0" smtClean="0">
                <a:solidFill>
                  <a:srgbClr val="FF0000"/>
                </a:solidFill>
                <a:ea typeface="宋体" charset="-122"/>
                <a:sym typeface="Symbol" pitchFamily="18" charset="2"/>
              </a:rPr>
              <a:t> 2 </a:t>
            </a:r>
            <a:r>
              <a:rPr lang="en-US" altLang="zh-CN" sz="2800" b="1" dirty="0" smtClean="0">
                <a:solidFill>
                  <a:srgbClr val="FF0000"/>
                </a:solidFill>
                <a:ea typeface="宋体" charset="-122"/>
              </a:rPr>
              <a:t>log n</a:t>
            </a:r>
            <a:endParaRPr lang="en-US" altLang="zh-CN" sz="2800" dirty="0" smtClean="0">
              <a:ea typeface="宋体" charset="-122"/>
            </a:endParaRPr>
          </a:p>
        </p:txBody>
      </p:sp>
      <p:sp>
        <p:nvSpPr>
          <p:cNvPr id="357380" name="Rectangle 4"/>
          <p:cNvSpPr>
            <a:spLocks noChangeArrowheads="1"/>
          </p:cNvSpPr>
          <p:nvPr/>
        </p:nvSpPr>
        <p:spPr bwMode="auto">
          <a:xfrm>
            <a:off x="1780443" y="1124644"/>
            <a:ext cx="4232031" cy="10795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zh-CN"/>
          </a:p>
        </p:txBody>
      </p:sp>
      <p:sp>
        <p:nvSpPr>
          <p:cNvPr id="37894" name="Rectangle 5"/>
          <p:cNvSpPr>
            <a:spLocks noChangeArrowheads="1"/>
          </p:cNvSpPr>
          <p:nvPr/>
        </p:nvSpPr>
        <p:spPr bwMode="auto">
          <a:xfrm>
            <a:off x="2772508" y="1196081"/>
            <a:ext cx="3319097" cy="865188"/>
          </a:xfrm>
          <a:prstGeom prst="rect">
            <a:avLst/>
          </a:prstGeom>
          <a:noFill/>
          <a:ln w="9525">
            <a:noFill/>
            <a:miter lim="800000"/>
            <a:headEnd/>
            <a:tailEnd/>
          </a:ln>
        </p:spPr>
        <p:txBody>
          <a:bodyPr/>
          <a:lstStyle/>
          <a:p>
            <a:pPr>
              <a:spcBef>
                <a:spcPct val="20000"/>
              </a:spcBef>
              <a:spcAft>
                <a:spcPct val="20000"/>
              </a:spcAft>
              <a:buSzPct val="80000"/>
              <a:buFont typeface="Wingdings" pitchFamily="2" charset="2"/>
              <a:buNone/>
              <a:tabLst>
                <a:tab pos="1706563" algn="l"/>
                <a:tab pos="2697163" algn="l"/>
              </a:tabLst>
            </a:pPr>
            <a:r>
              <a:rPr lang="en-GB" sz="2400" b="0">
                <a:solidFill>
                  <a:srgbClr val="00B0F0"/>
                </a:solidFill>
                <a:latin typeface="Comic Sans MS" pitchFamily="66" charset="0"/>
              </a:rPr>
              <a:t>1	if n=1</a:t>
            </a:r>
          </a:p>
          <a:p>
            <a:pPr>
              <a:spcBef>
                <a:spcPct val="20000"/>
              </a:spcBef>
              <a:spcAft>
                <a:spcPct val="20000"/>
              </a:spcAft>
              <a:buSzPct val="80000"/>
              <a:buFont typeface="Wingdings" pitchFamily="2" charset="2"/>
              <a:buNone/>
              <a:tabLst>
                <a:tab pos="1706563" algn="l"/>
                <a:tab pos="2697163" algn="l"/>
              </a:tabLst>
            </a:pPr>
            <a:r>
              <a:rPr lang="en-GB" sz="2400" b="0">
                <a:solidFill>
                  <a:srgbClr val="00B0F0"/>
                </a:solidFill>
                <a:latin typeface="Comic Sans MS" pitchFamily="66" charset="0"/>
              </a:rPr>
              <a:t>T(n/2) + 1	otherwise</a:t>
            </a:r>
            <a:endParaRPr lang="en-US" altLang="zh-CN" sz="2400" b="0">
              <a:solidFill>
                <a:srgbClr val="00B0F0"/>
              </a:solidFill>
              <a:latin typeface="Comic Sans MS" pitchFamily="66" charset="0"/>
              <a:ea typeface="宋体" charset="-122"/>
            </a:endParaRPr>
          </a:p>
        </p:txBody>
      </p:sp>
      <p:sp>
        <p:nvSpPr>
          <p:cNvPr id="37895" name="Text Box 6"/>
          <p:cNvSpPr txBox="1">
            <a:spLocks noChangeArrowheads="1"/>
          </p:cNvSpPr>
          <p:nvPr/>
        </p:nvSpPr>
        <p:spPr bwMode="auto">
          <a:xfrm>
            <a:off x="1780443" y="1364356"/>
            <a:ext cx="1029449" cy="461665"/>
          </a:xfrm>
          <a:prstGeom prst="rect">
            <a:avLst/>
          </a:prstGeom>
          <a:noFill/>
          <a:ln w="9525">
            <a:noFill/>
            <a:miter lim="800000"/>
            <a:headEnd/>
            <a:tailEnd/>
          </a:ln>
        </p:spPr>
        <p:txBody>
          <a:bodyPr wrap="none">
            <a:spAutoFit/>
          </a:bodyPr>
          <a:lstStyle/>
          <a:p>
            <a:r>
              <a:rPr lang="en-GB" sz="2400" b="0">
                <a:solidFill>
                  <a:srgbClr val="00B0F0"/>
                </a:solidFill>
                <a:latin typeface="Comic Sans MS" pitchFamily="66" charset="0"/>
              </a:rPr>
              <a:t>T(n) =</a:t>
            </a:r>
            <a:endParaRPr lang="en-US" altLang="zh-CN" sz="2400" b="0">
              <a:solidFill>
                <a:srgbClr val="00B0F0"/>
              </a:solidFill>
              <a:latin typeface="Comic Sans MS" pitchFamily="66" charset="0"/>
              <a:ea typeface="宋体" charset="-122"/>
            </a:endParaRPr>
          </a:p>
        </p:txBody>
      </p:sp>
      <p:sp>
        <p:nvSpPr>
          <p:cNvPr id="37896" name="AutoShape 7"/>
          <p:cNvSpPr>
            <a:spLocks/>
          </p:cNvSpPr>
          <p:nvPr/>
        </p:nvSpPr>
        <p:spPr bwMode="auto">
          <a:xfrm>
            <a:off x="2737338" y="1267520"/>
            <a:ext cx="106974" cy="720725"/>
          </a:xfrm>
          <a:prstGeom prst="leftBrace">
            <a:avLst>
              <a:gd name="adj1" fmla="val 51826"/>
              <a:gd name="adj2" fmla="val 50000"/>
            </a:avLst>
          </a:prstGeom>
          <a:noFill/>
          <a:ln w="28575">
            <a:solidFill>
              <a:schemeClr val="accent2"/>
            </a:solidFill>
            <a:round/>
            <a:headEnd/>
            <a:tailEnd/>
          </a:ln>
        </p:spPr>
        <p:txBody>
          <a:bodyPr wrap="none" anchor="ctr"/>
          <a:lstStyle/>
          <a:p>
            <a:endParaRPr lang="zh-CN" altLang="zh-CN"/>
          </a:p>
        </p:txBody>
      </p:sp>
      <p:sp>
        <p:nvSpPr>
          <p:cNvPr id="357384" name="Text Box 8"/>
          <p:cNvSpPr txBox="1">
            <a:spLocks noChangeArrowheads="1"/>
          </p:cNvSpPr>
          <p:nvPr/>
        </p:nvSpPr>
        <p:spPr bwMode="auto">
          <a:xfrm>
            <a:off x="1182566" y="3189982"/>
            <a:ext cx="5316415" cy="2308225"/>
          </a:xfrm>
          <a:prstGeom prst="rect">
            <a:avLst/>
          </a:prstGeom>
          <a:noFill/>
          <a:ln w="9525">
            <a:solidFill>
              <a:schemeClr val="tx1"/>
            </a:solidFill>
            <a:miter lim="800000"/>
            <a:headEnd/>
            <a:tailEnd/>
          </a:ln>
        </p:spPr>
        <p:txBody>
          <a:bodyPr>
            <a:spAutoFit/>
          </a:bodyPr>
          <a:lstStyle/>
          <a:p>
            <a:pPr>
              <a:lnSpc>
                <a:spcPct val="90000"/>
              </a:lnSpc>
              <a:spcBef>
                <a:spcPct val="20000"/>
              </a:spcBef>
              <a:spcAft>
                <a:spcPct val="20000"/>
              </a:spcAft>
              <a:tabLst>
                <a:tab pos="358775" algn="l"/>
              </a:tabLst>
            </a:pPr>
            <a:r>
              <a:rPr lang="en-US" altLang="zh-CN" sz="3000" b="0">
                <a:latin typeface="Comic Sans MS" pitchFamily="66" charset="0"/>
                <a:ea typeface="宋体" charset="-122"/>
              </a:rPr>
              <a:t>For the base case when n=2,</a:t>
            </a:r>
          </a:p>
          <a:p>
            <a:pPr>
              <a:lnSpc>
                <a:spcPct val="90000"/>
              </a:lnSpc>
              <a:spcBef>
                <a:spcPct val="20000"/>
              </a:spcBef>
              <a:spcAft>
                <a:spcPct val="20000"/>
              </a:spcAft>
              <a:tabLst>
                <a:tab pos="358775" algn="l"/>
              </a:tabLst>
            </a:pPr>
            <a:r>
              <a:rPr lang="en-US" altLang="zh-CN" sz="3000" b="0">
                <a:latin typeface="Comic Sans MS" pitchFamily="66" charset="0"/>
                <a:ea typeface="宋体" charset="-122"/>
              </a:rPr>
              <a:t>	L.H.S = T(2) = T(1) + 1 = 2</a:t>
            </a:r>
          </a:p>
          <a:p>
            <a:pPr>
              <a:lnSpc>
                <a:spcPct val="90000"/>
              </a:lnSpc>
              <a:spcBef>
                <a:spcPct val="20000"/>
              </a:spcBef>
              <a:spcAft>
                <a:spcPct val="20000"/>
              </a:spcAft>
              <a:tabLst>
                <a:tab pos="358775" algn="l"/>
              </a:tabLst>
            </a:pPr>
            <a:r>
              <a:rPr lang="en-US" altLang="zh-CN" sz="3000" b="0">
                <a:latin typeface="Comic Sans MS" pitchFamily="66" charset="0"/>
                <a:ea typeface="宋体" charset="-122"/>
              </a:rPr>
              <a:t>	R.H.S =</a:t>
            </a:r>
            <a:r>
              <a:rPr lang="en-US" altLang="zh-CN" sz="3000" b="0">
                <a:latin typeface="Comic Sans MS" pitchFamily="66" charset="0"/>
                <a:ea typeface="宋体" charset="-122"/>
                <a:sym typeface="Symbol" pitchFamily="18" charset="2"/>
              </a:rPr>
              <a:t> 2 log 2 = 2</a:t>
            </a:r>
          </a:p>
          <a:p>
            <a:pPr>
              <a:lnSpc>
                <a:spcPct val="90000"/>
              </a:lnSpc>
              <a:spcBef>
                <a:spcPct val="20000"/>
              </a:spcBef>
              <a:spcAft>
                <a:spcPct val="20000"/>
              </a:spcAft>
              <a:tabLst>
                <a:tab pos="358775" algn="l"/>
              </a:tabLst>
            </a:pPr>
            <a:r>
              <a:rPr lang="en-US" altLang="zh-CN" sz="3000" b="0">
                <a:latin typeface="Comic Sans MS" pitchFamily="66" charset="0"/>
                <a:ea typeface="宋体" charset="-122"/>
                <a:sym typeface="Symbol" pitchFamily="18" charset="2"/>
              </a:rPr>
              <a:t>	L.H.S </a:t>
            </a:r>
            <a:r>
              <a:rPr lang="en-US" altLang="zh-CN" sz="3000" b="0">
                <a:ea typeface="宋体" charset="-122"/>
                <a:sym typeface="Symbol" pitchFamily="18" charset="2"/>
              </a:rPr>
              <a:t> </a:t>
            </a:r>
            <a:r>
              <a:rPr lang="en-US" altLang="zh-CN" sz="3000" b="0">
                <a:latin typeface="Comic Sans MS" pitchFamily="66" charset="0"/>
                <a:ea typeface="宋体" charset="-122"/>
                <a:sym typeface="Symbol" pitchFamily="18" charset="2"/>
              </a:rPr>
              <a:t>R.H.S</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76</a:t>
            </a:fld>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7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uild="p"/>
      <p:bldP spid="35738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CN" smtClean="0"/>
              <a:t>Example</a:t>
            </a:r>
          </a:p>
        </p:txBody>
      </p:sp>
      <p:sp>
        <p:nvSpPr>
          <p:cNvPr id="372739" name="Rectangle 3"/>
          <p:cNvSpPr>
            <a:spLocks noGrp="1" noChangeArrowheads="1"/>
          </p:cNvSpPr>
          <p:nvPr>
            <p:ph type="body" idx="1"/>
          </p:nvPr>
        </p:nvSpPr>
        <p:spPr>
          <a:xfrm>
            <a:off x="483577" y="2214553"/>
            <a:ext cx="8660423" cy="4094767"/>
          </a:xfrm>
        </p:spPr>
        <p:txBody>
          <a:bodyPr/>
          <a:lstStyle/>
          <a:p>
            <a:pPr eaLnBrk="1" hangingPunct="1">
              <a:lnSpc>
                <a:spcPct val="105000"/>
              </a:lnSpc>
              <a:buNone/>
              <a:tabLst>
                <a:tab pos="1377950" algn="l"/>
                <a:tab pos="1597025" algn="l"/>
                <a:tab pos="3333750" algn="l"/>
                <a:tab pos="4289425" algn="l"/>
              </a:tabLst>
            </a:pPr>
            <a:r>
              <a:rPr lang="en-US" altLang="zh-CN" sz="2400" b="1" dirty="0" smtClean="0">
                <a:solidFill>
                  <a:srgbClr val="339966"/>
                </a:solidFill>
                <a:ea typeface="宋体" charset="-122"/>
              </a:rPr>
              <a:t>Guess:</a:t>
            </a:r>
            <a:r>
              <a:rPr lang="en-US" altLang="zh-CN" sz="2400" dirty="0" smtClean="0">
                <a:ea typeface="宋体" charset="-122"/>
              </a:rPr>
              <a:t> </a:t>
            </a:r>
            <a:r>
              <a:rPr lang="en-US" altLang="zh-CN" sz="2400" b="1" dirty="0" smtClean="0">
                <a:solidFill>
                  <a:srgbClr val="FF0000"/>
                </a:solidFill>
                <a:ea typeface="宋体" charset="-122"/>
              </a:rPr>
              <a:t>T(n) </a:t>
            </a:r>
            <a:r>
              <a:rPr lang="en-US" altLang="zh-CN" sz="2400" b="1" dirty="0" smtClean="0">
                <a:solidFill>
                  <a:srgbClr val="FF0000"/>
                </a:solidFill>
                <a:ea typeface="宋体" charset="-122"/>
                <a:sym typeface="Symbol" pitchFamily="18" charset="2"/>
              </a:rPr>
              <a:t> 2 </a:t>
            </a:r>
            <a:r>
              <a:rPr lang="en-US" altLang="zh-CN" sz="2400" b="1" dirty="0" smtClean="0">
                <a:solidFill>
                  <a:srgbClr val="FF0000"/>
                </a:solidFill>
                <a:ea typeface="宋体" charset="-122"/>
              </a:rPr>
              <a:t>log n</a:t>
            </a:r>
            <a:endParaRPr lang="en-US" altLang="zh-CN" sz="2400" dirty="0" smtClean="0">
              <a:ea typeface="宋体" charset="-122"/>
            </a:endParaRPr>
          </a:p>
          <a:p>
            <a:pPr eaLnBrk="1" hangingPunct="1">
              <a:lnSpc>
                <a:spcPct val="105000"/>
              </a:lnSpc>
              <a:buNone/>
              <a:tabLst>
                <a:tab pos="1377950" algn="l"/>
                <a:tab pos="1597025" algn="l"/>
                <a:tab pos="3333750" algn="l"/>
                <a:tab pos="4289425" algn="l"/>
              </a:tabLst>
            </a:pPr>
            <a:endParaRPr lang="en-US" altLang="zh-CN" sz="2400" dirty="0" smtClean="0">
              <a:ea typeface="宋体" charset="-122"/>
            </a:endParaRPr>
          </a:p>
          <a:p>
            <a:pPr eaLnBrk="1" hangingPunct="1">
              <a:lnSpc>
                <a:spcPct val="105000"/>
              </a:lnSpc>
              <a:buNone/>
              <a:tabLst>
                <a:tab pos="1377950" algn="l"/>
                <a:tab pos="1597025" algn="l"/>
                <a:tab pos="3333750" algn="l"/>
                <a:tab pos="4289425" algn="l"/>
              </a:tabLst>
            </a:pPr>
            <a:r>
              <a:rPr lang="en-US" altLang="zh-CN" sz="2400" dirty="0" smtClean="0">
                <a:ea typeface="宋体" charset="-122"/>
              </a:rPr>
              <a:t>Assume true for all</a:t>
            </a:r>
            <a:r>
              <a:rPr lang="en-US" altLang="zh-CN" sz="2400" dirty="0" smtClean="0">
                <a:ea typeface="宋体" charset="-122"/>
                <a:sym typeface="Symbol" pitchFamily="18" charset="2"/>
              </a:rPr>
              <a:t> n' &lt; n  </a:t>
            </a:r>
            <a:r>
              <a:rPr lang="en-US" altLang="zh-CN" sz="2000" dirty="0" smtClean="0">
                <a:solidFill>
                  <a:srgbClr val="00B0F0"/>
                </a:solidFill>
                <a:ea typeface="宋体" charset="-122"/>
                <a:sym typeface="Symbol" pitchFamily="18" charset="2"/>
              </a:rPr>
              <a:t>[assume T(n/2)  2 x log (n/2)]</a:t>
            </a:r>
            <a:endParaRPr lang="en-US" altLang="zh-CN" sz="2400" dirty="0" smtClean="0">
              <a:solidFill>
                <a:srgbClr val="00B0F0"/>
              </a:solidFill>
              <a:ea typeface="宋体" charset="-122"/>
              <a:sym typeface="Symbol" pitchFamily="18" charset="2"/>
            </a:endParaRPr>
          </a:p>
          <a:p>
            <a:pPr eaLnBrk="1" hangingPunct="1">
              <a:lnSpc>
                <a:spcPct val="105000"/>
              </a:lnSpc>
              <a:spcBef>
                <a:spcPts val="600"/>
              </a:spcBef>
              <a:spcAft>
                <a:spcPct val="0"/>
              </a:spcAft>
              <a:buNone/>
              <a:tabLst>
                <a:tab pos="1377950" algn="l"/>
                <a:tab pos="1597025" algn="l"/>
                <a:tab pos="3333750" algn="l"/>
                <a:tab pos="4289425" algn="l"/>
              </a:tabLst>
            </a:pPr>
            <a:r>
              <a:rPr lang="en-US" altLang="zh-CN" sz="2400" dirty="0" smtClean="0">
                <a:ea typeface="宋体" charset="-122"/>
                <a:sym typeface="Symbol" pitchFamily="18" charset="2"/>
              </a:rPr>
              <a:t>	  T(n)	=	</a:t>
            </a:r>
            <a:r>
              <a:rPr lang="en-US" altLang="zh-CN" sz="2400" dirty="0" smtClean="0">
                <a:ea typeface="宋体" charset="-122"/>
              </a:rPr>
              <a:t>T(n/2) + 1</a:t>
            </a:r>
          </a:p>
          <a:p>
            <a:pPr eaLnBrk="1" hangingPunct="1">
              <a:lnSpc>
                <a:spcPct val="105000"/>
              </a:lnSpc>
              <a:spcBef>
                <a:spcPts val="600"/>
              </a:spcBef>
              <a:spcAft>
                <a:spcPct val="0"/>
              </a:spcAft>
              <a:buNone/>
              <a:tabLst>
                <a:tab pos="1377950" algn="l"/>
                <a:tab pos="1597025" algn="l"/>
                <a:tab pos="3333750" algn="l"/>
                <a:tab pos="4289425" algn="l"/>
              </a:tabLst>
            </a:pPr>
            <a:r>
              <a:rPr lang="en-US" altLang="zh-CN" sz="2400" dirty="0" smtClean="0">
                <a:ea typeface="宋体" charset="-122"/>
                <a:sym typeface="Symbol" pitchFamily="18" charset="2"/>
              </a:rPr>
              <a:t>			</a:t>
            </a:r>
            <a:r>
              <a:rPr lang="en-US" altLang="zh-CN" sz="2400" b="1" dirty="0" smtClean="0">
                <a:solidFill>
                  <a:srgbClr val="FF0000"/>
                </a:solidFill>
                <a:ea typeface="宋体" charset="-122"/>
                <a:sym typeface="Symbol" pitchFamily="18" charset="2"/>
              </a:rPr>
              <a:t>2 x </a:t>
            </a:r>
            <a:r>
              <a:rPr lang="en-US" altLang="zh-CN" sz="2400" b="1" dirty="0" smtClean="0">
                <a:solidFill>
                  <a:srgbClr val="FF0000"/>
                </a:solidFill>
                <a:ea typeface="宋体" charset="-122"/>
              </a:rPr>
              <a:t>log(n/2)</a:t>
            </a:r>
            <a:r>
              <a:rPr lang="en-US" altLang="zh-CN" sz="2400" b="1" dirty="0" smtClean="0">
                <a:ea typeface="宋体" charset="-122"/>
                <a:sym typeface="Symbol" pitchFamily="18" charset="2"/>
              </a:rPr>
              <a:t> </a:t>
            </a:r>
            <a:r>
              <a:rPr lang="en-US" altLang="zh-CN" sz="2400" dirty="0" smtClean="0">
                <a:ea typeface="宋体" charset="-122"/>
                <a:sym typeface="Symbol" pitchFamily="18" charset="2"/>
              </a:rPr>
              <a:t>+ 1	</a:t>
            </a:r>
            <a:r>
              <a:rPr lang="en-US" altLang="zh-CN" sz="2400" dirty="0" smtClean="0">
                <a:solidFill>
                  <a:srgbClr val="00B0F0"/>
                </a:solidFill>
                <a:ea typeface="宋体" charset="-122"/>
                <a:sym typeface="Symbol" pitchFamily="18" charset="2"/>
              </a:rPr>
              <a:t> </a:t>
            </a:r>
            <a:r>
              <a:rPr lang="en-US" altLang="zh-CN" sz="2400" i="1" dirty="0" smtClean="0">
                <a:solidFill>
                  <a:srgbClr val="00B0F0"/>
                </a:solidFill>
                <a:ea typeface="宋体" charset="-122"/>
                <a:sym typeface="Symbol" pitchFamily="18" charset="2"/>
              </a:rPr>
              <a:t>by hypothesis</a:t>
            </a:r>
          </a:p>
          <a:p>
            <a:pPr eaLnBrk="1" hangingPunct="1">
              <a:lnSpc>
                <a:spcPct val="105000"/>
              </a:lnSpc>
              <a:spcBef>
                <a:spcPts val="600"/>
              </a:spcBef>
              <a:spcAft>
                <a:spcPct val="0"/>
              </a:spcAft>
              <a:buNone/>
              <a:tabLst>
                <a:tab pos="1377950" algn="l"/>
                <a:tab pos="1597025" algn="l"/>
                <a:tab pos="3333750" algn="l"/>
                <a:tab pos="4289425" algn="l"/>
              </a:tabLst>
            </a:pPr>
            <a:r>
              <a:rPr lang="en-US" altLang="zh-CN" sz="2400" dirty="0" smtClean="0">
                <a:ea typeface="宋体" charset="-122"/>
                <a:sym typeface="Symbol" pitchFamily="18" charset="2"/>
              </a:rPr>
              <a:t>		=	2x(log n – 1) + 1</a:t>
            </a:r>
            <a:r>
              <a:rPr lang="en-US" altLang="zh-CN" sz="2400" b="1" dirty="0" smtClean="0">
                <a:ea typeface="宋体" charset="-122"/>
                <a:sym typeface="Symbol" pitchFamily="18" charset="2"/>
              </a:rPr>
              <a:t>	</a:t>
            </a:r>
            <a:r>
              <a:rPr lang="en-US" altLang="zh-CN" sz="2400" dirty="0" smtClean="0">
                <a:solidFill>
                  <a:srgbClr val="00B0F0"/>
                </a:solidFill>
                <a:ea typeface="宋体" charset="-122"/>
                <a:sym typeface="Symbol" pitchFamily="18" charset="2"/>
              </a:rPr>
              <a:t></a:t>
            </a:r>
            <a:r>
              <a:rPr lang="en-US" altLang="zh-CN" sz="2400" b="1" dirty="0" smtClean="0">
                <a:solidFill>
                  <a:srgbClr val="00B0F0"/>
                </a:solidFill>
                <a:ea typeface="宋体" charset="-122"/>
                <a:sym typeface="Symbol" pitchFamily="18" charset="2"/>
              </a:rPr>
              <a:t> </a:t>
            </a:r>
            <a:r>
              <a:rPr lang="en-US" altLang="zh-CN" sz="2400" b="1" i="1" dirty="0" smtClean="0">
                <a:solidFill>
                  <a:srgbClr val="00B0F0"/>
                </a:solidFill>
                <a:ea typeface="宋体" charset="-122"/>
                <a:sym typeface="Symbol" pitchFamily="18" charset="2"/>
              </a:rPr>
              <a:t>log(n/2) = log n – log </a:t>
            </a:r>
            <a:r>
              <a:rPr lang="en-US" altLang="zh-CN" sz="2400" b="1" i="1" dirty="0" smtClean="0">
                <a:solidFill>
                  <a:schemeClr val="accent2"/>
                </a:solidFill>
                <a:ea typeface="宋体" charset="-122"/>
                <a:sym typeface="Symbol" pitchFamily="18" charset="2"/>
              </a:rPr>
              <a:t>2</a:t>
            </a:r>
          </a:p>
          <a:p>
            <a:pPr eaLnBrk="1" hangingPunct="1">
              <a:lnSpc>
                <a:spcPct val="105000"/>
              </a:lnSpc>
              <a:spcBef>
                <a:spcPts val="600"/>
              </a:spcBef>
              <a:spcAft>
                <a:spcPct val="0"/>
              </a:spcAft>
              <a:buNone/>
              <a:tabLst>
                <a:tab pos="1377950" algn="l"/>
                <a:tab pos="1597025" algn="l"/>
                <a:tab pos="3333750" algn="l"/>
                <a:tab pos="4289425" algn="l"/>
              </a:tabLst>
            </a:pPr>
            <a:r>
              <a:rPr lang="en-US" altLang="zh-CN" sz="2400" b="1" i="1" dirty="0" smtClean="0">
                <a:solidFill>
                  <a:schemeClr val="accent2"/>
                </a:solidFill>
                <a:ea typeface="宋体" charset="-122"/>
                <a:sym typeface="Symbol" pitchFamily="18" charset="2"/>
              </a:rPr>
              <a:t>		</a:t>
            </a:r>
            <a:r>
              <a:rPr lang="en-US" altLang="zh-CN" sz="2400" b="1" dirty="0" smtClean="0">
                <a:solidFill>
                  <a:schemeClr val="accent2"/>
                </a:solidFill>
                <a:ea typeface="宋体" charset="-122"/>
                <a:sym typeface="Symbol" pitchFamily="18" charset="2"/>
              </a:rPr>
              <a:t>&lt;	</a:t>
            </a:r>
            <a:r>
              <a:rPr lang="en-US" altLang="zh-CN" sz="2400" dirty="0" smtClean="0">
                <a:ea typeface="宋体" charset="-122"/>
                <a:sym typeface="Symbol" pitchFamily="18" charset="2"/>
              </a:rPr>
              <a:t>2log n</a:t>
            </a:r>
            <a:endParaRPr lang="en-US" altLang="zh-CN" sz="2400" b="1" i="1" dirty="0" smtClean="0">
              <a:solidFill>
                <a:schemeClr val="accent2"/>
              </a:solidFill>
              <a:ea typeface="宋体" charset="-122"/>
              <a:sym typeface="Symbol" pitchFamily="18" charset="2"/>
            </a:endParaRPr>
          </a:p>
        </p:txBody>
      </p:sp>
      <p:sp>
        <p:nvSpPr>
          <p:cNvPr id="372740" name="Rectangle 4"/>
          <p:cNvSpPr>
            <a:spLocks noChangeArrowheads="1"/>
          </p:cNvSpPr>
          <p:nvPr/>
        </p:nvSpPr>
        <p:spPr bwMode="auto">
          <a:xfrm>
            <a:off x="1785918" y="1063616"/>
            <a:ext cx="4232031" cy="10795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zh-CN" dirty="0">
              <a:solidFill>
                <a:srgbClr val="00B0F0"/>
              </a:solidFill>
            </a:endParaRPr>
          </a:p>
        </p:txBody>
      </p:sp>
      <p:sp>
        <p:nvSpPr>
          <p:cNvPr id="38918" name="Rectangle 5"/>
          <p:cNvSpPr>
            <a:spLocks noChangeArrowheads="1"/>
          </p:cNvSpPr>
          <p:nvPr/>
        </p:nvSpPr>
        <p:spPr bwMode="auto">
          <a:xfrm>
            <a:off x="2786050" y="1000108"/>
            <a:ext cx="3319097" cy="865188"/>
          </a:xfrm>
          <a:prstGeom prst="rect">
            <a:avLst/>
          </a:prstGeom>
          <a:noFill/>
          <a:ln w="9525">
            <a:noFill/>
            <a:miter lim="800000"/>
            <a:headEnd/>
            <a:tailEnd/>
          </a:ln>
        </p:spPr>
        <p:txBody>
          <a:bodyPr/>
          <a:lstStyle/>
          <a:p>
            <a:pPr>
              <a:spcBef>
                <a:spcPct val="20000"/>
              </a:spcBef>
              <a:spcAft>
                <a:spcPct val="20000"/>
              </a:spcAft>
              <a:buSzPct val="80000"/>
              <a:buFont typeface="Wingdings" pitchFamily="2" charset="2"/>
              <a:buNone/>
              <a:tabLst>
                <a:tab pos="1706563" algn="l"/>
                <a:tab pos="2697163" algn="l"/>
              </a:tabLst>
            </a:pPr>
            <a:r>
              <a:rPr lang="en-GB" sz="2400" b="0" dirty="0">
                <a:solidFill>
                  <a:srgbClr val="00B0F0"/>
                </a:solidFill>
                <a:latin typeface="Comic Sans MS" pitchFamily="66" charset="0"/>
              </a:rPr>
              <a:t>1	if n=1</a:t>
            </a:r>
          </a:p>
          <a:p>
            <a:pPr>
              <a:spcBef>
                <a:spcPct val="20000"/>
              </a:spcBef>
              <a:spcAft>
                <a:spcPct val="20000"/>
              </a:spcAft>
              <a:buSzPct val="80000"/>
              <a:buFont typeface="Wingdings" pitchFamily="2" charset="2"/>
              <a:buNone/>
              <a:tabLst>
                <a:tab pos="1706563" algn="l"/>
                <a:tab pos="2697163" algn="l"/>
              </a:tabLst>
            </a:pPr>
            <a:r>
              <a:rPr lang="en-GB" sz="2400" b="0" dirty="0">
                <a:solidFill>
                  <a:srgbClr val="00B0F0"/>
                </a:solidFill>
                <a:latin typeface="Comic Sans MS" pitchFamily="66" charset="0"/>
              </a:rPr>
              <a:t>T(n/2) + 1	otherwise</a:t>
            </a:r>
            <a:endParaRPr lang="en-US" altLang="zh-CN" sz="2400" b="0" dirty="0">
              <a:solidFill>
                <a:srgbClr val="00B0F0"/>
              </a:solidFill>
              <a:latin typeface="Comic Sans MS" pitchFamily="66" charset="0"/>
              <a:ea typeface="宋体" charset="-122"/>
            </a:endParaRPr>
          </a:p>
        </p:txBody>
      </p:sp>
      <p:sp>
        <p:nvSpPr>
          <p:cNvPr id="38919" name="Text Box 6"/>
          <p:cNvSpPr txBox="1">
            <a:spLocks noChangeArrowheads="1"/>
          </p:cNvSpPr>
          <p:nvPr/>
        </p:nvSpPr>
        <p:spPr bwMode="auto">
          <a:xfrm>
            <a:off x="1785918" y="1214422"/>
            <a:ext cx="1029449" cy="461665"/>
          </a:xfrm>
          <a:prstGeom prst="rect">
            <a:avLst/>
          </a:prstGeom>
          <a:noFill/>
          <a:ln w="9525">
            <a:noFill/>
            <a:miter lim="800000"/>
            <a:headEnd/>
            <a:tailEnd/>
          </a:ln>
        </p:spPr>
        <p:txBody>
          <a:bodyPr wrap="none">
            <a:spAutoFit/>
          </a:bodyPr>
          <a:lstStyle/>
          <a:p>
            <a:r>
              <a:rPr lang="en-GB" sz="2400" b="0" dirty="0">
                <a:solidFill>
                  <a:srgbClr val="00B0F0"/>
                </a:solidFill>
                <a:latin typeface="Comic Sans MS" pitchFamily="66" charset="0"/>
              </a:rPr>
              <a:t>T(n) =</a:t>
            </a:r>
            <a:endParaRPr lang="en-US" altLang="zh-CN" sz="2400" b="0" dirty="0">
              <a:solidFill>
                <a:srgbClr val="00B0F0"/>
              </a:solidFill>
              <a:latin typeface="Comic Sans MS" pitchFamily="66" charset="0"/>
              <a:ea typeface="宋体" charset="-122"/>
            </a:endParaRPr>
          </a:p>
        </p:txBody>
      </p:sp>
      <p:sp>
        <p:nvSpPr>
          <p:cNvPr id="38920" name="AutoShape 7"/>
          <p:cNvSpPr>
            <a:spLocks/>
          </p:cNvSpPr>
          <p:nvPr/>
        </p:nvSpPr>
        <p:spPr bwMode="auto">
          <a:xfrm>
            <a:off x="2714612" y="1136639"/>
            <a:ext cx="106974" cy="720725"/>
          </a:xfrm>
          <a:prstGeom prst="leftBrace">
            <a:avLst>
              <a:gd name="adj1" fmla="val 51826"/>
              <a:gd name="adj2" fmla="val 50000"/>
            </a:avLst>
          </a:prstGeom>
          <a:noFill/>
          <a:ln w="28575">
            <a:solidFill>
              <a:schemeClr val="accent2"/>
            </a:solidFill>
            <a:round/>
            <a:headEnd/>
            <a:tailEnd/>
          </a:ln>
        </p:spPr>
        <p:txBody>
          <a:bodyPr wrap="none" anchor="ctr"/>
          <a:lstStyle/>
          <a:p>
            <a:endParaRPr lang="zh-CN" altLang="zh-CN"/>
          </a:p>
        </p:txBody>
      </p:sp>
      <p:sp>
        <p:nvSpPr>
          <p:cNvPr id="372745" name="Rectangle 9"/>
          <p:cNvSpPr>
            <a:spLocks noChangeArrowheads="1"/>
          </p:cNvSpPr>
          <p:nvPr/>
        </p:nvSpPr>
        <p:spPr bwMode="auto">
          <a:xfrm>
            <a:off x="3385038" y="5572126"/>
            <a:ext cx="2040943" cy="369332"/>
          </a:xfrm>
          <a:prstGeom prst="rect">
            <a:avLst/>
          </a:prstGeom>
          <a:solidFill>
            <a:schemeClr val="bg1"/>
          </a:solidFill>
          <a:ln w="9525">
            <a:solidFill>
              <a:srgbClr val="FF0000"/>
            </a:solidFill>
            <a:miter lim="800000"/>
            <a:headEnd/>
            <a:tailEnd/>
          </a:ln>
        </p:spPr>
        <p:txBody>
          <a:bodyPr wrap="none">
            <a:spAutoFit/>
          </a:bodyPr>
          <a:lstStyle/>
          <a:p>
            <a:r>
              <a:rPr lang="en-US" altLang="zh-CN">
                <a:solidFill>
                  <a:srgbClr val="FF0000"/>
                </a:solidFill>
                <a:latin typeface="Comic Sans MS" pitchFamily="66" charset="0"/>
                <a:ea typeface="宋体" charset="-122"/>
              </a:rPr>
              <a:t>i.e., T(n) </a:t>
            </a:r>
            <a:r>
              <a:rPr lang="en-US" altLang="zh-CN">
                <a:solidFill>
                  <a:srgbClr val="FF0000"/>
                </a:solidFill>
                <a:latin typeface="Comic Sans MS" pitchFamily="66" charset="0"/>
                <a:ea typeface="宋体" charset="-122"/>
                <a:sym typeface="Symbol" pitchFamily="18" charset="2"/>
              </a:rPr>
              <a:t> </a:t>
            </a:r>
            <a:r>
              <a:rPr lang="en-US" altLang="zh-CN">
                <a:solidFill>
                  <a:srgbClr val="FF0000"/>
                </a:solidFill>
                <a:latin typeface="Comic Sans MS" pitchFamily="66" charset="0"/>
                <a:ea typeface="宋体" charset="-122"/>
              </a:rPr>
              <a:t>2 log n</a:t>
            </a:r>
          </a:p>
        </p:txBody>
      </p:sp>
      <p:sp>
        <p:nvSpPr>
          <p:cNvPr id="10" name="Left Brace 9"/>
          <p:cNvSpPr>
            <a:spLocks/>
          </p:cNvSpPr>
          <p:nvPr/>
        </p:nvSpPr>
        <p:spPr bwMode="auto">
          <a:xfrm rot="-5400000">
            <a:off x="2655155" y="3617653"/>
            <a:ext cx="214313" cy="989135"/>
          </a:xfrm>
          <a:prstGeom prst="leftBrace">
            <a:avLst>
              <a:gd name="adj1" fmla="val 8333"/>
              <a:gd name="adj2" fmla="val 50000"/>
            </a:avLst>
          </a:prstGeom>
          <a:noFill/>
          <a:ln w="12700" algn="ctr">
            <a:solidFill>
              <a:srgbClr val="FF0000"/>
            </a:solidFill>
            <a:round/>
            <a:headEnd/>
            <a:tailEnd/>
          </a:ln>
        </p:spPr>
        <p:txBody>
          <a:bodyPr wrap="none"/>
          <a:lstStyle/>
          <a:p>
            <a:endParaRPr lang="zh-CN" altLang="zh-CN"/>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77</a:t>
            </a:fld>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73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27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27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27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2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P spid="372745"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zh-CN" smtClean="0"/>
              <a:t>More example</a:t>
            </a:r>
          </a:p>
        </p:txBody>
      </p:sp>
      <p:sp>
        <p:nvSpPr>
          <p:cNvPr id="293891" name="Rectangle 3"/>
          <p:cNvSpPr>
            <a:spLocks noGrp="1" noChangeArrowheads="1"/>
          </p:cNvSpPr>
          <p:nvPr>
            <p:ph type="body" idx="1"/>
          </p:nvPr>
        </p:nvSpPr>
        <p:spPr>
          <a:xfrm>
            <a:off x="549520" y="1098376"/>
            <a:ext cx="8594480" cy="5066928"/>
          </a:xfrm>
        </p:spPr>
        <p:txBody>
          <a:bodyPr/>
          <a:lstStyle/>
          <a:p>
            <a:pPr eaLnBrk="1" hangingPunct="1">
              <a:lnSpc>
                <a:spcPct val="105000"/>
              </a:lnSpc>
              <a:spcAft>
                <a:spcPct val="0"/>
              </a:spcAft>
              <a:tabLst>
                <a:tab pos="2514600" algn="l"/>
                <a:tab pos="4572000" algn="l"/>
                <a:tab pos="6864350" algn="l"/>
              </a:tabLst>
            </a:pPr>
            <a:r>
              <a:rPr lang="en-US" altLang="zh-CN" sz="2800" dirty="0" smtClean="0">
                <a:ea typeface="宋体" charset="-122"/>
              </a:rPr>
              <a:t>Prove that 			is O(n)</a:t>
            </a:r>
            <a:br>
              <a:rPr lang="en-US" altLang="zh-CN" sz="2800" dirty="0" smtClean="0">
                <a:ea typeface="宋体" charset="-122"/>
              </a:rPr>
            </a:br>
            <a:endParaRPr lang="en-US" altLang="zh-CN" sz="2800" dirty="0" smtClean="0">
              <a:ea typeface="宋体" charset="-122"/>
            </a:endParaRPr>
          </a:p>
          <a:p>
            <a:pPr eaLnBrk="1" hangingPunct="1">
              <a:lnSpc>
                <a:spcPct val="105000"/>
              </a:lnSpc>
              <a:spcBef>
                <a:spcPts val="600"/>
              </a:spcBef>
              <a:spcAft>
                <a:spcPct val="0"/>
              </a:spcAft>
              <a:tabLst>
                <a:tab pos="2514600" algn="l"/>
                <a:tab pos="4572000" algn="l"/>
                <a:tab pos="6864350" algn="l"/>
              </a:tabLst>
            </a:pPr>
            <a:r>
              <a:rPr lang="en-US" altLang="zh-CN" sz="2800" b="1" dirty="0" smtClean="0">
                <a:solidFill>
                  <a:srgbClr val="339966"/>
                </a:solidFill>
                <a:ea typeface="宋体" charset="-122"/>
              </a:rPr>
              <a:t>G</a:t>
            </a:r>
            <a:r>
              <a:rPr lang="en-US" altLang="zh-CN" sz="2800" b="1" dirty="0" smtClean="0">
                <a:solidFill>
                  <a:srgbClr val="339966"/>
                </a:solidFill>
                <a:ea typeface="宋体" charset="-122"/>
                <a:sym typeface="Symbol" pitchFamily="18" charset="2"/>
              </a:rPr>
              <a:t>uess:</a:t>
            </a:r>
            <a:r>
              <a:rPr lang="en-US" altLang="zh-CN" sz="2800" dirty="0" smtClean="0">
                <a:ea typeface="宋体" charset="-122"/>
                <a:sym typeface="Symbol" pitchFamily="18" charset="2"/>
              </a:rPr>
              <a:t> T(n)</a:t>
            </a:r>
            <a:r>
              <a:rPr lang="en-US" altLang="zh-CN" sz="2800" dirty="0" smtClean="0">
                <a:ea typeface="宋体" charset="-122"/>
              </a:rPr>
              <a:t> </a:t>
            </a:r>
            <a:r>
              <a:rPr lang="en-US" altLang="zh-CN" sz="2800" b="1" dirty="0" smtClean="0">
                <a:ea typeface="宋体" charset="-122"/>
                <a:sym typeface="Symbol" pitchFamily="18" charset="2"/>
              </a:rPr>
              <a:t></a:t>
            </a:r>
            <a:r>
              <a:rPr lang="en-US" altLang="zh-CN" sz="2800" dirty="0" smtClean="0">
                <a:ea typeface="宋体" charset="-122"/>
                <a:sym typeface="Symbol" pitchFamily="18" charset="2"/>
              </a:rPr>
              <a:t> 2n – 1</a:t>
            </a:r>
          </a:p>
        </p:txBody>
      </p:sp>
      <p:sp>
        <p:nvSpPr>
          <p:cNvPr id="293892" name="Text Box 4"/>
          <p:cNvSpPr txBox="1">
            <a:spLocks noChangeArrowheads="1"/>
          </p:cNvSpPr>
          <p:nvPr/>
        </p:nvSpPr>
        <p:spPr bwMode="auto">
          <a:xfrm>
            <a:off x="1406769" y="3179591"/>
            <a:ext cx="4945674" cy="2400657"/>
          </a:xfrm>
          <a:prstGeom prst="rect">
            <a:avLst/>
          </a:prstGeom>
          <a:solidFill>
            <a:schemeClr val="bg1"/>
          </a:solidFill>
          <a:ln w="9525">
            <a:solidFill>
              <a:schemeClr val="tx1"/>
            </a:solidFill>
            <a:miter lim="800000"/>
            <a:headEnd/>
            <a:tailEnd/>
          </a:ln>
        </p:spPr>
        <p:txBody>
          <a:bodyPr wrap="square">
            <a:spAutoFit/>
          </a:bodyPr>
          <a:lstStyle/>
          <a:p>
            <a:r>
              <a:rPr lang="en-US" altLang="zh-CN" sz="3000" b="0">
                <a:solidFill>
                  <a:srgbClr val="00B0F0"/>
                </a:solidFill>
                <a:latin typeface="Comic Sans MS" pitchFamily="66" charset="0"/>
                <a:ea typeface="宋体" charset="-122"/>
              </a:rPr>
              <a:t>For the base case when n=1,</a:t>
            </a:r>
            <a:br>
              <a:rPr lang="en-US" altLang="zh-CN" sz="3000" b="0">
                <a:solidFill>
                  <a:srgbClr val="00B0F0"/>
                </a:solidFill>
                <a:latin typeface="Comic Sans MS" pitchFamily="66" charset="0"/>
                <a:ea typeface="宋体" charset="-122"/>
              </a:rPr>
            </a:br>
            <a:r>
              <a:rPr lang="en-US" altLang="zh-CN" sz="3000" b="0">
                <a:solidFill>
                  <a:srgbClr val="00B0F0"/>
                </a:solidFill>
                <a:latin typeface="Comic Sans MS" pitchFamily="66" charset="0"/>
                <a:ea typeface="宋体" charset="-122"/>
              </a:rPr>
              <a:t>L.H.S = T(1) = 1</a:t>
            </a:r>
          </a:p>
          <a:p>
            <a:r>
              <a:rPr lang="en-US" altLang="zh-CN" sz="3000" b="0">
                <a:solidFill>
                  <a:srgbClr val="00B0F0"/>
                </a:solidFill>
                <a:latin typeface="Comic Sans MS" pitchFamily="66" charset="0"/>
                <a:ea typeface="宋体" charset="-122"/>
              </a:rPr>
              <a:t>R.H.S =</a:t>
            </a:r>
            <a:r>
              <a:rPr lang="en-US" altLang="zh-CN" sz="3000" b="0">
                <a:solidFill>
                  <a:srgbClr val="00B0F0"/>
                </a:solidFill>
                <a:latin typeface="Comic Sans MS" pitchFamily="66" charset="0"/>
                <a:ea typeface="宋体" charset="-122"/>
                <a:sym typeface="Symbol" pitchFamily="18" charset="2"/>
              </a:rPr>
              <a:t> 2</a:t>
            </a:r>
            <a:r>
              <a:rPr lang="en-US" altLang="zh-CN" sz="3000">
                <a:solidFill>
                  <a:srgbClr val="00B0F0"/>
                </a:solidFill>
                <a:latin typeface="Comic Sans MS" pitchFamily="66" charset="0"/>
                <a:ea typeface="宋体" charset="-122"/>
                <a:sym typeface="Symbol" pitchFamily="18" charset="2"/>
              </a:rPr>
              <a:t></a:t>
            </a:r>
            <a:r>
              <a:rPr lang="en-US" altLang="zh-CN" sz="3000" b="0">
                <a:solidFill>
                  <a:srgbClr val="00B0F0"/>
                </a:solidFill>
                <a:latin typeface="Comic Sans MS" pitchFamily="66" charset="0"/>
                <a:ea typeface="宋体" charset="-122"/>
                <a:sym typeface="Symbol" pitchFamily="18" charset="2"/>
              </a:rPr>
              <a:t>1 - 1 = 1 </a:t>
            </a:r>
            <a:br>
              <a:rPr lang="en-US" altLang="zh-CN" sz="3000" b="0">
                <a:solidFill>
                  <a:srgbClr val="00B0F0"/>
                </a:solidFill>
                <a:latin typeface="Comic Sans MS" pitchFamily="66" charset="0"/>
                <a:ea typeface="宋体" charset="-122"/>
                <a:sym typeface="Symbol" pitchFamily="18" charset="2"/>
              </a:rPr>
            </a:br>
            <a:r>
              <a:rPr lang="en-US" altLang="zh-CN" sz="3000" b="0">
                <a:solidFill>
                  <a:srgbClr val="00B0F0"/>
                </a:solidFill>
                <a:latin typeface="Comic Sans MS" pitchFamily="66" charset="0"/>
                <a:ea typeface="宋体" charset="-122"/>
                <a:sym typeface="Symbol" pitchFamily="18" charset="2"/>
              </a:rPr>
              <a:t>L.H.S </a:t>
            </a:r>
            <a:r>
              <a:rPr lang="en-US" altLang="zh-CN" sz="3000">
                <a:solidFill>
                  <a:srgbClr val="00B0F0"/>
                </a:solidFill>
                <a:latin typeface="Comic Sans MS" pitchFamily="66" charset="0"/>
                <a:ea typeface="宋体" charset="-122"/>
                <a:sym typeface="Symbol" pitchFamily="18" charset="2"/>
              </a:rPr>
              <a:t></a:t>
            </a:r>
            <a:r>
              <a:rPr lang="en-US" altLang="zh-CN" sz="3000" b="0">
                <a:solidFill>
                  <a:srgbClr val="00B0F0"/>
                </a:solidFill>
                <a:latin typeface="Comic Sans MS" pitchFamily="66" charset="0"/>
                <a:ea typeface="宋体" charset="-122"/>
                <a:sym typeface="Symbol" pitchFamily="18" charset="2"/>
              </a:rPr>
              <a:t> R.H.S</a:t>
            </a:r>
            <a:endParaRPr lang="en-US" altLang="zh-CN" sz="3000" b="0">
              <a:solidFill>
                <a:srgbClr val="00B0F0"/>
              </a:solidFill>
              <a:latin typeface="Comic Sans MS" pitchFamily="66" charset="0"/>
              <a:ea typeface="宋体" charset="-122"/>
            </a:endParaRPr>
          </a:p>
        </p:txBody>
      </p:sp>
      <p:sp>
        <p:nvSpPr>
          <p:cNvPr id="293896" name="Rectangle 8"/>
          <p:cNvSpPr>
            <a:spLocks noChangeArrowheads="1"/>
          </p:cNvSpPr>
          <p:nvPr/>
        </p:nvSpPr>
        <p:spPr bwMode="auto">
          <a:xfrm>
            <a:off x="2699792" y="1052736"/>
            <a:ext cx="4232031" cy="957086"/>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zh-CN"/>
          </a:p>
        </p:txBody>
      </p:sp>
      <p:sp>
        <p:nvSpPr>
          <p:cNvPr id="39943" name="Rectangle 9"/>
          <p:cNvSpPr>
            <a:spLocks noChangeArrowheads="1"/>
          </p:cNvSpPr>
          <p:nvPr/>
        </p:nvSpPr>
        <p:spPr bwMode="auto">
          <a:xfrm>
            <a:off x="3566746" y="1015826"/>
            <a:ext cx="3840774" cy="767077"/>
          </a:xfrm>
          <a:prstGeom prst="rect">
            <a:avLst/>
          </a:prstGeom>
          <a:noFill/>
          <a:ln w="9525">
            <a:noFill/>
            <a:miter lim="800000"/>
            <a:headEnd/>
            <a:tailEnd/>
          </a:ln>
        </p:spPr>
        <p:txBody>
          <a:bodyPr/>
          <a:lstStyle/>
          <a:p>
            <a:pPr>
              <a:spcBef>
                <a:spcPct val="20000"/>
              </a:spcBef>
              <a:spcAft>
                <a:spcPct val="20000"/>
              </a:spcAft>
              <a:buSzPct val="80000"/>
              <a:buFont typeface="Wingdings" pitchFamily="2" charset="2"/>
              <a:buNone/>
              <a:tabLst>
                <a:tab pos="1938338" algn="l"/>
              </a:tabLst>
            </a:pPr>
            <a:r>
              <a:rPr lang="en-GB" sz="2400" b="0">
                <a:solidFill>
                  <a:srgbClr val="0000FF"/>
                </a:solidFill>
                <a:latin typeface="Comic Sans MS" pitchFamily="66" charset="0"/>
              </a:rPr>
              <a:t>1	if n=1</a:t>
            </a:r>
          </a:p>
          <a:p>
            <a:pPr>
              <a:spcBef>
                <a:spcPct val="20000"/>
              </a:spcBef>
              <a:spcAft>
                <a:spcPct val="20000"/>
              </a:spcAft>
              <a:buSzPct val="80000"/>
              <a:buFont typeface="Wingdings" pitchFamily="2" charset="2"/>
              <a:buNone/>
              <a:tabLst>
                <a:tab pos="1938338" algn="l"/>
              </a:tabLst>
            </a:pPr>
            <a:r>
              <a:rPr lang="en-US" altLang="zh-CN" sz="2400" b="0">
                <a:solidFill>
                  <a:srgbClr val="0000FF"/>
                </a:solidFill>
                <a:latin typeface="Comic Sans MS" pitchFamily="66" charset="0"/>
                <a:ea typeface="宋体" charset="-122"/>
              </a:rPr>
              <a:t>2</a:t>
            </a:r>
            <a:r>
              <a:rPr lang="en-US" altLang="zh-CN" sz="2400">
                <a:solidFill>
                  <a:srgbClr val="0000FF"/>
                </a:solidFill>
                <a:latin typeface="Comic Sans MS" pitchFamily="66" charset="0"/>
                <a:ea typeface="宋体" charset="-122"/>
                <a:sym typeface="Symbol" pitchFamily="18" charset="2"/>
              </a:rPr>
              <a:t></a:t>
            </a:r>
            <a:r>
              <a:rPr lang="en-US" altLang="zh-CN" sz="2400" b="0">
                <a:solidFill>
                  <a:srgbClr val="0000FF"/>
                </a:solidFill>
                <a:latin typeface="Comic Sans MS" pitchFamily="66" charset="0"/>
                <a:ea typeface="宋体" charset="-122"/>
              </a:rPr>
              <a:t>T(n/2) + 1</a:t>
            </a:r>
            <a:r>
              <a:rPr lang="en-GB" sz="2400" b="0">
                <a:solidFill>
                  <a:srgbClr val="0000FF"/>
                </a:solidFill>
                <a:latin typeface="Comic Sans MS" pitchFamily="66" charset="0"/>
              </a:rPr>
              <a:t>	otherwise</a:t>
            </a:r>
            <a:endParaRPr lang="en-US" altLang="zh-CN" sz="2400" b="0">
              <a:solidFill>
                <a:srgbClr val="0000FF"/>
              </a:solidFill>
              <a:latin typeface="Comic Sans MS" pitchFamily="66" charset="0"/>
              <a:ea typeface="宋体" charset="-122"/>
            </a:endParaRPr>
          </a:p>
        </p:txBody>
      </p:sp>
      <p:sp>
        <p:nvSpPr>
          <p:cNvPr id="39944" name="Text Box 10"/>
          <p:cNvSpPr txBox="1">
            <a:spLocks noChangeArrowheads="1"/>
          </p:cNvSpPr>
          <p:nvPr/>
        </p:nvSpPr>
        <p:spPr bwMode="auto">
          <a:xfrm>
            <a:off x="2574681" y="1184101"/>
            <a:ext cx="1029449" cy="461665"/>
          </a:xfrm>
          <a:prstGeom prst="rect">
            <a:avLst/>
          </a:prstGeom>
          <a:noFill/>
          <a:ln w="9525">
            <a:noFill/>
            <a:miter lim="800000"/>
            <a:headEnd/>
            <a:tailEnd/>
          </a:ln>
        </p:spPr>
        <p:txBody>
          <a:bodyPr wrap="square">
            <a:spAutoFit/>
          </a:bodyPr>
          <a:lstStyle/>
          <a:p>
            <a:r>
              <a:rPr lang="en-GB" sz="2400" b="0" dirty="0">
                <a:solidFill>
                  <a:srgbClr val="00B0F0"/>
                </a:solidFill>
                <a:latin typeface="Comic Sans MS" pitchFamily="66" charset="0"/>
              </a:rPr>
              <a:t>T(n) =</a:t>
            </a:r>
            <a:endParaRPr lang="en-US" altLang="zh-CN" sz="2400" b="0" dirty="0">
              <a:solidFill>
                <a:srgbClr val="00B0F0"/>
              </a:solidFill>
              <a:latin typeface="Comic Sans MS" pitchFamily="66" charset="0"/>
              <a:ea typeface="宋体" charset="-122"/>
            </a:endParaRPr>
          </a:p>
        </p:txBody>
      </p:sp>
      <p:sp>
        <p:nvSpPr>
          <p:cNvPr id="39945" name="AutoShape 11"/>
          <p:cNvSpPr>
            <a:spLocks/>
          </p:cNvSpPr>
          <p:nvPr/>
        </p:nvSpPr>
        <p:spPr bwMode="auto">
          <a:xfrm>
            <a:off x="3475892" y="1087266"/>
            <a:ext cx="106974" cy="638996"/>
          </a:xfrm>
          <a:prstGeom prst="leftBrace">
            <a:avLst>
              <a:gd name="adj1" fmla="val 51826"/>
              <a:gd name="adj2" fmla="val 50000"/>
            </a:avLst>
          </a:prstGeom>
          <a:noFill/>
          <a:ln w="28575">
            <a:solidFill>
              <a:schemeClr val="accent2"/>
            </a:solidFill>
            <a:round/>
            <a:headEnd/>
            <a:tailEnd/>
          </a:ln>
        </p:spPr>
        <p:txBody>
          <a:bodyPr wrap="none" anchor="ctr"/>
          <a:lstStyle/>
          <a:p>
            <a:endParaRPr lang="zh-CN" altLang="zh-CN"/>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78</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8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3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P spid="293892"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zh-CN" smtClean="0"/>
              <a:t>More example</a:t>
            </a:r>
          </a:p>
        </p:txBody>
      </p:sp>
      <p:sp>
        <p:nvSpPr>
          <p:cNvPr id="293891" name="Rectangle 3"/>
          <p:cNvSpPr>
            <a:spLocks noGrp="1" noChangeArrowheads="1"/>
          </p:cNvSpPr>
          <p:nvPr>
            <p:ph type="body" idx="1"/>
          </p:nvPr>
        </p:nvSpPr>
        <p:spPr>
          <a:xfrm>
            <a:off x="549520" y="1357298"/>
            <a:ext cx="8594480" cy="5318720"/>
          </a:xfrm>
        </p:spPr>
        <p:txBody>
          <a:bodyPr/>
          <a:lstStyle/>
          <a:p>
            <a:pPr eaLnBrk="1" hangingPunct="1">
              <a:lnSpc>
                <a:spcPct val="105000"/>
              </a:lnSpc>
              <a:spcAft>
                <a:spcPct val="0"/>
              </a:spcAft>
              <a:buNone/>
              <a:tabLst>
                <a:tab pos="1146175" algn="l"/>
                <a:tab pos="1481138" algn="l"/>
                <a:tab pos="2514600" algn="l"/>
                <a:tab pos="4572000" algn="l"/>
                <a:tab pos="5537200" algn="l"/>
                <a:tab pos="6864350" algn="l"/>
              </a:tabLst>
            </a:pPr>
            <a:r>
              <a:rPr lang="en-US" altLang="zh-CN" sz="2800" dirty="0" smtClean="0">
                <a:ea typeface="宋体" charset="-122"/>
              </a:rPr>
              <a:t>Prove that	 			is O(n)</a:t>
            </a:r>
            <a:br>
              <a:rPr lang="en-US" altLang="zh-CN" sz="2800" dirty="0" smtClean="0">
                <a:ea typeface="宋体" charset="-122"/>
              </a:rPr>
            </a:br>
            <a:endParaRPr lang="en-US" altLang="zh-CN" sz="2800" dirty="0" smtClean="0">
              <a:ea typeface="宋体" charset="-122"/>
            </a:endParaRP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800" b="1" dirty="0" smtClean="0">
                <a:solidFill>
                  <a:srgbClr val="339966"/>
                </a:solidFill>
                <a:ea typeface="宋体" charset="-122"/>
              </a:rPr>
              <a:t>G</a:t>
            </a:r>
            <a:r>
              <a:rPr lang="en-US" altLang="zh-CN" sz="2800" b="1" dirty="0" smtClean="0">
                <a:solidFill>
                  <a:srgbClr val="339966"/>
                </a:solidFill>
                <a:ea typeface="宋体" charset="-122"/>
                <a:sym typeface="Symbol" pitchFamily="18" charset="2"/>
              </a:rPr>
              <a:t>uess:</a:t>
            </a:r>
            <a:r>
              <a:rPr lang="en-US" altLang="zh-CN" sz="2800" dirty="0" smtClean="0">
                <a:ea typeface="宋体" charset="-122"/>
                <a:sym typeface="Symbol" pitchFamily="18" charset="2"/>
              </a:rPr>
              <a:t> T(n)</a:t>
            </a:r>
            <a:r>
              <a:rPr lang="en-US" altLang="zh-CN" sz="2800" dirty="0" smtClean="0">
                <a:ea typeface="宋体" charset="-122"/>
              </a:rPr>
              <a:t> </a:t>
            </a:r>
            <a:r>
              <a:rPr lang="en-US" altLang="zh-CN" sz="2800" b="1" dirty="0" smtClean="0">
                <a:ea typeface="宋体" charset="-122"/>
                <a:sym typeface="Symbol" pitchFamily="18" charset="2"/>
              </a:rPr>
              <a:t></a:t>
            </a:r>
            <a:r>
              <a:rPr lang="en-US" altLang="zh-CN" sz="2800" dirty="0" smtClean="0">
                <a:ea typeface="宋体" charset="-122"/>
                <a:sym typeface="Symbol" pitchFamily="18" charset="2"/>
              </a:rPr>
              <a:t> 2n – 1</a:t>
            </a: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800" dirty="0" smtClean="0">
                <a:ea typeface="宋体" charset="-122"/>
              </a:rPr>
              <a:t>Assume true for all n' &lt; n</a:t>
            </a:r>
            <a:r>
              <a:rPr lang="en-US" altLang="zh-CN" sz="2400" dirty="0" smtClean="0">
                <a:ea typeface="宋体" charset="-122"/>
              </a:rPr>
              <a:t>  </a:t>
            </a:r>
            <a:r>
              <a:rPr lang="en-US" altLang="zh-CN" sz="2000" dirty="0" smtClean="0">
                <a:ea typeface="宋体" charset="-122"/>
              </a:rPr>
              <a:t>[assume T(n/2) </a:t>
            </a:r>
            <a:r>
              <a:rPr lang="en-US" altLang="zh-CN" sz="2000" b="1" dirty="0" smtClean="0">
                <a:ea typeface="宋体" charset="-122"/>
                <a:sym typeface="Symbol" pitchFamily="18" charset="2"/>
              </a:rPr>
              <a:t></a:t>
            </a:r>
            <a:r>
              <a:rPr lang="en-US" altLang="zh-CN" sz="2000" dirty="0" smtClean="0">
                <a:ea typeface="宋体" charset="-122"/>
                <a:sym typeface="Symbol" pitchFamily="18" charset="2"/>
              </a:rPr>
              <a:t> 2(n/2)-1]</a:t>
            </a:r>
            <a:r>
              <a:rPr lang="en-US" altLang="zh-CN" sz="2800" dirty="0" smtClean="0">
                <a:ea typeface="宋体" charset="-122"/>
              </a:rPr>
              <a:t> </a:t>
            </a: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400" dirty="0" smtClean="0">
                <a:ea typeface="宋体" charset="-122"/>
              </a:rPr>
              <a:t>	T(n) = 2</a:t>
            </a:r>
            <a:r>
              <a:rPr lang="en-US" altLang="zh-CN" sz="2400" b="1" dirty="0" smtClean="0">
                <a:ea typeface="宋体" charset="-122"/>
                <a:sym typeface="Symbol" pitchFamily="18" charset="2"/>
              </a:rPr>
              <a:t></a:t>
            </a:r>
            <a:r>
              <a:rPr lang="en-US" altLang="zh-CN" sz="2400" dirty="0" smtClean="0">
                <a:ea typeface="宋体" charset="-122"/>
              </a:rPr>
              <a:t>T(n/2)+1</a:t>
            </a: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400" dirty="0" smtClean="0">
                <a:ea typeface="宋体" charset="-122"/>
                <a:sym typeface="Symbol" pitchFamily="18" charset="2"/>
              </a:rPr>
              <a:t>		</a:t>
            </a:r>
            <a:r>
              <a:rPr lang="en-US" altLang="zh-CN" sz="2400" b="1" dirty="0" smtClean="0">
                <a:ea typeface="宋体" charset="-122"/>
                <a:sym typeface="Symbol" pitchFamily="18" charset="2"/>
              </a:rPr>
              <a:t>	</a:t>
            </a:r>
            <a:r>
              <a:rPr lang="en-US" altLang="zh-CN" sz="2400" dirty="0" smtClean="0">
                <a:ea typeface="宋体" charset="-122"/>
                <a:sym typeface="Symbol" pitchFamily="18" charset="2"/>
              </a:rPr>
              <a:t>2 </a:t>
            </a:r>
            <a:r>
              <a:rPr lang="en-US" altLang="zh-CN" sz="2400" b="1" dirty="0" smtClean="0">
                <a:ea typeface="宋体" charset="-122"/>
                <a:sym typeface="Symbol" pitchFamily="18" charset="2"/>
              </a:rPr>
              <a:t></a:t>
            </a:r>
            <a:r>
              <a:rPr lang="en-US" altLang="zh-CN" sz="2400" dirty="0" smtClean="0">
                <a:ea typeface="宋体" charset="-122"/>
                <a:sym typeface="Symbol" pitchFamily="18" charset="2"/>
              </a:rPr>
              <a:t> </a:t>
            </a:r>
            <a:r>
              <a:rPr lang="en-US" altLang="zh-CN" sz="2400" b="1" dirty="0" smtClean="0">
                <a:solidFill>
                  <a:srgbClr val="FF0000"/>
                </a:solidFill>
                <a:ea typeface="宋体" charset="-122"/>
                <a:sym typeface="Symbol" pitchFamily="18" charset="2"/>
              </a:rPr>
              <a:t>(2(</a:t>
            </a:r>
            <a:r>
              <a:rPr lang="en-US" altLang="zh-CN" sz="2400" b="1" dirty="0" smtClean="0">
                <a:solidFill>
                  <a:srgbClr val="FF0000"/>
                </a:solidFill>
                <a:ea typeface="宋体" charset="-122"/>
              </a:rPr>
              <a:t>n/2)</a:t>
            </a:r>
            <a:r>
              <a:rPr lang="en-US" altLang="zh-CN" sz="2400" b="1" dirty="0" smtClean="0">
                <a:solidFill>
                  <a:srgbClr val="FF0000"/>
                </a:solidFill>
                <a:ea typeface="宋体" charset="-122"/>
                <a:sym typeface="Symbol" pitchFamily="18" charset="2"/>
              </a:rPr>
              <a:t>-1)</a:t>
            </a:r>
            <a:r>
              <a:rPr lang="en-US" altLang="zh-CN" sz="2400" dirty="0" smtClean="0">
                <a:ea typeface="宋体" charset="-122"/>
                <a:sym typeface="Symbol" pitchFamily="18" charset="2"/>
              </a:rPr>
              <a:t> + 1	</a:t>
            </a:r>
            <a:r>
              <a:rPr lang="en-US" altLang="zh-CN" sz="2000" dirty="0" smtClean="0">
                <a:solidFill>
                  <a:srgbClr val="00B050"/>
                </a:solidFill>
                <a:ea typeface="宋体" charset="-122"/>
                <a:sym typeface="Symbol" pitchFamily="18" charset="2"/>
              </a:rPr>
              <a:t> </a:t>
            </a:r>
            <a:r>
              <a:rPr lang="en-US" altLang="zh-CN" sz="2000" i="1" dirty="0" smtClean="0">
                <a:solidFill>
                  <a:srgbClr val="00B050"/>
                </a:solidFill>
                <a:ea typeface="宋体" charset="-122"/>
                <a:sym typeface="Symbol" pitchFamily="18" charset="2"/>
              </a:rPr>
              <a:t>by hypothesis</a:t>
            </a:r>
            <a:endParaRPr lang="en-US" altLang="zh-CN" sz="2800" dirty="0" smtClean="0">
              <a:solidFill>
                <a:srgbClr val="00B050"/>
              </a:solidFill>
              <a:ea typeface="宋体" charset="-122"/>
              <a:sym typeface="Symbol" pitchFamily="18" charset="2"/>
            </a:endParaRP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400" dirty="0" smtClean="0">
                <a:ea typeface="宋体" charset="-122"/>
                <a:sym typeface="Symbol" pitchFamily="18" charset="2"/>
              </a:rPr>
              <a:t>		=	2n – 2 + 1</a:t>
            </a:r>
          </a:p>
          <a:p>
            <a:pPr eaLnBrk="1" hangingPunct="1">
              <a:lnSpc>
                <a:spcPct val="105000"/>
              </a:lnSpc>
              <a:spcBef>
                <a:spcPts val="600"/>
              </a:spcBef>
              <a:spcAft>
                <a:spcPts val="600"/>
              </a:spcAft>
              <a:buNone/>
              <a:tabLst>
                <a:tab pos="1146175" algn="l"/>
                <a:tab pos="1481138" algn="l"/>
                <a:tab pos="2514600" algn="l"/>
                <a:tab pos="4572000" algn="l"/>
                <a:tab pos="5537200" algn="l"/>
                <a:tab pos="6864350" algn="l"/>
              </a:tabLst>
            </a:pPr>
            <a:r>
              <a:rPr lang="en-US" altLang="zh-CN" sz="2400" dirty="0" smtClean="0">
                <a:ea typeface="宋体" charset="-122"/>
                <a:sym typeface="Symbol" pitchFamily="18" charset="2"/>
              </a:rPr>
              <a:t>		=	2n - 1</a:t>
            </a:r>
            <a:endParaRPr lang="en-US" altLang="zh-CN" sz="2400" i="1" dirty="0" smtClean="0">
              <a:solidFill>
                <a:schemeClr val="accent2"/>
              </a:solidFill>
              <a:ea typeface="宋体" charset="-122"/>
              <a:sym typeface="Symbol" pitchFamily="18" charset="2"/>
            </a:endParaRPr>
          </a:p>
        </p:txBody>
      </p:sp>
      <p:sp>
        <p:nvSpPr>
          <p:cNvPr id="293894" name="Rectangle 6"/>
          <p:cNvSpPr>
            <a:spLocks noChangeArrowheads="1"/>
          </p:cNvSpPr>
          <p:nvPr/>
        </p:nvSpPr>
        <p:spPr bwMode="auto">
          <a:xfrm>
            <a:off x="4769828" y="5214939"/>
            <a:ext cx="2872902" cy="553998"/>
          </a:xfrm>
          <a:prstGeom prst="rect">
            <a:avLst/>
          </a:prstGeom>
          <a:solidFill>
            <a:schemeClr val="bg1"/>
          </a:solidFill>
          <a:ln w="9525">
            <a:solidFill>
              <a:srgbClr val="FF0000"/>
            </a:solidFill>
            <a:miter lim="800000"/>
            <a:headEnd/>
            <a:tailEnd/>
          </a:ln>
        </p:spPr>
        <p:txBody>
          <a:bodyPr wrap="none">
            <a:spAutoFit/>
          </a:bodyPr>
          <a:lstStyle/>
          <a:p>
            <a:r>
              <a:rPr lang="en-US" altLang="zh-CN" sz="3000">
                <a:solidFill>
                  <a:srgbClr val="FF0000"/>
                </a:solidFill>
                <a:latin typeface="Comic Sans MS" pitchFamily="66" charset="0"/>
                <a:ea typeface="宋体" charset="-122"/>
              </a:rPr>
              <a:t>i.e., T(n) </a:t>
            </a:r>
            <a:r>
              <a:rPr lang="en-US" altLang="zh-CN" sz="3000">
                <a:solidFill>
                  <a:srgbClr val="FF0000"/>
                </a:solidFill>
                <a:latin typeface="Comic Sans MS" pitchFamily="66" charset="0"/>
                <a:ea typeface="宋体" charset="-122"/>
                <a:sym typeface="Symbol" pitchFamily="18" charset="2"/>
              </a:rPr>
              <a:t> </a:t>
            </a:r>
            <a:r>
              <a:rPr lang="en-US" altLang="zh-CN" sz="3000">
                <a:solidFill>
                  <a:srgbClr val="FF0000"/>
                </a:solidFill>
                <a:latin typeface="Comic Sans MS" pitchFamily="66" charset="0"/>
                <a:ea typeface="宋体" charset="-122"/>
              </a:rPr>
              <a:t>2n-1</a:t>
            </a:r>
          </a:p>
        </p:txBody>
      </p:sp>
      <p:sp>
        <p:nvSpPr>
          <p:cNvPr id="293896" name="Rectangle 8"/>
          <p:cNvSpPr>
            <a:spLocks noChangeArrowheads="1"/>
          </p:cNvSpPr>
          <p:nvPr/>
        </p:nvSpPr>
        <p:spPr bwMode="auto">
          <a:xfrm>
            <a:off x="2699792" y="1206492"/>
            <a:ext cx="4232031" cy="10795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zh-CN"/>
          </a:p>
        </p:txBody>
      </p:sp>
      <p:sp>
        <p:nvSpPr>
          <p:cNvPr id="40967" name="Rectangle 9"/>
          <p:cNvSpPr>
            <a:spLocks noChangeArrowheads="1"/>
          </p:cNvSpPr>
          <p:nvPr/>
        </p:nvSpPr>
        <p:spPr bwMode="auto">
          <a:xfrm>
            <a:off x="3566746" y="1205822"/>
            <a:ext cx="3840774" cy="865188"/>
          </a:xfrm>
          <a:prstGeom prst="rect">
            <a:avLst/>
          </a:prstGeom>
          <a:noFill/>
          <a:ln w="9525">
            <a:noFill/>
            <a:miter lim="800000"/>
            <a:headEnd/>
            <a:tailEnd/>
          </a:ln>
        </p:spPr>
        <p:txBody>
          <a:bodyPr/>
          <a:lstStyle/>
          <a:p>
            <a:pPr>
              <a:spcBef>
                <a:spcPct val="20000"/>
              </a:spcBef>
              <a:spcAft>
                <a:spcPct val="20000"/>
              </a:spcAft>
              <a:buSzPct val="80000"/>
              <a:buFont typeface="Wingdings" pitchFamily="2" charset="2"/>
              <a:buNone/>
              <a:tabLst>
                <a:tab pos="1938338" algn="l"/>
              </a:tabLst>
            </a:pPr>
            <a:r>
              <a:rPr lang="en-GB" sz="2400" b="0">
                <a:solidFill>
                  <a:srgbClr val="0000FF"/>
                </a:solidFill>
                <a:latin typeface="Comic Sans MS" pitchFamily="66" charset="0"/>
              </a:rPr>
              <a:t>1	if n=1</a:t>
            </a:r>
          </a:p>
          <a:p>
            <a:pPr>
              <a:spcBef>
                <a:spcPct val="20000"/>
              </a:spcBef>
              <a:spcAft>
                <a:spcPct val="20000"/>
              </a:spcAft>
              <a:buSzPct val="80000"/>
              <a:buFont typeface="Wingdings" pitchFamily="2" charset="2"/>
              <a:buNone/>
              <a:tabLst>
                <a:tab pos="1938338" algn="l"/>
              </a:tabLst>
            </a:pPr>
            <a:r>
              <a:rPr lang="en-US" altLang="zh-CN" sz="2400" b="0">
                <a:solidFill>
                  <a:srgbClr val="0000FF"/>
                </a:solidFill>
                <a:latin typeface="Comic Sans MS" pitchFamily="66" charset="0"/>
                <a:ea typeface="宋体" charset="-122"/>
              </a:rPr>
              <a:t>2</a:t>
            </a:r>
            <a:r>
              <a:rPr lang="en-US" altLang="zh-CN" sz="2400">
                <a:solidFill>
                  <a:srgbClr val="0000FF"/>
                </a:solidFill>
                <a:latin typeface="Comic Sans MS" pitchFamily="66" charset="0"/>
                <a:ea typeface="宋体" charset="-122"/>
                <a:sym typeface="Symbol" pitchFamily="18" charset="2"/>
              </a:rPr>
              <a:t></a:t>
            </a:r>
            <a:r>
              <a:rPr lang="en-US" altLang="zh-CN" sz="2400" b="0">
                <a:solidFill>
                  <a:srgbClr val="0000FF"/>
                </a:solidFill>
                <a:latin typeface="Comic Sans MS" pitchFamily="66" charset="0"/>
                <a:ea typeface="宋体" charset="-122"/>
              </a:rPr>
              <a:t>T(n/2) + 1</a:t>
            </a:r>
            <a:r>
              <a:rPr lang="en-GB" sz="2400" b="0">
                <a:solidFill>
                  <a:srgbClr val="0000FF"/>
                </a:solidFill>
                <a:latin typeface="Comic Sans MS" pitchFamily="66" charset="0"/>
              </a:rPr>
              <a:t>	otherwise</a:t>
            </a:r>
            <a:endParaRPr lang="en-US" altLang="zh-CN" sz="2400" b="0">
              <a:solidFill>
                <a:srgbClr val="0000FF"/>
              </a:solidFill>
              <a:latin typeface="Comic Sans MS" pitchFamily="66" charset="0"/>
              <a:ea typeface="宋体" charset="-122"/>
            </a:endParaRPr>
          </a:p>
        </p:txBody>
      </p:sp>
      <p:sp>
        <p:nvSpPr>
          <p:cNvPr id="40968" name="Text Box 10"/>
          <p:cNvSpPr txBox="1">
            <a:spLocks noChangeArrowheads="1"/>
          </p:cNvSpPr>
          <p:nvPr/>
        </p:nvSpPr>
        <p:spPr bwMode="auto">
          <a:xfrm>
            <a:off x="2627784" y="1350508"/>
            <a:ext cx="1029449" cy="461665"/>
          </a:xfrm>
          <a:prstGeom prst="rect">
            <a:avLst/>
          </a:prstGeom>
          <a:noFill/>
          <a:ln w="9525">
            <a:noFill/>
            <a:miter lim="800000"/>
            <a:headEnd/>
            <a:tailEnd/>
          </a:ln>
        </p:spPr>
        <p:txBody>
          <a:bodyPr wrap="none">
            <a:spAutoFit/>
          </a:bodyPr>
          <a:lstStyle/>
          <a:p>
            <a:r>
              <a:rPr lang="en-GB" sz="2400" b="0" dirty="0">
                <a:solidFill>
                  <a:srgbClr val="0E6BDC"/>
                </a:solidFill>
                <a:latin typeface="Comic Sans MS" pitchFamily="66" charset="0"/>
              </a:rPr>
              <a:t>T(n) =</a:t>
            </a:r>
            <a:endParaRPr lang="en-US" altLang="zh-CN" sz="2400" b="0" dirty="0">
              <a:solidFill>
                <a:srgbClr val="0E6BDC"/>
              </a:solidFill>
              <a:latin typeface="Comic Sans MS" pitchFamily="66" charset="0"/>
              <a:ea typeface="宋体" charset="-122"/>
            </a:endParaRPr>
          </a:p>
        </p:txBody>
      </p:sp>
      <p:sp>
        <p:nvSpPr>
          <p:cNvPr id="40969" name="AutoShape 11"/>
          <p:cNvSpPr>
            <a:spLocks/>
          </p:cNvSpPr>
          <p:nvPr/>
        </p:nvSpPr>
        <p:spPr bwMode="auto">
          <a:xfrm>
            <a:off x="3475892" y="1277261"/>
            <a:ext cx="106974" cy="720725"/>
          </a:xfrm>
          <a:prstGeom prst="leftBrace">
            <a:avLst>
              <a:gd name="adj1" fmla="val 51826"/>
              <a:gd name="adj2" fmla="val 50000"/>
            </a:avLst>
          </a:prstGeom>
          <a:noFill/>
          <a:ln w="28575">
            <a:solidFill>
              <a:schemeClr val="accent2"/>
            </a:solidFill>
            <a:round/>
            <a:headEnd/>
            <a:tailEnd/>
          </a:ln>
        </p:spPr>
        <p:txBody>
          <a:bodyPr wrap="none" anchor="ctr"/>
          <a:lstStyle/>
          <a:p>
            <a:endParaRPr lang="zh-CN" altLang="zh-CN" dirty="0">
              <a:solidFill>
                <a:srgbClr val="0E6BDC"/>
              </a:solidFill>
            </a:endParaRPr>
          </a:p>
        </p:txBody>
      </p:sp>
      <p:sp>
        <p:nvSpPr>
          <p:cNvPr id="11" name="Left Brace 10"/>
          <p:cNvSpPr>
            <a:spLocks/>
          </p:cNvSpPr>
          <p:nvPr/>
        </p:nvSpPr>
        <p:spPr bwMode="auto">
          <a:xfrm rot="-5400000">
            <a:off x="2670647" y="3615840"/>
            <a:ext cx="142875" cy="912201"/>
          </a:xfrm>
          <a:prstGeom prst="leftBrace">
            <a:avLst>
              <a:gd name="adj1" fmla="val 8321"/>
              <a:gd name="adj2" fmla="val 50000"/>
            </a:avLst>
          </a:prstGeom>
          <a:noFill/>
          <a:ln w="28575" algn="ctr">
            <a:solidFill>
              <a:srgbClr val="FF0000"/>
            </a:solidFill>
            <a:round/>
            <a:headEnd/>
            <a:tailEnd/>
          </a:ln>
        </p:spPr>
        <p:txBody>
          <a:bodyPr wrap="none"/>
          <a:lstStyle/>
          <a:p>
            <a:endParaRPr lang="zh-CN" altLang="zh-CN"/>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79</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8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3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38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8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3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P spid="293894"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14348" y="285728"/>
            <a:ext cx="7620000" cy="769938"/>
          </a:xfrm>
        </p:spPr>
        <p:txBody>
          <a:bodyPr/>
          <a:lstStyle/>
          <a:p>
            <a:pPr eaLnBrk="1" hangingPunct="1">
              <a:defRPr/>
            </a:pPr>
            <a:r>
              <a:rPr lang="en-US" b="1" dirty="0" smtClean="0">
                <a:effectLst>
                  <a:outerShdw blurRad="38100" dist="38100" dir="2700000" algn="tl">
                    <a:srgbClr val="FFFFFF"/>
                  </a:outerShdw>
                </a:effectLst>
              </a:rPr>
              <a:t> 4.1.2 Time Complexity</a:t>
            </a:r>
          </a:p>
        </p:txBody>
      </p:sp>
      <p:sp>
        <p:nvSpPr>
          <p:cNvPr id="1030" name="Rectangle 3"/>
          <p:cNvSpPr>
            <a:spLocks noGrp="1" noChangeArrowheads="1"/>
          </p:cNvSpPr>
          <p:nvPr>
            <p:ph type="body" sz="half" idx="1"/>
          </p:nvPr>
        </p:nvSpPr>
        <p:spPr>
          <a:xfrm>
            <a:off x="785786" y="1643050"/>
            <a:ext cx="7886700" cy="4114800"/>
          </a:xfrm>
          <a:solidFill>
            <a:srgbClr val="FFFF99"/>
          </a:solidFill>
          <a:ln w="28575">
            <a:solidFill>
              <a:schemeClr val="tx1"/>
            </a:solidFill>
          </a:ln>
        </p:spPr>
        <p:txBody>
          <a:bodyPr/>
          <a:lstStyle/>
          <a:p>
            <a:pPr eaLnBrk="1" hangingPunct="1">
              <a:buFont typeface="Wingdings" pitchFamily="2" charset="2"/>
              <a:buNone/>
            </a:pPr>
            <a:r>
              <a:rPr lang="en-US" altLang="zh-CN" sz="2400" dirty="0" smtClean="0">
                <a:ea typeface="宋体" pitchFamily="2" charset="-122"/>
              </a:rPr>
              <a:t>	Let	g(n) = time for S(p) when p is small</a:t>
            </a:r>
          </a:p>
          <a:p>
            <a:pPr eaLnBrk="1" hangingPunct="1">
              <a:buFont typeface="Wingdings" pitchFamily="2" charset="2"/>
              <a:buNone/>
            </a:pPr>
            <a:r>
              <a:rPr lang="en-US" altLang="zh-CN" sz="2400" dirty="0" smtClean="0">
                <a:ea typeface="宋体" pitchFamily="2" charset="-122"/>
              </a:rPr>
              <a:t>		f(n) = 	time to divide p and combine solutions</a:t>
            </a:r>
          </a:p>
          <a:p>
            <a:pPr eaLnBrk="1" hangingPunct="1">
              <a:buFont typeface="Wingdings" pitchFamily="2" charset="2"/>
              <a:buNone/>
            </a:pPr>
            <a:r>
              <a:rPr lang="en-US" altLang="zh-CN" sz="2400" dirty="0" smtClean="0">
                <a:ea typeface="宋体" pitchFamily="2" charset="-122"/>
              </a:rPr>
              <a:t>	then</a:t>
            </a:r>
          </a:p>
          <a:p>
            <a:pPr eaLnBrk="1" hangingPunct="1">
              <a:buFont typeface="Wingdings" pitchFamily="2" charset="2"/>
              <a:buNone/>
            </a:pPr>
            <a:r>
              <a:rPr lang="en-US" altLang="zh-CN" sz="2400" dirty="0" smtClean="0">
                <a:ea typeface="宋体" pitchFamily="2" charset="-122"/>
              </a:rPr>
              <a:t>	for p small   T(n) = g(n)</a:t>
            </a:r>
          </a:p>
          <a:p>
            <a:pPr eaLnBrk="1" hangingPunct="1">
              <a:buFont typeface="Wingdings" pitchFamily="2" charset="2"/>
              <a:buNone/>
            </a:pPr>
            <a:r>
              <a:rPr lang="en-US" altLang="zh-CN" sz="2400" dirty="0" smtClean="0">
                <a:ea typeface="宋体" pitchFamily="2" charset="-122"/>
              </a:rPr>
              <a:t> 	otherwise</a:t>
            </a:r>
          </a:p>
          <a:p>
            <a:pPr eaLnBrk="1" hangingPunct="1">
              <a:buFont typeface="Wingdings" pitchFamily="2" charset="2"/>
              <a:buNone/>
            </a:pPr>
            <a:r>
              <a:rPr lang="en-US" altLang="zh-CN" sz="2400" dirty="0" smtClean="0">
                <a:ea typeface="宋体" pitchFamily="2" charset="-122"/>
              </a:rPr>
              <a:t>			</a:t>
            </a:r>
            <a:endParaRPr lang="en-US" altLang="zh-CN" sz="2400" baseline="-25000" dirty="0" smtClean="0">
              <a:ea typeface="宋体" pitchFamily="2" charset="-122"/>
              <a:sym typeface="Symbol" pitchFamily="18" charset="2"/>
            </a:endParaRPr>
          </a:p>
        </p:txBody>
      </p:sp>
      <p:graphicFrame>
        <p:nvGraphicFramePr>
          <p:cNvPr id="1026" name="Object 4"/>
          <p:cNvGraphicFramePr>
            <a:graphicFrameLocks noGrp="1" noChangeAspect="1"/>
          </p:cNvGraphicFramePr>
          <p:nvPr>
            <p:ph sz="half" idx="2"/>
            <p:extLst>
              <p:ext uri="{D42A27DB-BD31-4B8C-83A1-F6EECF244321}">
                <p14:modId xmlns:p14="http://schemas.microsoft.com/office/powerpoint/2010/main" val="1465174775"/>
              </p:ext>
            </p:extLst>
          </p:nvPr>
        </p:nvGraphicFramePr>
        <p:xfrm>
          <a:off x="2619348" y="4286305"/>
          <a:ext cx="3810000" cy="1166813"/>
        </p:xfrm>
        <a:graphic>
          <a:graphicData uri="http://schemas.openxmlformats.org/presentationml/2006/ole">
            <mc:AlternateContent xmlns:mc="http://schemas.openxmlformats.org/markup-compatibility/2006">
              <mc:Choice xmlns:v="urn:schemas-microsoft-com:vml" Requires="v">
                <p:oleObj spid="_x0000_s122947" name="Equation" r:id="rId4" imgW="1409400" imgH="431640" progId="Equation.3">
                  <p:embed/>
                </p:oleObj>
              </mc:Choice>
              <mc:Fallback>
                <p:oleObj name="Equation" r:id="rId4" imgW="140940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48" y="4286305"/>
                        <a:ext cx="3810000" cy="1166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a:t>
            </a:fld>
            <a:endParaRPr lang="en-US" altLang="zh-TW"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3"/>
          <p:cNvSpPr>
            <a:spLocks noGrp="1" noChangeArrowheads="1"/>
          </p:cNvSpPr>
          <p:nvPr>
            <p:ph type="body" idx="1"/>
          </p:nvPr>
        </p:nvSpPr>
        <p:spPr>
          <a:xfrm>
            <a:off x="813289" y="1219200"/>
            <a:ext cx="8102111" cy="5486400"/>
          </a:xfrm>
        </p:spPr>
        <p:txBody>
          <a:bodyPr/>
          <a:lstStyle/>
          <a:p>
            <a:pPr eaLnBrk="1" hangingPunct="1">
              <a:lnSpc>
                <a:spcPct val="105000"/>
              </a:lnSpc>
              <a:tabLst>
                <a:tab pos="3657600" algn="l"/>
              </a:tabLst>
            </a:pPr>
            <a:r>
              <a:rPr lang="en-GB" sz="3000" dirty="0" smtClean="0"/>
              <a:t>Depending on the recurrence, we can guess the order of growth</a:t>
            </a:r>
          </a:p>
          <a:p>
            <a:pPr eaLnBrk="1" hangingPunct="1">
              <a:lnSpc>
                <a:spcPct val="105000"/>
              </a:lnSpc>
              <a:tabLst>
                <a:tab pos="3657600" algn="l"/>
              </a:tabLst>
            </a:pPr>
            <a:r>
              <a:rPr lang="en-GB" sz="3000" dirty="0" smtClean="0"/>
              <a:t>T(n) = T(n/2)+1	T(n) is O(log n)</a:t>
            </a:r>
          </a:p>
          <a:p>
            <a:pPr eaLnBrk="1" hangingPunct="1">
              <a:lnSpc>
                <a:spcPct val="105000"/>
              </a:lnSpc>
              <a:tabLst>
                <a:tab pos="3657600" algn="l"/>
              </a:tabLst>
            </a:pPr>
            <a:r>
              <a:rPr lang="en-GB" sz="3000" dirty="0" smtClean="0"/>
              <a:t>T(n) = 2</a:t>
            </a:r>
            <a:r>
              <a:rPr lang="en-GB" sz="3000" b="1" dirty="0" smtClean="0">
                <a:sym typeface="Symbol" pitchFamily="18" charset="2"/>
              </a:rPr>
              <a:t></a:t>
            </a:r>
            <a:r>
              <a:rPr lang="en-GB" sz="3000" dirty="0" smtClean="0"/>
              <a:t>T(n/2)+1	T(n) is O(n)</a:t>
            </a:r>
          </a:p>
          <a:p>
            <a:pPr eaLnBrk="1" hangingPunct="1">
              <a:lnSpc>
                <a:spcPct val="105000"/>
              </a:lnSpc>
              <a:tabLst>
                <a:tab pos="3657600" algn="l"/>
              </a:tabLst>
            </a:pPr>
            <a:r>
              <a:rPr lang="en-GB" sz="3000" dirty="0" smtClean="0"/>
              <a:t>T(n) = 2</a:t>
            </a:r>
            <a:r>
              <a:rPr lang="en-GB" sz="3000" b="1" dirty="0" smtClean="0">
                <a:sym typeface="Symbol" pitchFamily="18" charset="2"/>
              </a:rPr>
              <a:t></a:t>
            </a:r>
            <a:r>
              <a:rPr lang="en-GB" sz="3000" dirty="0" smtClean="0"/>
              <a:t>T(n/2)+n	T(n) is O(n log n)</a:t>
            </a:r>
          </a:p>
          <a:p>
            <a:pPr eaLnBrk="1" hangingPunct="1">
              <a:lnSpc>
                <a:spcPct val="105000"/>
              </a:lnSpc>
              <a:tabLst>
                <a:tab pos="3657600" algn="l"/>
              </a:tabLst>
            </a:pPr>
            <a:r>
              <a:rPr lang="en-GB" sz="3000" b="1" dirty="0" smtClean="0">
                <a:solidFill>
                  <a:srgbClr val="FF0000"/>
                </a:solidFill>
              </a:rPr>
              <a:t>T(n) = 2</a:t>
            </a:r>
            <a:r>
              <a:rPr lang="en-GB" sz="3000" b="1" dirty="0" smtClean="0">
                <a:solidFill>
                  <a:srgbClr val="FF0000"/>
                </a:solidFill>
                <a:sym typeface="Symbol" pitchFamily="18" charset="2"/>
              </a:rPr>
              <a:t></a:t>
            </a:r>
            <a:r>
              <a:rPr lang="en-GB" sz="3000" b="1" dirty="0" smtClean="0">
                <a:solidFill>
                  <a:srgbClr val="FF0000"/>
                </a:solidFill>
              </a:rPr>
              <a:t>T(n-1)+1	T(n) is O(2</a:t>
            </a:r>
            <a:r>
              <a:rPr lang="en-GB" sz="3000" b="1" baseline="30000" dirty="0" smtClean="0">
                <a:solidFill>
                  <a:srgbClr val="FF0000"/>
                </a:solidFill>
              </a:rPr>
              <a:t>n</a:t>
            </a:r>
            <a:r>
              <a:rPr lang="en-GB" sz="3000" b="1" dirty="0" smtClean="0">
                <a:solidFill>
                  <a:srgbClr val="FF0000"/>
                </a:solidFill>
              </a:rPr>
              <a:t>)</a:t>
            </a:r>
          </a:p>
          <a:p>
            <a:pPr eaLnBrk="1" hangingPunct="1">
              <a:lnSpc>
                <a:spcPct val="105000"/>
              </a:lnSpc>
              <a:tabLst>
                <a:tab pos="3657600" algn="l"/>
              </a:tabLst>
            </a:pPr>
            <a:endParaRPr lang="en-GB" sz="3000" dirty="0" smtClean="0"/>
          </a:p>
        </p:txBody>
      </p:sp>
      <p:sp>
        <p:nvSpPr>
          <p:cNvPr id="6" name="Rectangle 2"/>
          <p:cNvSpPr txBox="1">
            <a:spLocks noChangeArrowheads="1"/>
          </p:cNvSpPr>
          <p:nvPr/>
        </p:nvSpPr>
        <p:spPr bwMode="auto">
          <a:xfrm>
            <a:off x="142844" y="285728"/>
            <a:ext cx="7620000" cy="7699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3200" b="0" i="0" u="none" strike="noStrike" kern="0" cap="none" spc="0" normalizeH="0" baseline="0" noProof="0" dirty="0" smtClean="0">
                <a:ln>
                  <a:noFill/>
                </a:ln>
                <a:solidFill>
                  <a:schemeClr val="bg1"/>
                </a:solidFill>
                <a:effectLst/>
                <a:uLnTx/>
                <a:uFillTx/>
                <a:latin typeface="+mj-lt"/>
                <a:ea typeface="+mj-ea"/>
                <a:cs typeface="+mj-cs"/>
              </a:rPr>
              <a:t>Time complexity of the general algorithm</a:t>
            </a:r>
            <a:endParaRPr kumimoji="0" lang="en-US" altLang="zh-TW" sz="3200" b="0" i="0" u="none" strike="noStrike" kern="0" cap="none" spc="0" normalizeH="0" baseline="0" noProof="0" dirty="0">
              <a:ln>
                <a:noFill/>
              </a:ln>
              <a:solidFill>
                <a:schemeClr val="bg1"/>
              </a:solidFill>
              <a:effectLst/>
              <a:uLnTx/>
              <a:uFillTx/>
              <a:latin typeface="+mj-lt"/>
              <a:ea typeface="+mj-ea"/>
              <a:cs typeface="+mj-cs"/>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80</a:t>
            </a:fld>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00034" y="357166"/>
            <a:ext cx="7772400" cy="1143000"/>
          </a:xfrm>
        </p:spPr>
        <p:txBody>
          <a:bodyPr/>
          <a:lstStyle/>
          <a:p>
            <a:pPr eaLnBrk="1" hangingPunct="1"/>
            <a:r>
              <a:rPr lang="en-US" altLang="zh-CN" sz="3600" b="1" dirty="0" smtClean="0">
                <a:effectLst>
                  <a:outerShdw blurRad="38100" dist="38100" dir="2700000" algn="tl">
                    <a:srgbClr val="FFFFFF"/>
                  </a:outerShdw>
                </a:effectLst>
                <a:ea typeface="宋体" charset="-122"/>
              </a:rPr>
              <a:t>5.6.2 </a:t>
            </a:r>
            <a:r>
              <a:rPr lang="en-US" altLang="zh-CN" sz="3600" b="1" dirty="0" err="1" smtClean="0">
                <a:effectLst>
                  <a:outerShdw blurRad="38100" dist="38100" dir="2700000" algn="tl">
                    <a:srgbClr val="FFFFFF"/>
                  </a:outerShdw>
                </a:effectLst>
                <a:ea typeface="宋体" charset="-122"/>
              </a:rPr>
              <a:t>QuickSort</a:t>
            </a:r>
            <a:r>
              <a:rPr lang="en-US" altLang="zh-CN" sz="3600" b="1" dirty="0" smtClean="0">
                <a:effectLst>
                  <a:outerShdw blurRad="38100" dist="38100" dir="2700000" algn="tl">
                    <a:srgbClr val="FFFFFF"/>
                  </a:outerShdw>
                </a:effectLst>
                <a:ea typeface="宋体" charset="-122"/>
              </a:rPr>
              <a:t/>
            </a:r>
            <a:br>
              <a:rPr lang="en-US" altLang="zh-CN" sz="3600" b="1" dirty="0" smtClean="0">
                <a:effectLst>
                  <a:outerShdw blurRad="38100" dist="38100" dir="2700000" algn="tl">
                    <a:srgbClr val="FFFFFF"/>
                  </a:outerShdw>
                </a:effectLst>
                <a:ea typeface="宋体" charset="-122"/>
              </a:rPr>
            </a:br>
            <a:r>
              <a:rPr lang="en-US" altLang="zh-CN" sz="3600" b="1" dirty="0" smtClean="0">
                <a:effectLst>
                  <a:outerShdw blurRad="38100" dist="38100" dir="2700000" algn="tl">
                    <a:srgbClr val="FFFFFF"/>
                  </a:outerShdw>
                </a:effectLst>
                <a:ea typeface="宋体" charset="-122"/>
              </a:rPr>
              <a:t>(a) Methodology</a:t>
            </a:r>
            <a:endParaRPr lang="en-US" altLang="zh-CN" b="1" dirty="0" smtClean="0">
              <a:effectLst>
                <a:outerShdw blurRad="38100" dist="38100" dir="2700000" algn="tl">
                  <a:srgbClr val="FFFFFF"/>
                </a:outerShdw>
              </a:effectLst>
              <a:ea typeface="宋体" charset="-122"/>
            </a:endParaRPr>
          </a:p>
        </p:txBody>
      </p:sp>
      <p:sp>
        <p:nvSpPr>
          <p:cNvPr id="49157" name="Rectangle 3"/>
          <p:cNvSpPr>
            <a:spLocks noGrp="1" noChangeArrowheads="1"/>
          </p:cNvSpPr>
          <p:nvPr>
            <p:ph type="body" idx="1"/>
          </p:nvPr>
        </p:nvSpPr>
        <p:spPr>
          <a:solidFill>
            <a:srgbClr val="FFFF99"/>
          </a:solidFill>
          <a:ln w="28575">
            <a:solidFill>
              <a:schemeClr val="tx1"/>
            </a:solidFill>
          </a:ln>
        </p:spPr>
        <p:txBody>
          <a:bodyPr/>
          <a:lstStyle/>
          <a:p>
            <a:pPr eaLnBrk="1" hangingPunct="1"/>
            <a:r>
              <a:rPr lang="en-US" altLang="zh-CN" dirty="0" smtClean="0">
                <a:ea typeface="宋体" charset="-122"/>
              </a:rPr>
              <a:t>Invented by Tony Hoare in 1962</a:t>
            </a:r>
          </a:p>
          <a:p>
            <a:pPr eaLnBrk="1" hangingPunct="1"/>
            <a:r>
              <a:rPr lang="en-US" altLang="zh-CN" dirty="0" smtClean="0">
                <a:ea typeface="宋体" charset="-122"/>
              </a:rPr>
              <a:t>Recursive Divide-And-Conquer</a:t>
            </a:r>
          </a:p>
          <a:p>
            <a:pPr eaLnBrk="1" hangingPunct="1"/>
            <a:r>
              <a:rPr lang="en-US" altLang="zh-CN" dirty="0" smtClean="0">
                <a:ea typeface="宋体" charset="-122"/>
              </a:rPr>
              <a:t>Partitions array around a </a:t>
            </a:r>
            <a:r>
              <a:rPr lang="en-US" altLang="zh-CN" u="sng" dirty="0" smtClean="0">
                <a:ea typeface="宋体" charset="-122"/>
              </a:rPr>
              <a:t>Pivot</a:t>
            </a:r>
            <a:r>
              <a:rPr lang="en-US" altLang="zh-CN" dirty="0" smtClean="0">
                <a:ea typeface="宋体" charset="-122"/>
              </a:rPr>
              <a:t> , then sorts the two sub-arrays independently</a:t>
            </a:r>
          </a:p>
          <a:p>
            <a:pPr eaLnBrk="1" hangingPunct="1"/>
            <a:r>
              <a:rPr lang="en-US" altLang="zh-CN" dirty="0" smtClean="0">
                <a:ea typeface="宋体" charset="-122"/>
              </a:rPr>
              <a:t>No need to merge the two sub-arrays </a:t>
            </a:r>
          </a:p>
          <a:p>
            <a:pPr eaLnBrk="1" hangingPunct="1"/>
            <a:r>
              <a:rPr lang="en-US" altLang="zh-CN" dirty="0" smtClean="0">
                <a:ea typeface="宋体" charset="-122"/>
              </a:rPr>
              <a:t>Fast sorting</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81</a:t>
            </a:fld>
            <a:endParaRPr lang="en-US" altLang="zh-TW"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nvSpPr>
        <p:spPr bwMode="auto">
          <a:xfrm>
            <a:off x="428596" y="1428736"/>
            <a:ext cx="7848600" cy="4495800"/>
          </a:xfrm>
          <a:prstGeom prst="rect">
            <a:avLst/>
          </a:prstGeom>
          <a:solidFill>
            <a:srgbClr val="FFFF99"/>
          </a:solidFill>
          <a:ln w="9525">
            <a:solidFill>
              <a:schemeClr val="tx1"/>
            </a:solidFill>
            <a:miter lim="800000"/>
            <a:headEnd/>
            <a:tailEnd/>
          </a:ln>
        </p:spPr>
        <p:txBody>
          <a:bodyPr wrap="none" anchor="ctr"/>
          <a:lstStyle/>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117763" name="Rectangle 3"/>
          <p:cNvSpPr>
            <a:spLocks noGrp="1" noChangeArrowheads="1"/>
          </p:cNvSpPr>
          <p:nvPr>
            <p:ph type="title"/>
          </p:nvPr>
        </p:nvSpPr>
        <p:spPr>
          <a:xfrm>
            <a:off x="500034" y="214290"/>
            <a:ext cx="7772400" cy="914400"/>
          </a:xfrm>
        </p:spPr>
        <p:txBody>
          <a:bodyPr/>
          <a:lstStyle/>
          <a:p>
            <a:pPr eaLnBrk="1" hangingPunct="1"/>
            <a:r>
              <a:rPr lang="en-US" altLang="zh-CN" sz="3600" b="1" dirty="0" smtClean="0">
                <a:solidFill>
                  <a:srgbClr val="000000"/>
                </a:solidFill>
                <a:effectLst>
                  <a:outerShdw blurRad="38100" dist="38100" dir="2700000" algn="tl">
                    <a:srgbClr val="FFFFFF"/>
                  </a:outerShdw>
                </a:effectLst>
                <a:ea typeface="宋体" charset="-122"/>
              </a:rPr>
              <a:t>(a) Methodology</a:t>
            </a:r>
            <a:endParaRPr lang="en-US" altLang="zh-CN" dirty="0" smtClean="0">
              <a:effectLst>
                <a:outerShdw blurRad="38100" dist="38100" dir="2700000" algn="tl">
                  <a:srgbClr val="FFFFFF"/>
                </a:outerShdw>
              </a:effectLst>
              <a:ea typeface="宋体" charset="-122"/>
            </a:endParaRPr>
          </a:p>
        </p:txBody>
      </p:sp>
      <p:graphicFrame>
        <p:nvGraphicFramePr>
          <p:cNvPr id="117787" name="Group 27"/>
          <p:cNvGraphicFramePr>
            <a:graphicFrameLocks noGrp="1"/>
          </p:cNvGraphicFramePr>
          <p:nvPr/>
        </p:nvGraphicFramePr>
        <p:xfrm>
          <a:off x="1905000" y="2365362"/>
          <a:ext cx="6172200" cy="660400"/>
        </p:xfrm>
        <a:graphic>
          <a:graphicData uri="http://schemas.openxmlformats.org/drawingml/2006/table">
            <a:tbl>
              <a:tblPr/>
              <a:tblGrid>
                <a:gridCol w="1028700"/>
                <a:gridCol w="1028700"/>
                <a:gridCol w="1028700"/>
                <a:gridCol w="1028700"/>
                <a:gridCol w="1028700"/>
                <a:gridCol w="1028700"/>
              </a:tblGrid>
              <a:tr h="66040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pivot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sp>
        <p:nvSpPr>
          <p:cNvPr id="50198" name="Text Box 28"/>
          <p:cNvSpPr txBox="1">
            <a:spLocks noChangeArrowheads="1"/>
          </p:cNvSpPr>
          <p:nvPr/>
        </p:nvSpPr>
        <p:spPr bwMode="auto">
          <a:xfrm>
            <a:off x="3505200" y="2974962"/>
            <a:ext cx="692150" cy="457200"/>
          </a:xfrm>
          <a:prstGeom prst="rect">
            <a:avLst/>
          </a:prstGeom>
          <a:noFill/>
          <a:ln w="9525">
            <a:noFill/>
            <a:miter lim="800000"/>
            <a:headEnd/>
            <a:tailEnd/>
          </a:ln>
        </p:spPr>
        <p:txBody>
          <a:bodyPr wrap="none">
            <a:spAutoFit/>
          </a:bodyPr>
          <a:lstStyle/>
          <a:p>
            <a:r>
              <a:rPr lang="en-US" altLang="zh-CN">
                <a:ea typeface="宋体" charset="-122"/>
              </a:rPr>
              <a:t>Left</a:t>
            </a:r>
          </a:p>
        </p:txBody>
      </p:sp>
      <p:sp>
        <p:nvSpPr>
          <p:cNvPr id="50199" name="Text Box 29"/>
          <p:cNvSpPr txBox="1">
            <a:spLocks noChangeArrowheads="1"/>
          </p:cNvSpPr>
          <p:nvPr/>
        </p:nvSpPr>
        <p:spPr bwMode="auto">
          <a:xfrm>
            <a:off x="6705600" y="2974962"/>
            <a:ext cx="914400" cy="457200"/>
          </a:xfrm>
          <a:prstGeom prst="rect">
            <a:avLst/>
          </a:prstGeom>
          <a:noFill/>
          <a:ln w="9525">
            <a:noFill/>
            <a:miter lim="800000"/>
            <a:headEnd/>
            <a:tailEnd/>
          </a:ln>
        </p:spPr>
        <p:txBody>
          <a:bodyPr>
            <a:spAutoFit/>
          </a:bodyPr>
          <a:lstStyle/>
          <a:p>
            <a:r>
              <a:rPr lang="en-US" altLang="zh-CN">
                <a:ea typeface="宋体" charset="-122"/>
              </a:rPr>
              <a:t>Right</a:t>
            </a:r>
          </a:p>
        </p:txBody>
      </p:sp>
      <p:sp>
        <p:nvSpPr>
          <p:cNvPr id="50200" name="Line 32"/>
          <p:cNvSpPr>
            <a:spLocks noChangeShapeType="1"/>
          </p:cNvSpPr>
          <p:nvPr/>
        </p:nvSpPr>
        <p:spPr bwMode="auto">
          <a:xfrm flipH="1">
            <a:off x="6096000" y="3203562"/>
            <a:ext cx="685800" cy="0"/>
          </a:xfrm>
          <a:prstGeom prst="line">
            <a:avLst/>
          </a:prstGeom>
          <a:noFill/>
          <a:ln w="9525">
            <a:solidFill>
              <a:schemeClr val="tx1"/>
            </a:solidFill>
            <a:round/>
            <a:headEnd/>
            <a:tailEnd type="triangle" w="med" len="med"/>
          </a:ln>
        </p:spPr>
        <p:txBody>
          <a:bodyPr wrap="none"/>
          <a:lstStyle/>
          <a:p>
            <a:endParaRPr lang="zh-CN" altLang="en-US"/>
          </a:p>
        </p:txBody>
      </p:sp>
      <p:sp>
        <p:nvSpPr>
          <p:cNvPr id="50201" name="Line 33"/>
          <p:cNvSpPr>
            <a:spLocks noChangeShapeType="1"/>
          </p:cNvSpPr>
          <p:nvPr/>
        </p:nvSpPr>
        <p:spPr bwMode="auto">
          <a:xfrm>
            <a:off x="7620000" y="3203562"/>
            <a:ext cx="304800" cy="0"/>
          </a:xfrm>
          <a:prstGeom prst="line">
            <a:avLst/>
          </a:prstGeom>
          <a:noFill/>
          <a:ln w="9525">
            <a:solidFill>
              <a:schemeClr val="tx1"/>
            </a:solidFill>
            <a:round/>
            <a:headEnd/>
            <a:tailEnd type="triangle" w="med" len="med"/>
          </a:ln>
        </p:spPr>
        <p:txBody>
          <a:bodyPr wrap="none"/>
          <a:lstStyle/>
          <a:p>
            <a:endParaRPr lang="zh-CN" altLang="en-US"/>
          </a:p>
        </p:txBody>
      </p:sp>
      <p:sp>
        <p:nvSpPr>
          <p:cNvPr id="50202" name="AutoShape 34"/>
          <p:cNvSpPr>
            <a:spLocks noChangeArrowheads="1"/>
          </p:cNvSpPr>
          <p:nvPr/>
        </p:nvSpPr>
        <p:spPr bwMode="auto">
          <a:xfrm rot="2056617">
            <a:off x="2938463" y="3192450"/>
            <a:ext cx="271462" cy="1397000"/>
          </a:xfrm>
          <a:prstGeom prst="downArrow">
            <a:avLst>
              <a:gd name="adj1" fmla="val 50000"/>
              <a:gd name="adj2" fmla="val 128655"/>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50203" name="AutoShape 35"/>
          <p:cNvSpPr>
            <a:spLocks noChangeArrowheads="1"/>
          </p:cNvSpPr>
          <p:nvPr/>
        </p:nvSpPr>
        <p:spPr bwMode="auto">
          <a:xfrm rot="-2083117">
            <a:off x="7122171" y="3153528"/>
            <a:ext cx="257175" cy="1509713"/>
          </a:xfrm>
          <a:prstGeom prst="downArrow">
            <a:avLst>
              <a:gd name="adj1" fmla="val 50000"/>
              <a:gd name="adj2" fmla="val 146759"/>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50204" name="Text Box 36"/>
          <p:cNvSpPr txBox="1">
            <a:spLocks noChangeArrowheads="1"/>
          </p:cNvSpPr>
          <p:nvPr/>
        </p:nvSpPr>
        <p:spPr bwMode="auto">
          <a:xfrm>
            <a:off x="5105400" y="1679562"/>
            <a:ext cx="685800" cy="457200"/>
          </a:xfrm>
          <a:prstGeom prst="rect">
            <a:avLst/>
          </a:prstGeom>
          <a:solidFill>
            <a:schemeClr val="accent1"/>
          </a:solidFill>
          <a:ln w="12700">
            <a:solidFill>
              <a:schemeClr val="tx1"/>
            </a:solidFill>
            <a:miter lim="800000"/>
            <a:headEnd/>
            <a:tailEnd/>
          </a:ln>
        </p:spPr>
        <p:txBody>
          <a:bodyPr>
            <a:spAutoFit/>
          </a:bodyPr>
          <a:lstStyle/>
          <a:p>
            <a:pPr algn="ctr"/>
            <a:r>
              <a:rPr lang="en-US" altLang="zh-CN">
                <a:ea typeface="宋体" charset="-122"/>
              </a:rPr>
              <a:t>q</a:t>
            </a:r>
          </a:p>
        </p:txBody>
      </p:sp>
      <p:sp>
        <p:nvSpPr>
          <p:cNvPr id="50205" name="Text Box 38"/>
          <p:cNvSpPr txBox="1">
            <a:spLocks noChangeArrowheads="1"/>
          </p:cNvSpPr>
          <p:nvPr/>
        </p:nvSpPr>
        <p:spPr bwMode="auto">
          <a:xfrm>
            <a:off x="2117725" y="1643050"/>
            <a:ext cx="354013" cy="457200"/>
          </a:xfrm>
          <a:prstGeom prst="rect">
            <a:avLst/>
          </a:prstGeom>
          <a:noFill/>
          <a:ln w="9525">
            <a:noFill/>
            <a:miter lim="800000"/>
            <a:headEnd/>
            <a:tailEnd/>
          </a:ln>
        </p:spPr>
        <p:txBody>
          <a:bodyPr wrap="none">
            <a:spAutoFit/>
          </a:bodyPr>
          <a:lstStyle/>
          <a:p>
            <a:r>
              <a:rPr lang="en-US" altLang="zh-CN">
                <a:ea typeface="宋体" charset="-122"/>
              </a:rPr>
              <a:t>p</a:t>
            </a:r>
          </a:p>
        </p:txBody>
      </p:sp>
      <p:sp>
        <p:nvSpPr>
          <p:cNvPr id="50206" name="Text Box 39"/>
          <p:cNvSpPr txBox="1">
            <a:spLocks noChangeArrowheads="1"/>
          </p:cNvSpPr>
          <p:nvPr/>
        </p:nvSpPr>
        <p:spPr bwMode="auto">
          <a:xfrm>
            <a:off x="7451725" y="1719250"/>
            <a:ext cx="285750" cy="457200"/>
          </a:xfrm>
          <a:prstGeom prst="rect">
            <a:avLst/>
          </a:prstGeom>
          <a:noFill/>
          <a:ln w="9525">
            <a:noFill/>
            <a:miter lim="800000"/>
            <a:headEnd/>
            <a:tailEnd/>
          </a:ln>
        </p:spPr>
        <p:txBody>
          <a:bodyPr wrap="none">
            <a:spAutoFit/>
          </a:bodyPr>
          <a:lstStyle/>
          <a:p>
            <a:r>
              <a:rPr lang="en-US" altLang="zh-CN">
                <a:ea typeface="宋体" charset="-122"/>
              </a:rPr>
              <a:t>r</a:t>
            </a:r>
          </a:p>
        </p:txBody>
      </p:sp>
      <p:sp>
        <p:nvSpPr>
          <p:cNvPr id="50207" name="Line 40"/>
          <p:cNvSpPr>
            <a:spLocks noChangeShapeType="1"/>
          </p:cNvSpPr>
          <p:nvPr/>
        </p:nvSpPr>
        <p:spPr bwMode="auto">
          <a:xfrm>
            <a:off x="5486400" y="2060562"/>
            <a:ext cx="0" cy="228600"/>
          </a:xfrm>
          <a:prstGeom prst="line">
            <a:avLst/>
          </a:prstGeom>
          <a:noFill/>
          <a:ln w="9525">
            <a:solidFill>
              <a:schemeClr val="tx1"/>
            </a:solidFill>
            <a:round/>
            <a:headEnd/>
            <a:tailEnd type="triangle" w="med" len="med"/>
          </a:ln>
        </p:spPr>
        <p:txBody>
          <a:bodyPr wrap="none"/>
          <a:lstStyle/>
          <a:p>
            <a:endParaRPr lang="zh-CN" altLang="en-US"/>
          </a:p>
        </p:txBody>
      </p:sp>
      <p:sp>
        <p:nvSpPr>
          <p:cNvPr id="50208" name="TextBox 19"/>
          <p:cNvSpPr txBox="1">
            <a:spLocks noChangeArrowheads="1"/>
          </p:cNvSpPr>
          <p:nvPr/>
        </p:nvSpPr>
        <p:spPr bwMode="auto">
          <a:xfrm>
            <a:off x="642910" y="4286256"/>
            <a:ext cx="7620000" cy="1477963"/>
          </a:xfrm>
          <a:prstGeom prst="rect">
            <a:avLst/>
          </a:prstGeom>
          <a:noFill/>
          <a:ln w="9525">
            <a:noFill/>
            <a:miter lim="800000"/>
            <a:headEnd/>
            <a:tailEnd/>
          </a:ln>
        </p:spPr>
        <p:txBody>
          <a:bodyPr>
            <a:spAutoFit/>
          </a:bodyPr>
          <a:lstStyle/>
          <a:p>
            <a:r>
              <a:rPr lang="en-US" altLang="zh-CN" sz="1800" b="1" dirty="0">
                <a:ea typeface="宋体" charset="-122"/>
              </a:rPr>
              <a:t>Divide:</a:t>
            </a:r>
          </a:p>
          <a:p>
            <a:r>
              <a:rPr lang="en-US" altLang="zh-CN" sz="1800" dirty="0">
                <a:ea typeface="宋体" charset="-122"/>
              </a:rPr>
              <a:t>Array a[p..r] is rearranged into a sub-array a[p..q-1], a pivot a[q] and a second sub-array a[q+1..r] such that each element of the first is &lt;= pivot and each element of the second is &gt;= pivot ( the pivot index (q) is computed as part of this process)</a:t>
            </a:r>
          </a:p>
        </p:txBody>
      </p:sp>
      <p:cxnSp>
        <p:nvCxnSpPr>
          <p:cNvPr id="50209" name="Straight Arrow Connector 21"/>
          <p:cNvCxnSpPr>
            <a:cxnSpLocks noChangeShapeType="1"/>
            <a:stCxn id="50198" idx="1"/>
          </p:cNvCxnSpPr>
          <p:nvPr/>
        </p:nvCxnSpPr>
        <p:spPr bwMode="auto">
          <a:xfrm rot="10800000">
            <a:off x="1905000" y="3203562"/>
            <a:ext cx="1600200" cy="1588"/>
          </a:xfrm>
          <a:prstGeom prst="straightConnector1">
            <a:avLst/>
          </a:prstGeom>
          <a:noFill/>
          <a:ln w="9525" algn="ctr">
            <a:solidFill>
              <a:schemeClr val="tx1"/>
            </a:solidFill>
            <a:round/>
            <a:headEnd/>
            <a:tailEnd type="arrow" w="med" len="med"/>
          </a:ln>
        </p:spPr>
      </p:cxnSp>
      <p:cxnSp>
        <p:nvCxnSpPr>
          <p:cNvPr id="50210" name="Straight Arrow Connector 23"/>
          <p:cNvCxnSpPr>
            <a:cxnSpLocks noChangeShapeType="1"/>
          </p:cNvCxnSpPr>
          <p:nvPr/>
        </p:nvCxnSpPr>
        <p:spPr bwMode="auto">
          <a:xfrm>
            <a:off x="4191000" y="3203562"/>
            <a:ext cx="762000" cy="1588"/>
          </a:xfrm>
          <a:prstGeom prst="straightConnector1">
            <a:avLst/>
          </a:prstGeom>
          <a:noFill/>
          <a:ln w="9525" algn="ctr">
            <a:solidFill>
              <a:schemeClr val="tx1"/>
            </a:solidFill>
            <a:round/>
            <a:headEnd/>
            <a:tailEnd type="arrow" w="med" len="med"/>
          </a:ln>
        </p:spPr>
      </p:cxn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82</a:t>
            </a:fld>
            <a:endParaRPr lang="en-US" altLang="zh-TW"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US" sz="3600" b="1" smtClean="0">
                <a:effectLst>
                  <a:outerShdw blurRad="38100" dist="38100" dir="2700000" algn="tl">
                    <a:srgbClr val="FFFFFF"/>
                  </a:outerShdw>
                </a:effectLst>
              </a:rPr>
              <a:t>Methodology (continued)</a:t>
            </a:r>
          </a:p>
        </p:txBody>
      </p:sp>
      <p:sp>
        <p:nvSpPr>
          <p:cNvPr id="51205" name="Rectangle 3"/>
          <p:cNvSpPr>
            <a:spLocks noGrp="1" noChangeArrowheads="1"/>
          </p:cNvSpPr>
          <p:nvPr>
            <p:ph type="body" idx="1"/>
          </p:nvPr>
        </p:nvSpPr>
        <p:spPr>
          <a:solidFill>
            <a:srgbClr val="FFFF99"/>
          </a:solidFill>
          <a:ln w="28575">
            <a:solidFill>
              <a:schemeClr val="tx1"/>
            </a:solidFill>
          </a:ln>
        </p:spPr>
        <p:txBody>
          <a:bodyPr/>
          <a:lstStyle/>
          <a:p>
            <a:pPr eaLnBrk="1" hangingPunct="1">
              <a:lnSpc>
                <a:spcPct val="90000"/>
              </a:lnSpc>
            </a:pPr>
            <a:r>
              <a:rPr lang="en-US" altLang="zh-CN" sz="2400" b="1" smtClean="0">
                <a:ea typeface="宋体" charset="-122"/>
              </a:rPr>
              <a:t>Conquer:</a:t>
            </a:r>
          </a:p>
          <a:p>
            <a:pPr eaLnBrk="1" hangingPunct="1">
              <a:lnSpc>
                <a:spcPct val="90000"/>
              </a:lnSpc>
              <a:buFont typeface="Wingdings" pitchFamily="2" charset="2"/>
              <a:buNone/>
            </a:pPr>
            <a:r>
              <a:rPr lang="en-US" altLang="zh-CN" sz="2400" smtClean="0">
                <a:ea typeface="宋体" charset="-122"/>
              </a:rPr>
              <a:t>	Sort the two sub-arrays recursively</a:t>
            </a:r>
          </a:p>
          <a:p>
            <a:pPr eaLnBrk="1" hangingPunct="1">
              <a:lnSpc>
                <a:spcPct val="90000"/>
              </a:lnSpc>
            </a:pPr>
            <a:r>
              <a:rPr lang="en-US" altLang="zh-CN" sz="2400" b="1" smtClean="0">
                <a:ea typeface="宋体" charset="-122"/>
              </a:rPr>
              <a:t>Combine:</a:t>
            </a:r>
            <a:r>
              <a:rPr lang="en-US" altLang="zh-CN" sz="2400" smtClean="0">
                <a:ea typeface="宋体" charset="-122"/>
              </a:rPr>
              <a:t> </a:t>
            </a:r>
          </a:p>
          <a:p>
            <a:pPr eaLnBrk="1" hangingPunct="1">
              <a:lnSpc>
                <a:spcPct val="90000"/>
              </a:lnSpc>
              <a:buFont typeface="Wingdings" pitchFamily="2" charset="2"/>
              <a:buNone/>
            </a:pPr>
            <a:r>
              <a:rPr lang="en-US" altLang="zh-CN" sz="2400" smtClean="0">
                <a:ea typeface="宋体" charset="-122"/>
              </a:rPr>
              <a:t>	The sub-arrays are already sorted in place, i.e., a[p..r] is sorted.</a:t>
            </a:r>
          </a:p>
          <a:p>
            <a:pPr eaLnBrk="1" hangingPunct="1">
              <a:lnSpc>
                <a:spcPct val="90000"/>
              </a:lnSpc>
              <a:buFont typeface="Wingdings" pitchFamily="2" charset="2"/>
              <a:buNone/>
            </a:pPr>
            <a:r>
              <a:rPr lang="en-US" altLang="zh-CN" sz="2400" smtClean="0">
                <a:ea typeface="宋体" charset="-122"/>
              </a:rPr>
              <a:t>	</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83</a:t>
            </a:fld>
            <a:endParaRPr lang="en-US" altLang="zh-TW"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ChangeArrowheads="1"/>
          </p:cNvSpPr>
          <p:nvPr/>
        </p:nvSpPr>
        <p:spPr bwMode="auto">
          <a:xfrm>
            <a:off x="500034" y="1500174"/>
            <a:ext cx="7848600" cy="44958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65539" name="Rectangle 3"/>
          <p:cNvSpPr>
            <a:spLocks noGrp="1" noChangeArrowheads="1"/>
          </p:cNvSpPr>
          <p:nvPr>
            <p:ph type="title"/>
          </p:nvPr>
        </p:nvSpPr>
        <p:spPr/>
        <p:txBody>
          <a:bodyPr/>
          <a:lstStyle/>
          <a:p>
            <a:pPr eaLnBrk="1" hangingPunct="1"/>
            <a:r>
              <a:rPr lang="en-US" altLang="zh-CN" b="1" smtClean="0">
                <a:effectLst>
                  <a:outerShdw blurRad="38100" dist="38100" dir="2700000" algn="tl">
                    <a:srgbClr val="FFFFFF"/>
                  </a:outerShdw>
                </a:effectLst>
                <a:ea typeface="宋体" charset="-122"/>
              </a:rPr>
              <a:t>(b) Algorithm</a:t>
            </a:r>
            <a:endParaRPr lang="en-US" altLang="zh-CN" smtClean="0">
              <a:effectLst>
                <a:outerShdw blurRad="38100" dist="38100" dir="2700000" algn="tl">
                  <a:srgbClr val="FFFFFF"/>
                </a:outerShdw>
              </a:effectLst>
              <a:ea typeface="宋体" charset="-122"/>
            </a:endParaRPr>
          </a:p>
        </p:txBody>
      </p:sp>
      <p:sp>
        <p:nvSpPr>
          <p:cNvPr id="52230" name="Rectangle 4"/>
          <p:cNvSpPr>
            <a:spLocks noGrp="1" noChangeArrowheads="1"/>
          </p:cNvSpPr>
          <p:nvPr>
            <p:ph type="body" idx="1"/>
          </p:nvPr>
        </p:nvSpPr>
        <p:spPr>
          <a:xfrm>
            <a:off x="714348" y="1428736"/>
            <a:ext cx="7772400" cy="4495800"/>
          </a:xfrm>
        </p:spPr>
        <p:txBody>
          <a:bodyPr/>
          <a:lstStyle/>
          <a:p>
            <a:pPr eaLnBrk="1" hangingPunct="1">
              <a:lnSpc>
                <a:spcPct val="90000"/>
              </a:lnSpc>
              <a:buFont typeface="Wingdings" pitchFamily="2" charset="2"/>
              <a:buNone/>
            </a:pPr>
            <a:r>
              <a:rPr lang="en-US" altLang="zh-CN" sz="2800" b="1" smtClean="0">
                <a:ea typeface="宋体" charset="-122"/>
              </a:rPr>
              <a:t>QuickSort (a, p , r)</a:t>
            </a:r>
          </a:p>
          <a:p>
            <a:pPr eaLnBrk="1" hangingPunct="1">
              <a:lnSpc>
                <a:spcPct val="90000"/>
              </a:lnSpc>
              <a:buFont typeface="Wingdings" pitchFamily="2" charset="2"/>
              <a:buNone/>
            </a:pPr>
            <a:r>
              <a:rPr lang="en-US" altLang="zh-CN" sz="2000" b="1" smtClean="0">
                <a:solidFill>
                  <a:srgbClr val="0000FF"/>
                </a:solidFill>
                <a:ea typeface="宋体" charset="-122"/>
              </a:rPr>
              <a:t>// Sorts the elements a[p],..., a[r] which reside in</a:t>
            </a:r>
          </a:p>
          <a:p>
            <a:pPr eaLnBrk="1" hangingPunct="1">
              <a:lnSpc>
                <a:spcPct val="90000"/>
              </a:lnSpc>
              <a:buFont typeface="Wingdings" pitchFamily="2" charset="2"/>
              <a:buNone/>
            </a:pPr>
            <a:r>
              <a:rPr lang="en-US" altLang="zh-CN" sz="2000" b="1" smtClean="0">
                <a:solidFill>
                  <a:srgbClr val="0000FF"/>
                </a:solidFill>
                <a:ea typeface="宋体" charset="-122"/>
              </a:rPr>
              <a:t>// the global array a[1:n] into ascending order; </a:t>
            </a:r>
          </a:p>
          <a:p>
            <a:pPr eaLnBrk="1" hangingPunct="1">
              <a:lnSpc>
                <a:spcPct val="90000"/>
              </a:lnSpc>
              <a:buFont typeface="Wingdings" pitchFamily="2" charset="2"/>
              <a:buNone/>
            </a:pPr>
            <a:r>
              <a:rPr lang="en-US" altLang="zh-CN" sz="2000" b="1" smtClean="0">
                <a:solidFill>
                  <a:srgbClr val="0000FF"/>
                </a:solidFill>
                <a:ea typeface="宋体" charset="-122"/>
              </a:rPr>
              <a:t>// a[n+1] is considered to be defined and must be &gt;= all the</a:t>
            </a:r>
          </a:p>
          <a:p>
            <a:pPr eaLnBrk="1" hangingPunct="1">
              <a:lnSpc>
                <a:spcPct val="90000"/>
              </a:lnSpc>
              <a:buFont typeface="Wingdings" pitchFamily="2" charset="2"/>
              <a:buNone/>
            </a:pPr>
            <a:r>
              <a:rPr lang="en-US" altLang="zh-CN" sz="2000" b="1" smtClean="0">
                <a:solidFill>
                  <a:srgbClr val="0000FF"/>
                </a:solidFill>
                <a:ea typeface="宋体" charset="-122"/>
              </a:rPr>
              <a:t>// elements in a[1:n].</a:t>
            </a:r>
            <a:endParaRPr lang="en-US" altLang="zh-CN" sz="2800" b="1" smtClean="0">
              <a:solidFill>
                <a:srgbClr val="0000FF"/>
              </a:solidFill>
              <a:ea typeface="宋体" charset="-122"/>
            </a:endParaRPr>
          </a:p>
          <a:p>
            <a:pPr eaLnBrk="1" hangingPunct="1">
              <a:lnSpc>
                <a:spcPct val="90000"/>
              </a:lnSpc>
              <a:buFont typeface="Wingdings" pitchFamily="2" charset="2"/>
              <a:buNone/>
            </a:pPr>
            <a:r>
              <a:rPr lang="en-US" altLang="zh-CN" sz="2000" b="1" smtClean="0">
                <a:ea typeface="宋体" charset="-122"/>
              </a:rPr>
              <a:t>{</a:t>
            </a:r>
          </a:p>
          <a:p>
            <a:pPr eaLnBrk="1" hangingPunct="1">
              <a:lnSpc>
                <a:spcPct val="90000"/>
              </a:lnSpc>
              <a:buFont typeface="Wingdings" pitchFamily="2" charset="2"/>
              <a:buNone/>
            </a:pPr>
            <a:r>
              <a:rPr lang="en-US" altLang="zh-CN" sz="2000" b="1" smtClean="0">
                <a:ea typeface="宋体" charset="-122"/>
              </a:rPr>
              <a:t>	if (p &lt;  r ) {		</a:t>
            </a:r>
            <a:r>
              <a:rPr lang="en-US" altLang="zh-CN" sz="2000" b="1" smtClean="0">
                <a:solidFill>
                  <a:srgbClr val="0000FF"/>
                </a:solidFill>
                <a:ea typeface="宋体" charset="-122"/>
              </a:rPr>
              <a:t>// If there are more than one element</a:t>
            </a:r>
          </a:p>
          <a:p>
            <a:pPr eaLnBrk="1" hangingPunct="1">
              <a:lnSpc>
                <a:spcPct val="90000"/>
              </a:lnSpc>
              <a:buFont typeface="Wingdings" pitchFamily="2" charset="2"/>
              <a:buNone/>
            </a:pPr>
            <a:r>
              <a:rPr lang="en-US" altLang="zh-CN" sz="2000" b="1" smtClean="0">
                <a:ea typeface="宋体" charset="-122"/>
              </a:rPr>
              <a:t>		q = partition (a , p , r+1); </a:t>
            </a:r>
            <a:r>
              <a:rPr lang="en-US" altLang="zh-CN" sz="2000" b="1" smtClean="0">
                <a:solidFill>
                  <a:srgbClr val="0000FF"/>
                </a:solidFill>
                <a:ea typeface="宋体" charset="-122"/>
              </a:rPr>
              <a:t>// partition around Pivot</a:t>
            </a:r>
          </a:p>
          <a:p>
            <a:pPr eaLnBrk="1" hangingPunct="1">
              <a:lnSpc>
                <a:spcPct val="90000"/>
              </a:lnSpc>
              <a:buFont typeface="Wingdings" pitchFamily="2" charset="2"/>
              <a:buNone/>
            </a:pPr>
            <a:r>
              <a:rPr lang="en-US" altLang="zh-CN" sz="2000" b="1" smtClean="0">
                <a:solidFill>
                  <a:srgbClr val="0000FF"/>
                </a:solidFill>
                <a:ea typeface="宋体" charset="-122"/>
              </a:rPr>
              <a:t>		// q is the position of the pivot</a:t>
            </a:r>
          </a:p>
          <a:p>
            <a:pPr eaLnBrk="1" hangingPunct="1">
              <a:lnSpc>
                <a:spcPct val="90000"/>
              </a:lnSpc>
              <a:buFont typeface="Wingdings" pitchFamily="2" charset="2"/>
              <a:buNone/>
            </a:pPr>
            <a:r>
              <a:rPr lang="en-US" altLang="zh-CN" sz="2000" b="1" smtClean="0">
                <a:ea typeface="宋体" charset="-122"/>
              </a:rPr>
              <a:t>		QuickSort (a , p ,q-1);  </a:t>
            </a:r>
            <a:r>
              <a:rPr lang="en-US" altLang="zh-CN" sz="2000" b="1" smtClean="0">
                <a:solidFill>
                  <a:srgbClr val="0000FF"/>
                </a:solidFill>
                <a:ea typeface="宋体" charset="-122"/>
              </a:rPr>
              <a:t>// Sort left sub-array</a:t>
            </a:r>
          </a:p>
          <a:p>
            <a:pPr eaLnBrk="1" hangingPunct="1">
              <a:lnSpc>
                <a:spcPct val="90000"/>
              </a:lnSpc>
              <a:buFont typeface="Wingdings" pitchFamily="2" charset="2"/>
              <a:buNone/>
            </a:pPr>
            <a:r>
              <a:rPr lang="en-US" altLang="zh-CN" sz="2000" b="1" smtClean="0">
                <a:ea typeface="宋体" charset="-122"/>
              </a:rPr>
              <a:t>		QuickSort (a , q+1 , r); </a:t>
            </a:r>
            <a:r>
              <a:rPr lang="en-US" altLang="zh-CN" sz="2000" b="1" smtClean="0">
                <a:solidFill>
                  <a:srgbClr val="0000FF"/>
                </a:solidFill>
                <a:ea typeface="宋体" charset="-122"/>
              </a:rPr>
              <a:t>// Sort Right sub-array</a:t>
            </a:r>
          </a:p>
          <a:p>
            <a:pPr eaLnBrk="1" hangingPunct="1">
              <a:lnSpc>
                <a:spcPct val="90000"/>
              </a:lnSpc>
              <a:buFont typeface="Wingdings" pitchFamily="2" charset="2"/>
              <a:buNone/>
            </a:pPr>
            <a:r>
              <a:rPr lang="en-US" altLang="zh-CN" sz="2000" b="1" smtClean="0">
                <a:ea typeface="宋体" charset="-122"/>
              </a:rPr>
              <a:t>	}</a:t>
            </a:r>
          </a:p>
          <a:p>
            <a:pPr eaLnBrk="1" hangingPunct="1">
              <a:lnSpc>
                <a:spcPct val="90000"/>
              </a:lnSpc>
              <a:buFont typeface="Wingdings" pitchFamily="2" charset="2"/>
              <a:buNone/>
            </a:pPr>
            <a:r>
              <a:rPr lang="en-US" altLang="zh-CN" sz="2000" b="1" smtClean="0">
                <a:ea typeface="宋体"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84</a:t>
            </a:fld>
            <a:endParaRPr lang="en-US" altLang="zh-TW"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a:lstStyle/>
          <a:p>
            <a:pPr eaLnBrk="1" hangingPunct="1"/>
            <a:r>
              <a:rPr lang="en-US" altLang="zh-CN" b="1" smtClean="0">
                <a:effectLst>
                  <a:outerShdw blurRad="38100" dist="38100" dir="2700000" algn="tl">
                    <a:srgbClr val="FFFFFF"/>
                  </a:outerShdw>
                </a:effectLst>
                <a:ea typeface="宋体" charset="-122"/>
              </a:rPr>
              <a:t>Partitioning</a:t>
            </a:r>
            <a:endParaRPr lang="en-US" altLang="zh-CN" smtClean="0">
              <a:effectLst>
                <a:outerShdw blurRad="38100" dist="38100" dir="2700000" algn="tl">
                  <a:srgbClr val="FFFFFF"/>
                </a:outerShdw>
              </a:effectLst>
              <a:ea typeface="宋体" charset="-122"/>
            </a:endParaRPr>
          </a:p>
        </p:txBody>
      </p:sp>
      <p:sp>
        <p:nvSpPr>
          <p:cNvPr id="53253" name="Rectangle 4"/>
          <p:cNvSpPr>
            <a:spLocks noGrp="1" noChangeArrowheads="1"/>
          </p:cNvSpPr>
          <p:nvPr>
            <p:ph type="body" idx="1"/>
          </p:nvPr>
        </p:nvSpPr>
        <p:spPr>
          <a:xfrm>
            <a:off x="357158" y="1500174"/>
            <a:ext cx="7772400" cy="4267200"/>
          </a:xfrm>
          <a:solidFill>
            <a:srgbClr val="FFFF99"/>
          </a:solidFill>
        </p:spPr>
        <p:txBody>
          <a:bodyPr/>
          <a:lstStyle/>
          <a:p>
            <a:pPr eaLnBrk="1" hangingPunct="1">
              <a:lnSpc>
                <a:spcPct val="80000"/>
              </a:lnSpc>
              <a:buFont typeface="Wingdings" pitchFamily="2" charset="2"/>
              <a:buNone/>
            </a:pPr>
            <a:r>
              <a:rPr lang="en-US" altLang="zh-CN" sz="2000" b="1" dirty="0" err="1" smtClean="0">
                <a:ea typeface="宋体" charset="-122"/>
              </a:rPr>
              <a:t>int</a:t>
            </a:r>
            <a:r>
              <a:rPr lang="en-US" altLang="zh-CN" sz="2000" b="1" dirty="0" smtClean="0">
                <a:ea typeface="宋体" charset="-122"/>
              </a:rPr>
              <a:t> partition(a, p, r)</a:t>
            </a:r>
          </a:p>
          <a:p>
            <a:pPr eaLnBrk="1" hangingPunct="1">
              <a:lnSpc>
                <a:spcPct val="80000"/>
              </a:lnSpc>
              <a:buFont typeface="Wingdings" pitchFamily="2" charset="2"/>
              <a:buNone/>
            </a:pPr>
            <a:r>
              <a:rPr lang="en-US" altLang="zh-CN" sz="2000" b="1" dirty="0" smtClean="0">
                <a:ea typeface="宋体" charset="-122"/>
              </a:rPr>
              <a:t>{</a:t>
            </a:r>
          </a:p>
          <a:p>
            <a:pPr eaLnBrk="1" hangingPunct="1">
              <a:lnSpc>
                <a:spcPct val="80000"/>
              </a:lnSpc>
              <a:buFont typeface="Wingdings" pitchFamily="2" charset="2"/>
              <a:buNone/>
            </a:pPr>
            <a:r>
              <a:rPr lang="en-US" altLang="zh-CN" sz="2000" b="1" dirty="0" smtClean="0">
                <a:ea typeface="宋体" charset="-122"/>
              </a:rPr>
              <a:t>	pivot = </a:t>
            </a:r>
            <a:r>
              <a:rPr lang="en-US" altLang="zh-CN" sz="2000" b="1" dirty="0" err="1" smtClean="0">
                <a:ea typeface="宋体" charset="-122"/>
              </a:rPr>
              <a:t>a</a:t>
            </a:r>
            <a:r>
              <a:rPr lang="en-US" altLang="zh-CN" sz="2000" b="1" baseline="-25000" dirty="0" err="1" smtClean="0">
                <a:ea typeface="宋体" charset="-122"/>
              </a:rPr>
              <a:t>p</a:t>
            </a:r>
            <a:r>
              <a:rPr lang="en-US" altLang="zh-CN" sz="2000" b="1" dirty="0" smtClean="0">
                <a:ea typeface="宋体" charset="-122"/>
              </a:rPr>
              <a:t>;       </a:t>
            </a:r>
            <a:r>
              <a:rPr lang="en-US" altLang="zh-CN" sz="2000" b="1" dirty="0" smtClean="0">
                <a:solidFill>
                  <a:srgbClr val="0000FF"/>
                </a:solidFill>
                <a:ea typeface="宋体" charset="-122"/>
              </a:rPr>
              <a:t>// pivot is initially the first element </a:t>
            </a:r>
          </a:p>
          <a:p>
            <a:pPr eaLnBrk="1" hangingPunct="1">
              <a:lnSpc>
                <a:spcPct val="80000"/>
              </a:lnSpc>
              <a:buFont typeface="Wingdings" pitchFamily="2" charset="2"/>
              <a:buNone/>
            </a:pPr>
            <a:r>
              <a:rPr lang="en-US" altLang="zh-CN" sz="2000" b="1" dirty="0" smtClean="0">
                <a:ea typeface="宋体" charset="-122"/>
              </a:rPr>
              <a:t>	</a:t>
            </a:r>
            <a:r>
              <a:rPr lang="en-US" altLang="zh-CN" sz="2000" b="1" dirty="0" err="1" smtClean="0">
                <a:ea typeface="宋体" charset="-122"/>
              </a:rPr>
              <a:t>i</a:t>
            </a:r>
            <a:r>
              <a:rPr lang="en-US" altLang="zh-CN" sz="2000" b="1" dirty="0" smtClean="0">
                <a:ea typeface="宋体" charset="-122"/>
              </a:rPr>
              <a:t> = p; j = r;</a:t>
            </a:r>
          </a:p>
          <a:p>
            <a:pPr eaLnBrk="1" hangingPunct="1">
              <a:lnSpc>
                <a:spcPct val="80000"/>
              </a:lnSpc>
              <a:buFont typeface="Wingdings" pitchFamily="2" charset="2"/>
              <a:buNone/>
            </a:pPr>
            <a:r>
              <a:rPr lang="en-US" altLang="zh-CN" sz="2000" b="1" dirty="0" smtClean="0">
                <a:ea typeface="宋体" charset="-122"/>
              </a:rPr>
              <a:t>	do</a:t>
            </a:r>
          </a:p>
          <a:p>
            <a:pPr eaLnBrk="1" hangingPunct="1">
              <a:lnSpc>
                <a:spcPct val="80000"/>
              </a:lnSpc>
              <a:buFont typeface="Wingdings" pitchFamily="2" charset="2"/>
              <a:buNone/>
            </a:pPr>
            <a:r>
              <a:rPr lang="en-US" altLang="zh-CN" sz="2000" b="1" dirty="0" smtClean="0">
                <a:ea typeface="宋体" charset="-122"/>
              </a:rPr>
              <a:t>	{</a:t>
            </a:r>
          </a:p>
          <a:p>
            <a:pPr eaLnBrk="1" hangingPunct="1">
              <a:lnSpc>
                <a:spcPct val="80000"/>
              </a:lnSpc>
              <a:buFont typeface="Wingdings" pitchFamily="2" charset="2"/>
              <a:buNone/>
            </a:pPr>
            <a:r>
              <a:rPr lang="en-US" altLang="zh-CN" sz="2000" b="1" dirty="0" smtClean="0">
                <a:ea typeface="宋体" charset="-122"/>
              </a:rPr>
              <a:t>		do {</a:t>
            </a:r>
            <a:r>
              <a:rPr lang="en-US" altLang="zh-CN" sz="2000" b="1" dirty="0" err="1" smtClean="0">
                <a:ea typeface="宋体" charset="-122"/>
              </a:rPr>
              <a:t>i</a:t>
            </a:r>
            <a:r>
              <a:rPr lang="en-US" altLang="zh-CN" sz="2000" b="1" dirty="0" smtClean="0">
                <a:ea typeface="宋体" charset="-122"/>
              </a:rPr>
              <a:t>++; } while (</a:t>
            </a:r>
            <a:r>
              <a:rPr lang="en-US" altLang="zh-CN" sz="2000" b="1" dirty="0" err="1" smtClean="0">
                <a:ea typeface="宋体" charset="-122"/>
              </a:rPr>
              <a:t>a</a:t>
            </a:r>
            <a:r>
              <a:rPr lang="en-US" altLang="zh-CN" sz="2000" b="1" baseline="-25000" dirty="0" err="1" smtClean="0">
                <a:ea typeface="宋体" charset="-122"/>
              </a:rPr>
              <a:t>i</a:t>
            </a:r>
            <a:r>
              <a:rPr lang="en-US" altLang="zh-CN" sz="2000" b="1" dirty="0" smtClean="0">
                <a:ea typeface="宋体" charset="-122"/>
              </a:rPr>
              <a:t> &lt; pivot);</a:t>
            </a:r>
          </a:p>
          <a:p>
            <a:pPr eaLnBrk="1" hangingPunct="1">
              <a:lnSpc>
                <a:spcPct val="80000"/>
              </a:lnSpc>
              <a:buFont typeface="Wingdings" pitchFamily="2" charset="2"/>
              <a:buNone/>
            </a:pPr>
            <a:r>
              <a:rPr lang="en-US" altLang="zh-CN" sz="2000" b="1" dirty="0" smtClean="0">
                <a:ea typeface="宋体" charset="-122"/>
              </a:rPr>
              <a:t>		do {j--; }   while (</a:t>
            </a:r>
            <a:r>
              <a:rPr lang="en-US" altLang="zh-CN" sz="2000" b="1" dirty="0" err="1" smtClean="0">
                <a:ea typeface="宋体" charset="-122"/>
              </a:rPr>
              <a:t>a</a:t>
            </a:r>
            <a:r>
              <a:rPr lang="en-US" altLang="zh-CN" sz="2000" b="1" baseline="-25000" dirty="0" err="1" smtClean="0">
                <a:ea typeface="宋体" charset="-122"/>
              </a:rPr>
              <a:t>j</a:t>
            </a:r>
            <a:r>
              <a:rPr lang="en-US" altLang="zh-CN" sz="2000" b="1" dirty="0" smtClean="0">
                <a:ea typeface="宋体" charset="-122"/>
              </a:rPr>
              <a:t> &gt; pivot);</a:t>
            </a:r>
          </a:p>
          <a:p>
            <a:pPr eaLnBrk="1" hangingPunct="1">
              <a:lnSpc>
                <a:spcPct val="80000"/>
              </a:lnSpc>
              <a:buFont typeface="Wingdings" pitchFamily="2" charset="2"/>
              <a:buNone/>
            </a:pPr>
            <a:r>
              <a:rPr lang="en-US" altLang="zh-CN" sz="2000" b="1" dirty="0" smtClean="0">
                <a:ea typeface="宋体" charset="-122"/>
              </a:rPr>
              <a:t>		if(</a:t>
            </a:r>
            <a:r>
              <a:rPr lang="en-US" altLang="zh-CN" sz="2000" b="1" dirty="0" err="1" smtClean="0">
                <a:ea typeface="宋体" charset="-122"/>
              </a:rPr>
              <a:t>i</a:t>
            </a:r>
            <a:r>
              <a:rPr lang="en-US" altLang="zh-CN" sz="2000" b="1" dirty="0" smtClean="0">
                <a:ea typeface="宋体" charset="-122"/>
              </a:rPr>
              <a:t> &lt; j)  swap (</a:t>
            </a:r>
            <a:r>
              <a:rPr lang="en-US" altLang="zh-CN" sz="2000" b="1" dirty="0" err="1" smtClean="0">
                <a:ea typeface="宋体" charset="-122"/>
              </a:rPr>
              <a:t>a</a:t>
            </a:r>
            <a:r>
              <a:rPr lang="en-US" altLang="zh-CN" sz="2000" b="1" baseline="-25000" dirty="0" err="1" smtClean="0">
                <a:ea typeface="宋体" charset="-122"/>
              </a:rPr>
              <a:t>i</a:t>
            </a:r>
            <a:r>
              <a:rPr lang="en-US" altLang="zh-CN" sz="2000" b="1" dirty="0" smtClean="0">
                <a:ea typeface="宋体" charset="-122"/>
              </a:rPr>
              <a:t> , </a:t>
            </a:r>
            <a:r>
              <a:rPr lang="en-US" altLang="zh-CN" sz="2000" b="1" dirty="0" err="1" smtClean="0">
                <a:ea typeface="宋体" charset="-122"/>
              </a:rPr>
              <a:t>a</a:t>
            </a:r>
            <a:r>
              <a:rPr lang="en-US" altLang="zh-CN" sz="2000" b="1" baseline="-25000" dirty="0" err="1" smtClean="0">
                <a:ea typeface="宋体" charset="-122"/>
              </a:rPr>
              <a:t>j</a:t>
            </a:r>
            <a:r>
              <a:rPr lang="en-US" altLang="zh-CN" sz="2000" b="1" dirty="0" smtClean="0">
                <a:ea typeface="宋体" charset="-122"/>
              </a:rPr>
              <a:t>);</a:t>
            </a:r>
          </a:p>
          <a:p>
            <a:pPr eaLnBrk="1" hangingPunct="1">
              <a:lnSpc>
                <a:spcPct val="80000"/>
              </a:lnSpc>
              <a:buFont typeface="Wingdings" pitchFamily="2" charset="2"/>
              <a:buNone/>
            </a:pPr>
            <a:r>
              <a:rPr lang="en-US" altLang="zh-CN" sz="2000" b="1" dirty="0" smtClean="0">
                <a:ea typeface="宋体" charset="-122"/>
              </a:rPr>
              <a:t>	} while (</a:t>
            </a:r>
            <a:r>
              <a:rPr lang="en-US" altLang="zh-CN" sz="2000" b="1" dirty="0" err="1" smtClean="0">
                <a:ea typeface="宋体" charset="-122"/>
              </a:rPr>
              <a:t>i</a:t>
            </a:r>
            <a:r>
              <a:rPr lang="en-US" altLang="zh-CN" sz="2000" b="1" dirty="0" smtClean="0">
                <a:ea typeface="宋体" charset="-122"/>
              </a:rPr>
              <a:t> &lt; j);</a:t>
            </a:r>
          </a:p>
          <a:p>
            <a:pPr eaLnBrk="1" hangingPunct="1">
              <a:lnSpc>
                <a:spcPct val="80000"/>
              </a:lnSpc>
              <a:buFont typeface="Wingdings" pitchFamily="2" charset="2"/>
              <a:buNone/>
            </a:pPr>
            <a:r>
              <a:rPr lang="en-US" altLang="zh-CN" sz="2000" b="1" dirty="0" smtClean="0">
                <a:ea typeface="宋体" charset="-122"/>
              </a:rPr>
              <a:t>	</a:t>
            </a:r>
            <a:r>
              <a:rPr lang="en-US" altLang="zh-CN" sz="2000" b="1" dirty="0" err="1" smtClean="0">
                <a:ea typeface="宋体" charset="-122"/>
              </a:rPr>
              <a:t>a</a:t>
            </a:r>
            <a:r>
              <a:rPr lang="en-US" altLang="zh-CN" sz="2000" b="1" baseline="-25000" dirty="0" err="1" smtClean="0">
                <a:ea typeface="宋体" charset="-122"/>
              </a:rPr>
              <a:t>p</a:t>
            </a:r>
            <a:r>
              <a:rPr lang="en-US" altLang="zh-CN" sz="2000" b="1" dirty="0" smtClean="0">
                <a:ea typeface="宋体" charset="-122"/>
              </a:rPr>
              <a:t> = </a:t>
            </a:r>
            <a:r>
              <a:rPr lang="en-US" altLang="zh-CN" sz="2000" b="1" dirty="0" err="1" smtClean="0">
                <a:ea typeface="宋体" charset="-122"/>
              </a:rPr>
              <a:t>a</a:t>
            </a:r>
            <a:r>
              <a:rPr lang="en-US" altLang="zh-CN" sz="2000" b="1" baseline="-25000" dirty="0" err="1" smtClean="0">
                <a:ea typeface="宋体" charset="-122"/>
              </a:rPr>
              <a:t>j</a:t>
            </a:r>
            <a:r>
              <a:rPr lang="en-US" altLang="zh-CN" sz="2000" b="1" dirty="0" smtClean="0">
                <a:ea typeface="宋体" charset="-122"/>
              </a:rPr>
              <a:t>;  </a:t>
            </a:r>
            <a:r>
              <a:rPr lang="en-US" altLang="zh-CN" sz="2000" b="1" dirty="0" err="1" smtClean="0">
                <a:ea typeface="宋体" charset="-122"/>
              </a:rPr>
              <a:t>a</a:t>
            </a:r>
            <a:r>
              <a:rPr lang="en-US" altLang="zh-CN" sz="2000" b="1" baseline="-25000" dirty="0" err="1" smtClean="0">
                <a:ea typeface="宋体" charset="-122"/>
              </a:rPr>
              <a:t>j</a:t>
            </a:r>
            <a:r>
              <a:rPr lang="en-US" altLang="zh-CN" sz="2000" b="1" dirty="0" smtClean="0">
                <a:ea typeface="宋体" charset="-122"/>
              </a:rPr>
              <a:t> = pivot;</a:t>
            </a:r>
          </a:p>
          <a:p>
            <a:pPr eaLnBrk="1" hangingPunct="1">
              <a:lnSpc>
                <a:spcPct val="80000"/>
              </a:lnSpc>
              <a:buFont typeface="Wingdings" pitchFamily="2" charset="2"/>
              <a:buNone/>
            </a:pPr>
            <a:r>
              <a:rPr lang="en-US" altLang="zh-CN" sz="2000" b="1" dirty="0" smtClean="0">
                <a:ea typeface="宋体" charset="-122"/>
              </a:rPr>
              <a:t>	return (j);</a:t>
            </a:r>
          </a:p>
          <a:p>
            <a:pPr eaLnBrk="1" hangingPunct="1">
              <a:lnSpc>
                <a:spcPct val="80000"/>
              </a:lnSpc>
              <a:buFont typeface="Wingdings" pitchFamily="2" charset="2"/>
              <a:buNone/>
            </a:pPr>
            <a:r>
              <a:rPr lang="en-US" altLang="zh-CN" sz="2000" b="1" dirty="0" smtClean="0">
                <a:ea typeface="宋体" charset="-122"/>
              </a:rPr>
              <a:t>	</a:t>
            </a:r>
            <a:r>
              <a:rPr lang="en-US" altLang="zh-CN" sz="2000" b="1" dirty="0" smtClean="0">
                <a:solidFill>
                  <a:srgbClr val="0000FF"/>
                </a:solidFill>
                <a:ea typeface="宋体" charset="-122"/>
              </a:rPr>
              <a:t>// j is the final location of the pivot</a:t>
            </a:r>
          </a:p>
          <a:p>
            <a:pPr eaLnBrk="1" hangingPunct="1">
              <a:lnSpc>
                <a:spcPct val="80000"/>
              </a:lnSpc>
              <a:buFont typeface="Wingdings" pitchFamily="2" charset="2"/>
              <a:buNone/>
            </a:pPr>
            <a:r>
              <a:rPr lang="en-US" altLang="zh-CN" sz="2000" b="1" dirty="0" smtClean="0">
                <a:ea typeface="宋体"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85</a:t>
            </a:fld>
            <a:endParaRPr lang="en-US" altLang="zh-TW" dirty="0"/>
          </a:p>
        </p:txBody>
      </p:sp>
      <p:sp>
        <p:nvSpPr>
          <p:cNvPr id="3" name="文本框 2"/>
          <p:cNvSpPr txBox="1"/>
          <p:nvPr/>
        </p:nvSpPr>
        <p:spPr>
          <a:xfrm>
            <a:off x="5580112" y="3429000"/>
            <a:ext cx="1364476" cy="369332"/>
          </a:xfrm>
          <a:prstGeom prst="rect">
            <a:avLst/>
          </a:prstGeom>
          <a:noFill/>
        </p:spPr>
        <p:txBody>
          <a:bodyPr wrap="none" rtlCol="0">
            <a:spAutoFit/>
          </a:bodyPr>
          <a:lstStyle/>
          <a:p>
            <a:r>
              <a:rPr lang="en-US" altLang="zh-CN" b="1" dirty="0" smtClean="0">
                <a:solidFill>
                  <a:srgbClr val="FF0000"/>
                </a:solidFill>
              </a:rPr>
              <a:t>Any error?</a:t>
            </a:r>
            <a:endParaRPr lang="zh-CN" altLang="en-US" b="1" dirty="0">
              <a:solidFill>
                <a:srgbClr val="FF0000"/>
              </a:solidFill>
            </a:endParaRPr>
          </a:p>
        </p:txBody>
      </p:sp>
      <p:sp>
        <p:nvSpPr>
          <p:cNvPr id="4" name="椭圆 3"/>
          <p:cNvSpPr/>
          <p:nvPr/>
        </p:nvSpPr>
        <p:spPr>
          <a:xfrm>
            <a:off x="3203848" y="3284984"/>
            <a:ext cx="151216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212232" y="3645024"/>
            <a:ext cx="151216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body" idx="1"/>
          </p:nvPr>
        </p:nvSpPr>
        <p:spPr>
          <a:solidFill>
            <a:srgbClr val="FFFF99"/>
          </a:solidFill>
        </p:spPr>
        <p:txBody>
          <a:bodyPr/>
          <a:lstStyle/>
          <a:p>
            <a:pPr lvl="1" eaLnBrk="1" hangingPunct="1">
              <a:buFont typeface="Wingdings" pitchFamily="2" charset="2"/>
              <a:buNone/>
            </a:pPr>
            <a:endParaRPr lang="en-US" altLang="zh-CN" b="1" dirty="0" smtClean="0">
              <a:ea typeface="宋体" charset="-122"/>
            </a:endParaRPr>
          </a:p>
        </p:txBody>
      </p:sp>
      <p:sp>
        <p:nvSpPr>
          <p:cNvPr id="166915"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Quick Sort Demo</a:t>
            </a:r>
          </a:p>
        </p:txBody>
      </p:sp>
      <p:graphicFrame>
        <p:nvGraphicFramePr>
          <p:cNvPr id="5" name="对象 4">
            <a:hlinkClick r:id="rId4" action="ppaction://hlinkfile"/>
          </p:cNvPr>
          <p:cNvGraphicFramePr>
            <a:graphicFrameLocks noChangeAspect="1"/>
          </p:cNvGraphicFramePr>
          <p:nvPr>
            <p:extLst>
              <p:ext uri="{D42A27DB-BD31-4B8C-83A1-F6EECF244321}">
                <p14:modId xmlns:p14="http://schemas.microsoft.com/office/powerpoint/2010/main" val="745154389"/>
              </p:ext>
            </p:extLst>
          </p:nvPr>
        </p:nvGraphicFramePr>
        <p:xfrm>
          <a:off x="3762858" y="2655577"/>
          <a:ext cx="1546845" cy="773423"/>
        </p:xfrm>
        <a:graphic>
          <a:graphicData uri="http://schemas.openxmlformats.org/presentationml/2006/ole">
            <mc:AlternateContent xmlns:mc="http://schemas.openxmlformats.org/markup-compatibility/2006">
              <mc:Choice xmlns:v="urn:schemas-microsoft-com:vml" Requires="v">
                <p:oleObj spid="_x0000_s255053" name="包" r:id="rId5" imgW="933480" imgH="466560" progId="Package">
                  <p:embed/>
                </p:oleObj>
              </mc:Choice>
              <mc:Fallback>
                <p:oleObj name="包" r:id="rId5" imgW="933480" imgH="466560" progId="Package">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858" y="2655577"/>
                        <a:ext cx="1546845" cy="773423"/>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86</a:t>
            </a:fld>
            <a:endParaRPr lang="en-US" altLang="zh-TW" dirty="0"/>
          </a:p>
        </p:txBody>
      </p:sp>
      <p:graphicFrame>
        <p:nvGraphicFramePr>
          <p:cNvPr id="3" name="对象 2"/>
          <p:cNvGraphicFramePr>
            <a:graphicFrameLocks noChangeAspect="1"/>
          </p:cNvGraphicFramePr>
          <p:nvPr>
            <p:extLst>
              <p:ext uri="{D42A27DB-BD31-4B8C-83A1-F6EECF244321}">
                <p14:modId xmlns:p14="http://schemas.microsoft.com/office/powerpoint/2010/main" val="632370361"/>
              </p:ext>
            </p:extLst>
          </p:nvPr>
        </p:nvGraphicFramePr>
        <p:xfrm>
          <a:off x="5508104" y="3829074"/>
          <a:ext cx="1117600" cy="711200"/>
        </p:xfrm>
        <a:graphic>
          <a:graphicData uri="http://schemas.openxmlformats.org/presentationml/2006/ole">
            <mc:AlternateContent xmlns:mc="http://schemas.openxmlformats.org/markup-compatibility/2006">
              <mc:Choice xmlns:v="urn:schemas-microsoft-com:vml" Requires="v">
                <p:oleObj spid="_x0000_s255054" name="包装程序外壳对象" showAsIcon="1" r:id="rId7" imgW="1117800" imgH="711360" progId="Package">
                  <p:embed/>
                </p:oleObj>
              </mc:Choice>
              <mc:Fallback>
                <p:oleObj name="包装程序外壳对象" showAsIcon="1" r:id="rId7" imgW="1117800" imgH="711360" progId="Package">
                  <p:embed/>
                  <p:pic>
                    <p:nvPicPr>
                      <p:cNvPr id="0" name=""/>
                      <p:cNvPicPr/>
                      <p:nvPr/>
                    </p:nvPicPr>
                    <p:blipFill>
                      <a:blip r:embed="rId8"/>
                      <a:stretch>
                        <a:fillRect/>
                      </a:stretch>
                    </p:blipFill>
                    <p:spPr>
                      <a:xfrm>
                        <a:off x="5508104" y="3829074"/>
                        <a:ext cx="1117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eaLnBrk="1" hangingPunct="1"/>
            <a:r>
              <a:rPr lang="en-US" altLang="zh-CN" sz="4000" b="1" smtClean="0">
                <a:effectLst>
                  <a:outerShdw blurRad="38100" dist="38100" dir="2700000" algn="tl">
                    <a:srgbClr val="FFFFFF"/>
                  </a:outerShdw>
                </a:effectLst>
                <a:ea typeface="宋体" charset="-122"/>
              </a:rPr>
              <a:t>(c)Analysis of QuickSort</a:t>
            </a:r>
            <a:endParaRPr lang="en-US" altLang="zh-CN" sz="4000" smtClean="0">
              <a:effectLst>
                <a:outerShdw blurRad="38100" dist="38100" dir="2700000" algn="tl">
                  <a:srgbClr val="FFFFFF"/>
                </a:outerShdw>
              </a:effectLst>
              <a:ea typeface="宋体" charset="-122"/>
            </a:endParaRPr>
          </a:p>
        </p:txBody>
      </p:sp>
      <p:sp>
        <p:nvSpPr>
          <p:cNvPr id="55301" name="Rectangle 3"/>
          <p:cNvSpPr>
            <a:spLocks noGrp="1" noChangeArrowheads="1"/>
          </p:cNvSpPr>
          <p:nvPr>
            <p:ph type="body" idx="1"/>
          </p:nvPr>
        </p:nvSpPr>
        <p:spPr>
          <a:solidFill>
            <a:srgbClr val="FFFF99"/>
          </a:solidFill>
          <a:ln w="28575">
            <a:solidFill>
              <a:schemeClr val="tx1"/>
            </a:solidFill>
          </a:ln>
        </p:spPr>
        <p:txBody>
          <a:bodyPr/>
          <a:lstStyle/>
          <a:p>
            <a:pPr eaLnBrk="1" hangingPunct="1">
              <a:buFont typeface="Wingdings" pitchFamily="2" charset="2"/>
              <a:buNone/>
            </a:pPr>
            <a:r>
              <a:rPr lang="en-US" altLang="zh-CN" sz="2000" smtClean="0">
                <a:ea typeface="宋体" charset="-122"/>
              </a:rPr>
              <a:t>Partitioning will cost (n) comparisons. Sorting costs T(i) for left </a:t>
            </a:r>
          </a:p>
          <a:p>
            <a:pPr eaLnBrk="1" hangingPunct="1">
              <a:buFont typeface="Wingdings" pitchFamily="2" charset="2"/>
              <a:buNone/>
            </a:pPr>
            <a:r>
              <a:rPr lang="en-US" altLang="zh-CN" sz="2000" smtClean="0">
                <a:ea typeface="宋体" charset="-122"/>
              </a:rPr>
              <a:t>sub-array + pivot, T(n-i) for right sub-array. Hence:</a:t>
            </a:r>
          </a:p>
          <a:p>
            <a:pPr eaLnBrk="1" hangingPunct="1">
              <a:buFont typeface="Wingdings" pitchFamily="2" charset="2"/>
              <a:buNone/>
            </a:pPr>
            <a:r>
              <a:rPr lang="en-US" altLang="zh-CN" sz="2400" b="1" smtClean="0">
                <a:ea typeface="宋体" charset="-122"/>
              </a:rPr>
              <a:t>T(n) = n + T(i) + T(n-i)   for n &gt; 1 with T(1) = 0</a:t>
            </a:r>
          </a:p>
        </p:txBody>
      </p:sp>
      <p:sp>
        <p:nvSpPr>
          <p:cNvPr id="55302" name="Oval 4"/>
          <p:cNvSpPr>
            <a:spLocks noChangeArrowheads="1"/>
          </p:cNvSpPr>
          <p:nvPr/>
        </p:nvSpPr>
        <p:spPr bwMode="auto">
          <a:xfrm>
            <a:off x="2362200" y="4953000"/>
            <a:ext cx="1676400" cy="838200"/>
          </a:xfrm>
          <a:prstGeom prst="ellipse">
            <a:avLst/>
          </a:prstGeom>
          <a:solidFill>
            <a:srgbClr val="66FF33"/>
          </a:solidFill>
          <a:ln w="9525">
            <a:solidFill>
              <a:schemeClr val="tx1"/>
            </a:solidFill>
            <a:round/>
            <a:headEnd/>
            <a:tailEnd/>
          </a:ln>
        </p:spPr>
        <p:txBody>
          <a:bodyPr wrap="none" anchor="ctr"/>
          <a:lstStyle/>
          <a:p>
            <a:pPr algn="ctr"/>
            <a:r>
              <a:rPr lang="en-US" altLang="zh-CN" sz="2000" b="1">
                <a:ea typeface="宋体" charset="-122"/>
              </a:rPr>
              <a:t>i elements</a:t>
            </a:r>
          </a:p>
        </p:txBody>
      </p:sp>
      <p:sp>
        <p:nvSpPr>
          <p:cNvPr id="55303" name="Oval 5"/>
          <p:cNvSpPr>
            <a:spLocks noChangeArrowheads="1"/>
          </p:cNvSpPr>
          <p:nvPr/>
        </p:nvSpPr>
        <p:spPr bwMode="auto">
          <a:xfrm>
            <a:off x="5486400" y="4953000"/>
            <a:ext cx="1676400" cy="838200"/>
          </a:xfrm>
          <a:prstGeom prst="ellipse">
            <a:avLst/>
          </a:prstGeom>
          <a:solidFill>
            <a:srgbClr val="66FF33"/>
          </a:solidFill>
          <a:ln w="9525">
            <a:solidFill>
              <a:schemeClr val="tx1"/>
            </a:solidFill>
            <a:round/>
            <a:headEnd/>
            <a:tailEnd/>
          </a:ln>
        </p:spPr>
        <p:txBody>
          <a:bodyPr wrap="none" anchor="ctr"/>
          <a:lstStyle/>
          <a:p>
            <a:pPr algn="ctr"/>
            <a:r>
              <a:rPr lang="en-US" altLang="zh-CN" sz="2000" b="1">
                <a:ea typeface="宋体" charset="-122"/>
              </a:rPr>
              <a:t>n-i elements</a:t>
            </a:r>
          </a:p>
        </p:txBody>
      </p:sp>
      <p:sp>
        <p:nvSpPr>
          <p:cNvPr id="55304" name="Rectangle 6"/>
          <p:cNvSpPr>
            <a:spLocks noChangeArrowheads="1"/>
          </p:cNvSpPr>
          <p:nvPr/>
        </p:nvSpPr>
        <p:spPr bwMode="auto">
          <a:xfrm>
            <a:off x="3505200" y="3505200"/>
            <a:ext cx="2514600" cy="914400"/>
          </a:xfrm>
          <a:prstGeom prst="rect">
            <a:avLst/>
          </a:prstGeom>
          <a:solidFill>
            <a:srgbClr val="66FF33"/>
          </a:solidFill>
          <a:ln w="9525">
            <a:solidFill>
              <a:schemeClr val="tx1"/>
            </a:solidFill>
            <a:miter lim="800000"/>
            <a:headEnd/>
            <a:tailEnd/>
          </a:ln>
        </p:spPr>
        <p:txBody>
          <a:bodyPr wrap="none" anchor="ctr"/>
          <a:lstStyle/>
          <a:p>
            <a:pPr algn="ctr"/>
            <a:r>
              <a:rPr lang="en-US" altLang="zh-CN" b="1">
                <a:ea typeface="宋体" charset="-122"/>
              </a:rPr>
              <a:t>partition cost = n</a:t>
            </a:r>
          </a:p>
        </p:txBody>
      </p:sp>
      <p:sp>
        <p:nvSpPr>
          <p:cNvPr id="55305" name="Line 7"/>
          <p:cNvSpPr>
            <a:spLocks noChangeShapeType="1"/>
          </p:cNvSpPr>
          <p:nvPr/>
        </p:nvSpPr>
        <p:spPr bwMode="auto">
          <a:xfrm flipH="1">
            <a:off x="3429000" y="4419600"/>
            <a:ext cx="914400" cy="533400"/>
          </a:xfrm>
          <a:prstGeom prst="line">
            <a:avLst/>
          </a:prstGeom>
          <a:noFill/>
          <a:ln w="9525">
            <a:solidFill>
              <a:schemeClr val="tx1"/>
            </a:solidFill>
            <a:round/>
            <a:headEnd/>
            <a:tailEnd type="triangle" w="med" len="med"/>
          </a:ln>
        </p:spPr>
        <p:txBody>
          <a:bodyPr wrap="none"/>
          <a:lstStyle/>
          <a:p>
            <a:endParaRPr lang="zh-CN" altLang="en-US"/>
          </a:p>
        </p:txBody>
      </p:sp>
      <p:sp>
        <p:nvSpPr>
          <p:cNvPr id="55306" name="Line 8"/>
          <p:cNvSpPr>
            <a:spLocks noChangeShapeType="1"/>
          </p:cNvSpPr>
          <p:nvPr/>
        </p:nvSpPr>
        <p:spPr bwMode="auto">
          <a:xfrm>
            <a:off x="5105400" y="4419600"/>
            <a:ext cx="838200" cy="609600"/>
          </a:xfrm>
          <a:prstGeom prst="line">
            <a:avLst/>
          </a:prstGeom>
          <a:noFill/>
          <a:ln w="9525">
            <a:solidFill>
              <a:schemeClr val="tx1"/>
            </a:solidFill>
            <a:round/>
            <a:headEnd/>
            <a:tailEnd type="triangle" w="med" len="med"/>
          </a:ln>
        </p:spPr>
        <p:txBody>
          <a:bodyPr wrap="none"/>
          <a:lstStyle/>
          <a:p>
            <a:endParaRPr lang="zh-CN" altLang="en-US"/>
          </a:p>
        </p:txBody>
      </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87</a:t>
            </a:fld>
            <a:endParaRPr lang="en-US" altLang="zh-TW"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eaLnBrk="1" hangingPunct="1"/>
            <a:r>
              <a:rPr lang="en-US" altLang="zh-CN" sz="4000" b="1" smtClean="0">
                <a:effectLst>
                  <a:outerShdw blurRad="38100" dist="38100" dir="2700000" algn="tl">
                    <a:srgbClr val="FFFFFF"/>
                  </a:outerShdw>
                </a:effectLst>
                <a:ea typeface="宋体" charset="-122"/>
              </a:rPr>
              <a:t>Best Case</a:t>
            </a:r>
            <a:endParaRPr lang="en-US" altLang="zh-CN" sz="4000" smtClean="0">
              <a:effectLst>
                <a:outerShdw blurRad="38100" dist="38100" dir="2700000" algn="tl">
                  <a:srgbClr val="FFFFFF"/>
                </a:outerShdw>
              </a:effectLst>
              <a:ea typeface="宋体" charset="-122"/>
            </a:endParaRPr>
          </a:p>
        </p:txBody>
      </p:sp>
      <p:sp>
        <p:nvSpPr>
          <p:cNvPr id="56325" name="Rectangle 3"/>
          <p:cNvSpPr>
            <a:spLocks noGrp="1" noChangeArrowheads="1"/>
          </p:cNvSpPr>
          <p:nvPr>
            <p:ph type="body" idx="1"/>
          </p:nvPr>
        </p:nvSpPr>
        <p:spPr>
          <a:xfrm>
            <a:off x="785786" y="1571612"/>
            <a:ext cx="7772400" cy="4267200"/>
          </a:xfrm>
          <a:solidFill>
            <a:srgbClr val="FFFF99"/>
          </a:solidFill>
          <a:ln w="28575">
            <a:solidFill>
              <a:schemeClr val="tx1"/>
            </a:solidFill>
          </a:ln>
        </p:spPr>
        <p:txBody>
          <a:bodyPr/>
          <a:lstStyle/>
          <a:p>
            <a:pPr eaLnBrk="1" hangingPunct="1">
              <a:buFont typeface="Wingdings" pitchFamily="2" charset="2"/>
              <a:buNone/>
            </a:pPr>
            <a:r>
              <a:rPr lang="en-US" altLang="zh-CN" dirty="0" smtClean="0">
                <a:ea typeface="宋体" charset="-122"/>
              </a:rPr>
              <a:t>	</a:t>
            </a:r>
            <a:r>
              <a:rPr lang="en-US" altLang="zh-CN" sz="2000" b="1" dirty="0" smtClean="0">
                <a:solidFill>
                  <a:srgbClr val="FF0000"/>
                </a:solidFill>
                <a:ea typeface="宋体" charset="-122"/>
              </a:rPr>
              <a:t>Best Case </a:t>
            </a:r>
            <a:r>
              <a:rPr lang="en-US" altLang="zh-CN" sz="2000" b="1" dirty="0" smtClean="0">
                <a:ea typeface="宋体" charset="-122"/>
              </a:rPr>
              <a:t>when pivot has the middle value. In this case, the array is partitioned into two almost equal halves. </a:t>
            </a:r>
          </a:p>
          <a:p>
            <a:pPr eaLnBrk="1" hangingPunct="1">
              <a:buFont typeface="Wingdings" pitchFamily="2" charset="2"/>
              <a:buNone/>
            </a:pPr>
            <a:endParaRPr lang="en-US" altLang="zh-CN" sz="2000" b="1" dirty="0" smtClean="0">
              <a:ea typeface="宋体" charset="-122"/>
            </a:endParaRPr>
          </a:p>
          <a:p>
            <a:pPr eaLnBrk="1" hangingPunct="1">
              <a:buFont typeface="Wingdings" pitchFamily="2" charset="2"/>
              <a:buNone/>
            </a:pPr>
            <a:endParaRPr lang="en-US" altLang="zh-CN" sz="2000" dirty="0" smtClean="0">
              <a:ea typeface="宋体" charset="-122"/>
            </a:endParaRPr>
          </a:p>
          <a:p>
            <a:pPr eaLnBrk="1" hangingPunct="1">
              <a:buFont typeface="Wingdings" pitchFamily="2" charset="2"/>
              <a:buNone/>
            </a:pPr>
            <a:endParaRPr lang="en-US" altLang="zh-CN" sz="2000" dirty="0" smtClean="0">
              <a:ea typeface="宋体" charset="-122"/>
            </a:endParaRPr>
          </a:p>
          <a:p>
            <a:pPr eaLnBrk="1" hangingPunct="1">
              <a:buFont typeface="Wingdings" pitchFamily="2" charset="2"/>
              <a:buNone/>
            </a:pPr>
            <a:endParaRPr lang="en-US" altLang="zh-CN" sz="2000" dirty="0" smtClean="0">
              <a:ea typeface="宋体" charset="-122"/>
            </a:endParaRPr>
          </a:p>
          <a:p>
            <a:pPr eaLnBrk="1" hangingPunct="1">
              <a:buFont typeface="Wingdings" pitchFamily="2" charset="2"/>
              <a:buNone/>
            </a:pPr>
            <a:endParaRPr lang="en-US" altLang="zh-CN" sz="2000" dirty="0" smtClean="0">
              <a:ea typeface="宋体" charset="-122"/>
            </a:endParaRPr>
          </a:p>
          <a:p>
            <a:pPr eaLnBrk="1" hangingPunct="1">
              <a:buFont typeface="Wingdings" pitchFamily="2" charset="2"/>
              <a:buNone/>
            </a:pPr>
            <a:r>
              <a:rPr lang="en-US" altLang="zh-CN" sz="2000" dirty="0" smtClean="0">
                <a:ea typeface="宋体" charset="-122"/>
              </a:rPr>
              <a:t>	</a:t>
            </a:r>
          </a:p>
          <a:p>
            <a:pPr eaLnBrk="1" hangingPunct="1">
              <a:buFont typeface="Wingdings" pitchFamily="2" charset="2"/>
              <a:buNone/>
            </a:pPr>
            <a:endParaRPr lang="en-US" altLang="zh-CN" sz="2000" dirty="0" smtClean="0">
              <a:ea typeface="宋体" charset="-122"/>
            </a:endParaRPr>
          </a:p>
          <a:p>
            <a:pPr eaLnBrk="1" hangingPunct="1">
              <a:buFont typeface="Wingdings" pitchFamily="2" charset="2"/>
              <a:buNone/>
            </a:pPr>
            <a:r>
              <a:rPr lang="en-US" altLang="zh-CN" sz="2000" b="1" dirty="0" smtClean="0">
                <a:ea typeface="宋体" charset="-122"/>
              </a:rPr>
              <a:t>	T(n) = 2T(n/2) + n 	for n &gt; 1 with T(1) = 0</a:t>
            </a:r>
            <a:r>
              <a:rPr lang="en-US" altLang="zh-CN" sz="2000" dirty="0" smtClean="0">
                <a:ea typeface="宋体" charset="-122"/>
              </a:rPr>
              <a:t>	</a:t>
            </a:r>
          </a:p>
          <a:p>
            <a:pPr eaLnBrk="1" hangingPunct="1">
              <a:buFont typeface="Wingdings" pitchFamily="2" charset="2"/>
              <a:buNone/>
            </a:pPr>
            <a:r>
              <a:rPr lang="en-US" altLang="zh-CN" sz="2000" dirty="0" smtClean="0">
                <a:ea typeface="宋体" charset="-122"/>
              </a:rPr>
              <a:t>	</a:t>
            </a:r>
            <a:r>
              <a:rPr lang="en-US" altLang="zh-CN" sz="2000" b="1" dirty="0" smtClean="0">
                <a:ea typeface="宋体" charset="-122"/>
              </a:rPr>
              <a:t>hence, T(n) = O(n log n)</a:t>
            </a:r>
          </a:p>
        </p:txBody>
      </p:sp>
      <p:sp>
        <p:nvSpPr>
          <p:cNvPr id="56326" name="Oval 4"/>
          <p:cNvSpPr>
            <a:spLocks noChangeArrowheads="1"/>
          </p:cNvSpPr>
          <p:nvPr/>
        </p:nvSpPr>
        <p:spPr bwMode="auto">
          <a:xfrm>
            <a:off x="2071670" y="4019544"/>
            <a:ext cx="1676400" cy="838200"/>
          </a:xfrm>
          <a:prstGeom prst="ellipse">
            <a:avLst/>
          </a:prstGeom>
          <a:solidFill>
            <a:srgbClr val="66FF33"/>
          </a:solidFill>
          <a:ln w="9525">
            <a:solidFill>
              <a:schemeClr val="tx1"/>
            </a:solidFill>
            <a:round/>
            <a:headEnd/>
            <a:tailEnd/>
          </a:ln>
        </p:spPr>
        <p:txBody>
          <a:bodyPr wrap="none" anchor="ctr"/>
          <a:lstStyle/>
          <a:p>
            <a:pPr algn="ctr"/>
            <a:r>
              <a:rPr lang="en-US" altLang="zh-CN" sz="2000" b="1">
                <a:ea typeface="宋体" charset="-122"/>
              </a:rPr>
              <a:t>n/2 elements</a:t>
            </a:r>
          </a:p>
        </p:txBody>
      </p:sp>
      <p:sp>
        <p:nvSpPr>
          <p:cNvPr id="56327" name="Oval 5"/>
          <p:cNvSpPr>
            <a:spLocks noChangeArrowheads="1"/>
          </p:cNvSpPr>
          <p:nvPr/>
        </p:nvSpPr>
        <p:spPr bwMode="auto">
          <a:xfrm>
            <a:off x="5195870" y="4019544"/>
            <a:ext cx="1676400" cy="838200"/>
          </a:xfrm>
          <a:prstGeom prst="ellipse">
            <a:avLst/>
          </a:prstGeom>
          <a:solidFill>
            <a:srgbClr val="66FF33"/>
          </a:solidFill>
          <a:ln w="9525">
            <a:solidFill>
              <a:schemeClr val="tx1"/>
            </a:solidFill>
            <a:round/>
            <a:headEnd/>
            <a:tailEnd/>
          </a:ln>
        </p:spPr>
        <p:txBody>
          <a:bodyPr wrap="none" anchor="ctr"/>
          <a:lstStyle/>
          <a:p>
            <a:pPr algn="ctr"/>
            <a:r>
              <a:rPr lang="en-US" altLang="zh-CN" sz="2000" b="1">
                <a:ea typeface="宋体" charset="-122"/>
              </a:rPr>
              <a:t>n/2 elements</a:t>
            </a:r>
          </a:p>
        </p:txBody>
      </p:sp>
      <p:sp>
        <p:nvSpPr>
          <p:cNvPr id="56328" name="Rectangle 6"/>
          <p:cNvSpPr>
            <a:spLocks noChangeArrowheads="1"/>
          </p:cNvSpPr>
          <p:nvPr/>
        </p:nvSpPr>
        <p:spPr bwMode="auto">
          <a:xfrm>
            <a:off x="3214670" y="2571744"/>
            <a:ext cx="2514600" cy="914400"/>
          </a:xfrm>
          <a:prstGeom prst="rect">
            <a:avLst/>
          </a:prstGeom>
          <a:solidFill>
            <a:srgbClr val="66FF33"/>
          </a:solidFill>
          <a:ln w="9525">
            <a:solidFill>
              <a:schemeClr val="tx1"/>
            </a:solidFill>
            <a:miter lim="800000"/>
            <a:headEnd/>
            <a:tailEnd/>
          </a:ln>
        </p:spPr>
        <p:txBody>
          <a:bodyPr wrap="none" anchor="ctr"/>
          <a:lstStyle/>
          <a:p>
            <a:pPr algn="ctr"/>
            <a:r>
              <a:rPr lang="en-US" altLang="zh-CN" b="1">
                <a:ea typeface="宋体" charset="-122"/>
              </a:rPr>
              <a:t>partition cost = n</a:t>
            </a:r>
          </a:p>
        </p:txBody>
      </p:sp>
      <p:sp>
        <p:nvSpPr>
          <p:cNvPr id="56329" name="Line 7"/>
          <p:cNvSpPr>
            <a:spLocks noChangeShapeType="1"/>
          </p:cNvSpPr>
          <p:nvPr/>
        </p:nvSpPr>
        <p:spPr bwMode="auto">
          <a:xfrm flipH="1">
            <a:off x="3138470" y="3486144"/>
            <a:ext cx="914400" cy="533400"/>
          </a:xfrm>
          <a:prstGeom prst="line">
            <a:avLst/>
          </a:prstGeom>
          <a:noFill/>
          <a:ln w="9525">
            <a:solidFill>
              <a:schemeClr val="tx1"/>
            </a:solidFill>
            <a:round/>
            <a:headEnd/>
            <a:tailEnd type="triangle" w="med" len="med"/>
          </a:ln>
        </p:spPr>
        <p:txBody>
          <a:bodyPr wrap="none"/>
          <a:lstStyle/>
          <a:p>
            <a:endParaRPr lang="zh-CN" altLang="en-US"/>
          </a:p>
        </p:txBody>
      </p:sp>
      <p:sp>
        <p:nvSpPr>
          <p:cNvPr id="56330" name="Line 8"/>
          <p:cNvSpPr>
            <a:spLocks noChangeShapeType="1"/>
          </p:cNvSpPr>
          <p:nvPr/>
        </p:nvSpPr>
        <p:spPr bwMode="auto">
          <a:xfrm>
            <a:off x="4814870" y="3486144"/>
            <a:ext cx="838200" cy="609600"/>
          </a:xfrm>
          <a:prstGeom prst="line">
            <a:avLst/>
          </a:prstGeom>
          <a:noFill/>
          <a:ln w="9525">
            <a:solidFill>
              <a:schemeClr val="tx1"/>
            </a:solidFill>
            <a:round/>
            <a:headEnd/>
            <a:tailEnd type="triangle" w="med" len="med"/>
          </a:ln>
        </p:spPr>
        <p:txBody>
          <a:bodyPr wrap="none"/>
          <a:lstStyle/>
          <a:p>
            <a:endParaRPr lang="zh-CN" altLang="en-US"/>
          </a:p>
        </p:txBody>
      </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88</a:t>
            </a:fld>
            <a:endParaRPr lang="en-US" altLang="zh-TW"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sz="4000" b="1" smtClean="0">
                <a:effectLst>
                  <a:outerShdw blurRad="38100" dist="38100" dir="2700000" algn="tl">
                    <a:srgbClr val="FFFFFF"/>
                  </a:outerShdw>
                </a:effectLst>
                <a:ea typeface="宋体" charset="-122"/>
              </a:rPr>
              <a:t>Worst Case</a:t>
            </a:r>
            <a:endParaRPr lang="en-US" altLang="zh-CN" sz="4000" smtClean="0">
              <a:effectLst>
                <a:outerShdw blurRad="38100" dist="38100" dir="2700000" algn="tl">
                  <a:srgbClr val="FFFFFF"/>
                </a:outerShdw>
              </a:effectLst>
              <a:ea typeface="宋体" charset="-122"/>
            </a:endParaRPr>
          </a:p>
        </p:txBody>
      </p:sp>
      <p:sp>
        <p:nvSpPr>
          <p:cNvPr id="57349" name="Rectangle 3"/>
          <p:cNvSpPr>
            <a:spLocks noGrp="1" noChangeArrowheads="1"/>
          </p:cNvSpPr>
          <p:nvPr>
            <p:ph type="body" idx="1"/>
          </p:nvPr>
        </p:nvSpPr>
        <p:spPr>
          <a:solidFill>
            <a:srgbClr val="FFFF99"/>
          </a:solidFill>
          <a:ln w="28575">
            <a:solidFill>
              <a:schemeClr val="tx1"/>
            </a:solidFill>
          </a:ln>
        </p:spPr>
        <p:txBody>
          <a:bodyPr/>
          <a:lstStyle/>
          <a:p>
            <a:pPr eaLnBrk="1" hangingPunct="1">
              <a:buFont typeface="Wingdings" pitchFamily="2" charset="2"/>
              <a:buNone/>
            </a:pPr>
            <a:r>
              <a:rPr lang="en-US" altLang="zh-CN" dirty="0" smtClean="0">
                <a:ea typeface="宋体" charset="-122"/>
              </a:rPr>
              <a:t>	</a:t>
            </a:r>
            <a:r>
              <a:rPr lang="en-US" altLang="zh-CN" sz="2000" b="1" dirty="0" smtClean="0">
                <a:solidFill>
                  <a:srgbClr val="FF0000"/>
                </a:solidFill>
                <a:ea typeface="宋体" charset="-122"/>
              </a:rPr>
              <a:t>Worst Case </a:t>
            </a:r>
            <a:r>
              <a:rPr lang="en-US" altLang="zh-CN" sz="2000" b="1" dirty="0" smtClean="0">
                <a:ea typeface="宋体" charset="-122"/>
              </a:rPr>
              <a:t>when pivot is the smallest element so that </a:t>
            </a:r>
            <a:r>
              <a:rPr lang="en-US" altLang="zh-CN" sz="2000" b="1" dirty="0" err="1" smtClean="0">
                <a:ea typeface="宋体" charset="-122"/>
              </a:rPr>
              <a:t>i</a:t>
            </a:r>
            <a:r>
              <a:rPr lang="en-US" altLang="zh-CN" sz="2000" b="1" dirty="0" smtClean="0">
                <a:ea typeface="宋体" charset="-122"/>
              </a:rPr>
              <a:t> = 1</a:t>
            </a:r>
          </a:p>
          <a:p>
            <a:pPr eaLnBrk="1" hangingPunct="1">
              <a:buFont typeface="Wingdings" pitchFamily="2" charset="2"/>
              <a:buNone/>
            </a:pPr>
            <a:r>
              <a:rPr lang="en-US" altLang="zh-CN" dirty="0" smtClean="0">
                <a:ea typeface="宋体" charset="-122"/>
              </a:rPr>
              <a:t>	</a:t>
            </a:r>
            <a:r>
              <a:rPr lang="en-US" altLang="zh-CN" sz="2000" b="1" dirty="0" smtClean="0">
                <a:ea typeface="宋体" charset="-122"/>
              </a:rPr>
              <a:t>T(n) = T(n-1) + n   for n &gt; 1</a:t>
            </a:r>
          </a:p>
          <a:p>
            <a:pPr eaLnBrk="1" hangingPunct="1">
              <a:buFont typeface="Wingdings" pitchFamily="2" charset="2"/>
              <a:buNone/>
            </a:pPr>
            <a:r>
              <a:rPr lang="en-US" altLang="zh-CN" sz="2000" b="1" dirty="0" smtClean="0">
                <a:ea typeface="宋体" charset="-122"/>
              </a:rPr>
              <a:t>	with T(1) = 0</a:t>
            </a:r>
          </a:p>
          <a:p>
            <a:pPr eaLnBrk="1" hangingPunct="1">
              <a:buFont typeface="Wingdings" pitchFamily="2" charset="2"/>
              <a:buNone/>
            </a:pPr>
            <a:r>
              <a:rPr lang="en-US" altLang="zh-CN" sz="2000" b="1" dirty="0" smtClean="0">
                <a:ea typeface="宋体" charset="-122"/>
              </a:rPr>
              <a:t>	</a:t>
            </a:r>
          </a:p>
          <a:p>
            <a:pPr eaLnBrk="1" hangingPunct="1">
              <a:buFont typeface="Wingdings" pitchFamily="2" charset="2"/>
              <a:buNone/>
            </a:pPr>
            <a:endParaRPr lang="en-US" altLang="zh-CN" sz="2000" b="1" dirty="0" smtClean="0">
              <a:ea typeface="宋体" charset="-122"/>
            </a:endParaRPr>
          </a:p>
          <a:p>
            <a:pPr eaLnBrk="1" hangingPunct="1">
              <a:buFont typeface="Wingdings" pitchFamily="2" charset="2"/>
              <a:buNone/>
            </a:pPr>
            <a:endParaRPr lang="en-US" altLang="zh-CN" sz="2000" b="1" dirty="0" smtClean="0">
              <a:ea typeface="宋体" charset="-122"/>
            </a:endParaRPr>
          </a:p>
          <a:p>
            <a:pPr eaLnBrk="1" hangingPunct="1">
              <a:buFont typeface="Wingdings" pitchFamily="2" charset="2"/>
              <a:buNone/>
            </a:pPr>
            <a:endParaRPr lang="en-US" altLang="zh-CN" sz="2000" b="1" dirty="0" smtClean="0">
              <a:ea typeface="宋体" charset="-122"/>
            </a:endParaRPr>
          </a:p>
          <a:p>
            <a:pPr eaLnBrk="1" hangingPunct="1">
              <a:buFont typeface="Wingdings" pitchFamily="2" charset="2"/>
              <a:buNone/>
            </a:pPr>
            <a:endParaRPr lang="en-US" altLang="zh-CN" sz="2000" b="1" dirty="0" smtClean="0">
              <a:ea typeface="宋体" charset="-122"/>
            </a:endParaRPr>
          </a:p>
          <a:p>
            <a:pPr eaLnBrk="1" hangingPunct="1">
              <a:buFont typeface="Wingdings" pitchFamily="2" charset="2"/>
              <a:buNone/>
            </a:pPr>
            <a:r>
              <a:rPr lang="en-US" altLang="zh-CN" sz="2000" b="1" dirty="0" smtClean="0">
                <a:ea typeface="宋体" charset="-122"/>
              </a:rPr>
              <a:t>	Hence, T(n) = n(n+1)/2 -1= O(n</a:t>
            </a:r>
            <a:r>
              <a:rPr lang="en-US" altLang="zh-CN" sz="2000" b="1" baseline="30000" dirty="0" smtClean="0">
                <a:ea typeface="宋体" charset="-122"/>
              </a:rPr>
              <a:t>2</a:t>
            </a:r>
            <a:r>
              <a:rPr lang="en-US" altLang="zh-CN" sz="2000" b="1" dirty="0" smtClean="0">
                <a:ea typeface="宋体" charset="-122"/>
              </a:rPr>
              <a:t>)</a:t>
            </a:r>
          </a:p>
          <a:p>
            <a:pPr eaLnBrk="1" hangingPunct="1">
              <a:buFont typeface="Wingdings" pitchFamily="2" charset="2"/>
              <a:buNone/>
            </a:pPr>
            <a:r>
              <a:rPr lang="en-US" altLang="zh-CN" sz="2000" b="1" dirty="0" smtClean="0">
                <a:ea typeface="宋体" charset="-122"/>
              </a:rPr>
              <a:t>	In this case, </a:t>
            </a:r>
            <a:r>
              <a:rPr lang="en-US" altLang="zh-CN" sz="2000" b="1" dirty="0" err="1" smtClean="0">
                <a:ea typeface="宋体" charset="-122"/>
              </a:rPr>
              <a:t>Quicksort</a:t>
            </a:r>
            <a:r>
              <a:rPr lang="en-US" altLang="zh-CN" sz="2000" b="1" dirty="0" smtClean="0">
                <a:ea typeface="宋体" charset="-122"/>
              </a:rPr>
              <a:t> is not really quick!</a:t>
            </a:r>
            <a:endParaRPr lang="en-US" altLang="zh-CN" b="1" dirty="0" smtClean="0">
              <a:ea typeface="宋体" charset="-122"/>
            </a:endParaRPr>
          </a:p>
        </p:txBody>
      </p:sp>
      <p:sp>
        <p:nvSpPr>
          <p:cNvPr id="57350" name="Oval 4"/>
          <p:cNvSpPr>
            <a:spLocks noChangeArrowheads="1"/>
          </p:cNvSpPr>
          <p:nvPr/>
        </p:nvSpPr>
        <p:spPr bwMode="auto">
          <a:xfrm>
            <a:off x="4953000" y="3733800"/>
            <a:ext cx="838200" cy="838200"/>
          </a:xfrm>
          <a:prstGeom prst="ellipse">
            <a:avLst/>
          </a:prstGeom>
          <a:solidFill>
            <a:schemeClr val="accent1"/>
          </a:solidFill>
          <a:ln w="9525">
            <a:solidFill>
              <a:schemeClr val="tx1"/>
            </a:solidFill>
            <a:round/>
            <a:headEnd/>
            <a:tailEnd/>
          </a:ln>
        </p:spPr>
        <p:txBody>
          <a:bodyPr wrap="none" anchor="ctr"/>
          <a:lstStyle/>
          <a:p>
            <a:pPr algn="ctr"/>
            <a:r>
              <a:rPr lang="en-US" altLang="zh-CN" sz="2000" b="1">
                <a:ea typeface="宋体" charset="-122"/>
              </a:rPr>
              <a:t>1</a:t>
            </a:r>
          </a:p>
        </p:txBody>
      </p:sp>
      <p:sp>
        <p:nvSpPr>
          <p:cNvPr id="57351" name="Oval 5"/>
          <p:cNvSpPr>
            <a:spLocks noChangeArrowheads="1"/>
          </p:cNvSpPr>
          <p:nvPr/>
        </p:nvSpPr>
        <p:spPr bwMode="auto">
          <a:xfrm>
            <a:off x="6629400" y="3810000"/>
            <a:ext cx="1600200" cy="838200"/>
          </a:xfrm>
          <a:prstGeom prst="ellipse">
            <a:avLst/>
          </a:prstGeom>
          <a:solidFill>
            <a:srgbClr val="66FF33"/>
          </a:solidFill>
          <a:ln w="9525">
            <a:solidFill>
              <a:schemeClr val="tx1"/>
            </a:solidFill>
            <a:round/>
            <a:headEnd/>
            <a:tailEnd/>
          </a:ln>
        </p:spPr>
        <p:txBody>
          <a:bodyPr wrap="none" anchor="ctr"/>
          <a:lstStyle/>
          <a:p>
            <a:pPr algn="ctr"/>
            <a:r>
              <a:rPr lang="en-US" altLang="zh-CN" sz="2000" b="1">
                <a:ea typeface="宋体" charset="-122"/>
              </a:rPr>
              <a:t>n-1 elements</a:t>
            </a:r>
          </a:p>
        </p:txBody>
      </p:sp>
      <p:sp>
        <p:nvSpPr>
          <p:cNvPr id="57352" name="Rectangle 6"/>
          <p:cNvSpPr>
            <a:spLocks noChangeArrowheads="1"/>
          </p:cNvSpPr>
          <p:nvPr/>
        </p:nvSpPr>
        <p:spPr bwMode="auto">
          <a:xfrm>
            <a:off x="5410200" y="2895600"/>
            <a:ext cx="2209800" cy="609600"/>
          </a:xfrm>
          <a:prstGeom prst="rect">
            <a:avLst/>
          </a:prstGeom>
          <a:solidFill>
            <a:srgbClr val="66FF33"/>
          </a:solidFill>
          <a:ln w="9525">
            <a:solidFill>
              <a:schemeClr val="tx1"/>
            </a:solidFill>
            <a:miter lim="800000"/>
            <a:headEnd/>
            <a:tailEnd/>
          </a:ln>
        </p:spPr>
        <p:txBody>
          <a:bodyPr wrap="none" anchor="ctr"/>
          <a:lstStyle/>
          <a:p>
            <a:pPr algn="ctr"/>
            <a:r>
              <a:rPr lang="en-US" altLang="zh-CN" sz="2000" b="1">
                <a:ea typeface="宋体" charset="-122"/>
              </a:rPr>
              <a:t>partition cost = n</a:t>
            </a:r>
          </a:p>
        </p:txBody>
      </p:sp>
      <p:sp>
        <p:nvSpPr>
          <p:cNvPr id="57353" name="Line 7"/>
          <p:cNvSpPr>
            <a:spLocks noChangeShapeType="1"/>
          </p:cNvSpPr>
          <p:nvPr/>
        </p:nvSpPr>
        <p:spPr bwMode="auto">
          <a:xfrm flipH="1">
            <a:off x="5638800" y="3505200"/>
            <a:ext cx="381000" cy="381000"/>
          </a:xfrm>
          <a:prstGeom prst="line">
            <a:avLst/>
          </a:prstGeom>
          <a:noFill/>
          <a:ln w="9525">
            <a:solidFill>
              <a:schemeClr val="tx1"/>
            </a:solidFill>
            <a:round/>
            <a:headEnd/>
            <a:tailEnd type="triangle" w="med" len="med"/>
          </a:ln>
        </p:spPr>
        <p:txBody>
          <a:bodyPr wrap="none"/>
          <a:lstStyle/>
          <a:p>
            <a:endParaRPr lang="zh-CN" altLang="en-US"/>
          </a:p>
        </p:txBody>
      </p:sp>
      <p:sp>
        <p:nvSpPr>
          <p:cNvPr id="57354" name="Line 8"/>
          <p:cNvSpPr>
            <a:spLocks noChangeShapeType="1"/>
          </p:cNvSpPr>
          <p:nvPr/>
        </p:nvSpPr>
        <p:spPr bwMode="auto">
          <a:xfrm>
            <a:off x="6781800" y="3505200"/>
            <a:ext cx="457200" cy="304800"/>
          </a:xfrm>
          <a:prstGeom prst="line">
            <a:avLst/>
          </a:prstGeom>
          <a:noFill/>
          <a:ln w="9525">
            <a:solidFill>
              <a:schemeClr val="tx1"/>
            </a:solidFill>
            <a:round/>
            <a:headEnd/>
            <a:tailEnd type="triangle" w="med" len="med"/>
          </a:ln>
        </p:spPr>
        <p:txBody>
          <a:bodyPr wrap="none"/>
          <a:lstStyle/>
          <a:p>
            <a:endParaRPr lang="zh-CN" altLang="en-US"/>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89</a:t>
            </a:fld>
            <a:endParaRPr lang="en-US" altLang="zh-TW"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2610" y="214290"/>
            <a:ext cx="8173002" cy="990600"/>
          </a:xfrm>
        </p:spPr>
        <p:txBody>
          <a:bodyPr/>
          <a:lstStyle/>
          <a:p>
            <a:pPr eaLnBrk="1" hangingPunct="1"/>
            <a:r>
              <a:rPr lang="en-US" altLang="zh-CN" sz="3200" b="1" dirty="0" smtClean="0">
                <a:effectLst>
                  <a:outerShdw blurRad="38100" dist="38100" dir="2700000" algn="tl">
                    <a:srgbClr val="FFFFFF"/>
                  </a:outerShdw>
                </a:effectLst>
                <a:ea typeface="宋体" pitchFamily="2" charset="-122"/>
              </a:rPr>
              <a:t>4.1.3 Common Recurrence Relations</a:t>
            </a:r>
            <a:endParaRPr lang="en-GB" sz="3200" b="1" dirty="0" smtClean="0">
              <a:effectLst>
                <a:outerShdw blurRad="38100" dist="38100" dir="2700000" algn="tl">
                  <a:srgbClr val="FFFFFF"/>
                </a:outerShdw>
              </a:effectLst>
            </a:endParaRPr>
          </a:p>
        </p:txBody>
      </p:sp>
      <p:sp>
        <p:nvSpPr>
          <p:cNvPr id="24581" name="Rectangle 3"/>
          <p:cNvSpPr>
            <a:spLocks noGrp="1" noChangeArrowheads="1"/>
          </p:cNvSpPr>
          <p:nvPr>
            <p:ph type="body" idx="1"/>
          </p:nvPr>
        </p:nvSpPr>
        <p:spPr>
          <a:xfrm>
            <a:off x="714348" y="1500174"/>
            <a:ext cx="7924800" cy="4525963"/>
          </a:xfrm>
          <a:solidFill>
            <a:srgbClr val="FFFF99"/>
          </a:solidFill>
          <a:ln w="28575">
            <a:solidFill>
              <a:schemeClr val="tx1"/>
            </a:solidFill>
          </a:ln>
        </p:spPr>
        <p:txBody>
          <a:bodyPr/>
          <a:lstStyle/>
          <a:p>
            <a:pPr eaLnBrk="1" hangingPunct="1"/>
            <a:r>
              <a:rPr lang="en-US" altLang="zh-CN" sz="2400" dirty="0" smtClean="0">
                <a:ea typeface="宋体" pitchFamily="2" charset="-122"/>
              </a:rPr>
              <a:t>A recursive algorithm that halves the input in one step then processes the two halves:</a:t>
            </a:r>
          </a:p>
          <a:p>
            <a:pPr eaLnBrk="1" hangingPunct="1">
              <a:buFont typeface="Wingdings" pitchFamily="2" charset="2"/>
              <a:buNone/>
            </a:pPr>
            <a:endParaRPr lang="en-US" altLang="zh-CN" sz="2400" dirty="0" smtClean="0">
              <a:ea typeface="宋体" pitchFamily="2" charset="-122"/>
            </a:endParaRPr>
          </a:p>
          <a:p>
            <a:pPr eaLnBrk="1" hangingPunct="1">
              <a:buFont typeface="Wingdings" pitchFamily="2" charset="2"/>
              <a:buNone/>
            </a:pPr>
            <a:r>
              <a:rPr lang="en-US" altLang="zh-CN" sz="2400" dirty="0" smtClean="0">
                <a:ea typeface="宋体" pitchFamily="2" charset="-122"/>
              </a:rPr>
              <a:t>	</a:t>
            </a:r>
            <a:r>
              <a:rPr lang="en-US" altLang="zh-CN" sz="2400" b="1" dirty="0" smtClean="0">
                <a:ea typeface="宋体" pitchFamily="2" charset="-122"/>
              </a:rPr>
              <a:t>T(n) = 2T(n/2) + 1   for n &gt;1 	with T(1) given</a:t>
            </a:r>
          </a:p>
          <a:p>
            <a:pPr eaLnBrk="1" hangingPunct="1">
              <a:buFont typeface="Wingdings" pitchFamily="2" charset="2"/>
              <a:buNone/>
            </a:pPr>
            <a:endParaRPr lang="en-US" altLang="zh-CN" sz="2400" dirty="0" smtClean="0">
              <a:ea typeface="宋体" pitchFamily="2" charset="-122"/>
            </a:endParaRPr>
          </a:p>
          <a:p>
            <a:pPr eaLnBrk="1" hangingPunct="1"/>
            <a:r>
              <a:rPr lang="en-US" altLang="zh-CN" sz="2400" dirty="0" smtClean="0">
                <a:ea typeface="宋体" pitchFamily="2" charset="-122"/>
              </a:rPr>
              <a:t>A recursive algorithm that halves the input in one step then processes one half and ignores the other:</a:t>
            </a:r>
          </a:p>
          <a:p>
            <a:pPr eaLnBrk="1" hangingPunct="1">
              <a:buFont typeface="Wingdings" pitchFamily="2" charset="2"/>
              <a:buNone/>
            </a:pPr>
            <a:endParaRPr lang="en-US" altLang="zh-CN" sz="2400" dirty="0" smtClean="0">
              <a:ea typeface="宋体" pitchFamily="2" charset="-122"/>
            </a:endParaRPr>
          </a:p>
          <a:p>
            <a:pPr eaLnBrk="1" hangingPunct="1">
              <a:buFont typeface="Wingdings" pitchFamily="2" charset="2"/>
              <a:buNone/>
            </a:pPr>
            <a:r>
              <a:rPr lang="en-US" altLang="zh-CN" sz="2400" dirty="0" smtClean="0">
                <a:ea typeface="宋体" pitchFamily="2" charset="-122"/>
              </a:rPr>
              <a:t>	</a:t>
            </a:r>
            <a:r>
              <a:rPr lang="en-US" altLang="zh-CN" sz="2400" b="1" dirty="0" smtClean="0">
                <a:ea typeface="宋体" pitchFamily="2" charset="-122"/>
              </a:rPr>
              <a:t>T(n) = T(n/2) + 1	   for n &gt;1 	with T(1) given</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a:t>
            </a:fld>
            <a:endParaRPr lang="en-US" altLang="zh-TW"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57158" y="332656"/>
            <a:ext cx="7620000" cy="769938"/>
          </a:xfrm>
        </p:spPr>
        <p:txBody>
          <a:bodyPr/>
          <a:lstStyle/>
          <a:p>
            <a:pPr eaLnBrk="1" hangingPunct="1">
              <a:defRPr/>
            </a:pPr>
            <a:r>
              <a:rPr lang="en-US" sz="4000" b="1" dirty="0" smtClean="0">
                <a:effectLst>
                  <a:outerShdw blurRad="38100" dist="38100" dir="2700000" algn="tl">
                    <a:srgbClr val="FFFFFF"/>
                  </a:outerShdw>
                </a:effectLst>
              </a:rPr>
              <a:t>Average Case Analysis</a:t>
            </a:r>
          </a:p>
        </p:txBody>
      </p:sp>
      <p:sp>
        <p:nvSpPr>
          <p:cNvPr id="11270" name="Rectangle 3"/>
          <p:cNvSpPr>
            <a:spLocks noGrp="1" noChangeArrowheads="1"/>
          </p:cNvSpPr>
          <p:nvPr>
            <p:ph type="body" sz="half" idx="1"/>
          </p:nvPr>
        </p:nvSpPr>
        <p:spPr>
          <a:xfrm>
            <a:off x="928662" y="1500174"/>
            <a:ext cx="7467600" cy="4114800"/>
          </a:xfrm>
          <a:solidFill>
            <a:srgbClr val="FFFF99"/>
          </a:solidFill>
          <a:ln w="28575">
            <a:solidFill>
              <a:schemeClr val="tx1"/>
            </a:solidFill>
          </a:ln>
        </p:spPr>
        <p:txBody>
          <a:bodyPr/>
          <a:lstStyle/>
          <a:p>
            <a:pPr eaLnBrk="1" hangingPunct="1">
              <a:buFont typeface="Wingdings" pitchFamily="2" charset="2"/>
              <a:buNone/>
            </a:pPr>
            <a:r>
              <a:rPr lang="en-US" altLang="zh-CN" sz="2000" dirty="0" smtClean="0">
                <a:ea typeface="宋体" charset="-122"/>
              </a:rPr>
              <a:t>	</a:t>
            </a:r>
            <a:r>
              <a:rPr lang="en-US" altLang="zh-CN" sz="2400" dirty="0" smtClean="0">
                <a:ea typeface="宋体" charset="-122"/>
              </a:rPr>
              <a:t>If the pivot is randomly chosen using a random number generator, we have (n-1) equally probable configurations:</a:t>
            </a:r>
          </a:p>
          <a:p>
            <a:pPr eaLnBrk="1" hangingPunct="1">
              <a:buFont typeface="Wingdings" pitchFamily="2" charset="2"/>
              <a:buNone/>
            </a:pPr>
            <a:r>
              <a:rPr lang="en-US" altLang="zh-CN" sz="2400" dirty="0" smtClean="0">
                <a:ea typeface="宋体" charset="-122"/>
              </a:rPr>
              <a:t>	{1,n-1},{2,n-2},..., {</a:t>
            </a:r>
            <a:r>
              <a:rPr lang="en-US" altLang="zh-CN" sz="2400" dirty="0" err="1" smtClean="0">
                <a:ea typeface="宋体" charset="-122"/>
              </a:rPr>
              <a:t>i</a:t>
            </a:r>
            <a:r>
              <a:rPr lang="en-US" altLang="zh-CN" sz="2400" dirty="0" smtClean="0">
                <a:ea typeface="宋体" charset="-122"/>
              </a:rPr>
              <a:t>, n-</a:t>
            </a:r>
            <a:r>
              <a:rPr lang="en-US" altLang="zh-CN" sz="2400" dirty="0" err="1" smtClean="0">
                <a:ea typeface="宋体" charset="-122"/>
              </a:rPr>
              <a:t>i</a:t>
            </a:r>
            <a:r>
              <a:rPr lang="en-US" altLang="zh-CN" sz="2400" dirty="0" smtClean="0">
                <a:ea typeface="宋体" charset="-122"/>
              </a:rPr>
              <a:t>},..{n-2,2},{n-1,1}</a:t>
            </a:r>
          </a:p>
          <a:p>
            <a:pPr eaLnBrk="1" hangingPunct="1">
              <a:buFont typeface="Wingdings" pitchFamily="2" charset="2"/>
              <a:buNone/>
            </a:pPr>
            <a:r>
              <a:rPr lang="en-US" altLang="zh-CN" sz="2400" dirty="0" smtClean="0">
                <a:ea typeface="宋体" charset="-122"/>
              </a:rPr>
              <a:t>	The probability of each configuration is 1/(n-1)</a:t>
            </a:r>
          </a:p>
          <a:p>
            <a:pPr eaLnBrk="1" hangingPunct="1">
              <a:buFont typeface="Wingdings" pitchFamily="2" charset="2"/>
              <a:buNone/>
            </a:pPr>
            <a:r>
              <a:rPr lang="en-US" altLang="zh-CN" sz="2400" dirty="0" smtClean="0">
                <a:ea typeface="宋体" charset="-122"/>
              </a:rPr>
              <a:t>	We obtain an </a:t>
            </a:r>
            <a:r>
              <a:rPr lang="en-US" altLang="zh-CN" sz="2400" dirty="0" smtClean="0">
                <a:solidFill>
                  <a:srgbClr val="FF0000"/>
                </a:solidFill>
                <a:ea typeface="宋体" charset="-122"/>
              </a:rPr>
              <a:t>average case </a:t>
            </a:r>
            <a:r>
              <a:rPr lang="en-US" altLang="zh-CN" sz="2400" dirty="0" smtClean="0">
                <a:ea typeface="宋体" charset="-122"/>
              </a:rPr>
              <a:t>cost given by:</a:t>
            </a:r>
          </a:p>
          <a:p>
            <a:pPr eaLnBrk="1" hangingPunct="1">
              <a:buFont typeface="Wingdings" pitchFamily="2" charset="2"/>
              <a:buNone/>
            </a:pPr>
            <a:r>
              <a:rPr lang="en-US" altLang="zh-CN" sz="2000" dirty="0" smtClean="0">
                <a:ea typeface="宋体" charset="-122"/>
              </a:rPr>
              <a:t>	</a:t>
            </a:r>
          </a:p>
        </p:txBody>
      </p:sp>
      <p:graphicFrame>
        <p:nvGraphicFramePr>
          <p:cNvPr id="11266" name="Object 4"/>
          <p:cNvGraphicFramePr>
            <a:graphicFrameLocks noGrp="1" noChangeAspect="1"/>
          </p:cNvGraphicFramePr>
          <p:nvPr>
            <p:ph sz="half" idx="2"/>
          </p:nvPr>
        </p:nvGraphicFramePr>
        <p:xfrm>
          <a:off x="2057400" y="4600575"/>
          <a:ext cx="5334000" cy="1081088"/>
        </p:xfrm>
        <a:graphic>
          <a:graphicData uri="http://schemas.openxmlformats.org/presentationml/2006/ole">
            <mc:AlternateContent xmlns:mc="http://schemas.openxmlformats.org/markup-compatibility/2006">
              <mc:Choice xmlns:v="urn:schemas-microsoft-com:vml" Requires="v">
                <p:oleObj spid="_x0000_s238660" name="Equation" r:id="rId4" imgW="2133360" imgH="431640" progId="Equation.3">
                  <p:embed/>
                </p:oleObj>
              </mc:Choice>
              <mc:Fallback>
                <p:oleObj name="Equation" r:id="rId4" imgW="213336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00575"/>
                        <a:ext cx="5334000" cy="108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90</a:t>
            </a:fld>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85720" y="260648"/>
            <a:ext cx="7772400" cy="914400"/>
          </a:xfrm>
        </p:spPr>
        <p:txBody>
          <a:bodyPr/>
          <a:lstStyle/>
          <a:p>
            <a:pPr eaLnBrk="1" hangingPunct="1">
              <a:defRPr/>
            </a:pPr>
            <a:r>
              <a:rPr lang="en-US" b="1" dirty="0" smtClean="0">
                <a:effectLst>
                  <a:outerShdw blurRad="38100" dist="38100" dir="2700000" algn="tl">
                    <a:srgbClr val="FFFFFF"/>
                  </a:outerShdw>
                </a:effectLst>
              </a:rPr>
              <a:t>Average Case Analysis</a:t>
            </a:r>
          </a:p>
        </p:txBody>
      </p:sp>
      <p:sp>
        <p:nvSpPr>
          <p:cNvPr id="12294" name="Rectangle 3"/>
          <p:cNvSpPr>
            <a:spLocks noGrp="1" noChangeArrowheads="1"/>
          </p:cNvSpPr>
          <p:nvPr>
            <p:ph type="body" sz="half" idx="1"/>
          </p:nvPr>
        </p:nvSpPr>
        <p:spPr>
          <a:xfrm>
            <a:off x="1000100" y="1571612"/>
            <a:ext cx="7467600" cy="4343400"/>
          </a:xfrm>
          <a:solidFill>
            <a:srgbClr val="FFFF99"/>
          </a:solidFill>
          <a:ln w="28575">
            <a:solidFill>
              <a:schemeClr val="tx1"/>
            </a:solidFill>
          </a:ln>
        </p:spPr>
        <p:txBody>
          <a:bodyPr/>
          <a:lstStyle/>
          <a:p>
            <a:pPr eaLnBrk="1" hangingPunct="1">
              <a:buFont typeface="Wingdings" pitchFamily="2" charset="2"/>
              <a:buNone/>
            </a:pPr>
            <a:r>
              <a:rPr lang="en-US" altLang="zh-CN" sz="2000" smtClean="0">
                <a:ea typeface="宋体" charset="-122"/>
              </a:rPr>
              <a:t>	</a:t>
            </a:r>
          </a:p>
        </p:txBody>
      </p:sp>
      <p:graphicFrame>
        <p:nvGraphicFramePr>
          <p:cNvPr id="12290" name="Object 6"/>
          <p:cNvGraphicFramePr>
            <a:graphicFrameLocks noGrp="1" noChangeAspect="1"/>
          </p:cNvGraphicFramePr>
          <p:nvPr>
            <p:ph sz="half" idx="2"/>
            <p:extLst>
              <p:ext uri="{D42A27DB-BD31-4B8C-83A1-F6EECF244321}">
                <p14:modId xmlns:p14="http://schemas.microsoft.com/office/powerpoint/2010/main" val="2552877586"/>
              </p:ext>
            </p:extLst>
          </p:nvPr>
        </p:nvGraphicFramePr>
        <p:xfrm>
          <a:off x="1075949" y="1700809"/>
          <a:ext cx="6304363" cy="4048790"/>
        </p:xfrm>
        <a:graphic>
          <a:graphicData uri="http://schemas.openxmlformats.org/presentationml/2006/ole">
            <mc:AlternateContent xmlns:mc="http://schemas.openxmlformats.org/markup-compatibility/2006">
              <mc:Choice xmlns:v="urn:schemas-microsoft-com:vml" Requires="v">
                <p:oleObj spid="_x0000_s239684" name="公式" r:id="rId4" imgW="3797280" imgH="2438280" progId="Equation.3">
                  <p:embed/>
                </p:oleObj>
              </mc:Choice>
              <mc:Fallback>
                <p:oleObj name="公式" r:id="rId4" imgW="3797280" imgH="2438280" progId="Equation.3">
                  <p:embed/>
                  <p:pic>
                    <p:nvPicPr>
                      <p:cNvPr id="0" name="Object 6"/>
                      <p:cNvPicPr>
                        <a:picLocks noChangeAspect="1" noChangeArrowheads="1"/>
                      </p:cNvPicPr>
                      <p:nvPr/>
                    </p:nvPicPr>
                    <p:blipFill>
                      <a:blip r:embed="rId5"/>
                      <a:srcRect/>
                      <a:stretch>
                        <a:fillRect/>
                      </a:stretch>
                    </p:blipFill>
                    <p:spPr bwMode="auto">
                      <a:xfrm>
                        <a:off x="1075949" y="1700809"/>
                        <a:ext cx="6304363" cy="4048790"/>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91</a:t>
            </a:fld>
            <a:endParaRPr lang="en-US" altLang="zh-TW"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85720" y="285728"/>
            <a:ext cx="7772400" cy="914400"/>
          </a:xfrm>
        </p:spPr>
        <p:txBody>
          <a:bodyPr/>
          <a:lstStyle/>
          <a:p>
            <a:pPr eaLnBrk="1" hangingPunct="1">
              <a:defRPr/>
            </a:pPr>
            <a:r>
              <a:rPr lang="en-US" b="1" dirty="0" smtClean="0">
                <a:effectLst>
                  <a:outerShdw blurRad="38100" dist="38100" dir="2700000" algn="tl">
                    <a:srgbClr val="FFFFFF"/>
                  </a:outerShdw>
                </a:effectLst>
              </a:rPr>
              <a:t>Average Case Analysis</a:t>
            </a:r>
          </a:p>
        </p:txBody>
      </p:sp>
      <p:sp>
        <p:nvSpPr>
          <p:cNvPr id="13318" name="Rectangle 3"/>
          <p:cNvSpPr>
            <a:spLocks noGrp="1" noChangeArrowheads="1"/>
          </p:cNvSpPr>
          <p:nvPr>
            <p:ph type="body" sz="half" idx="1"/>
          </p:nvPr>
        </p:nvSpPr>
        <p:spPr>
          <a:xfrm>
            <a:off x="928662" y="1500174"/>
            <a:ext cx="7467600" cy="4343400"/>
          </a:xfrm>
          <a:solidFill>
            <a:srgbClr val="FFFF99"/>
          </a:solidFill>
          <a:ln w="28575">
            <a:solidFill>
              <a:schemeClr val="tx1"/>
            </a:solidFill>
          </a:ln>
        </p:spPr>
        <p:txBody>
          <a:bodyPr/>
          <a:lstStyle/>
          <a:p>
            <a:pPr eaLnBrk="1" hangingPunct="1">
              <a:buFont typeface="Wingdings" pitchFamily="2" charset="2"/>
              <a:buNone/>
            </a:pPr>
            <a:r>
              <a:rPr lang="en-US" altLang="zh-CN" sz="2000" smtClean="0">
                <a:ea typeface="宋体" charset="-122"/>
              </a:rPr>
              <a:t>	</a:t>
            </a:r>
          </a:p>
        </p:txBody>
      </p:sp>
      <p:graphicFrame>
        <p:nvGraphicFramePr>
          <p:cNvPr id="13314" name="Object 6"/>
          <p:cNvGraphicFramePr>
            <a:graphicFrameLocks noGrp="1" noChangeAspect="1"/>
          </p:cNvGraphicFramePr>
          <p:nvPr>
            <p:ph sz="half" idx="2"/>
          </p:nvPr>
        </p:nvGraphicFramePr>
        <p:xfrm>
          <a:off x="1357290" y="1643050"/>
          <a:ext cx="6477000" cy="4117975"/>
        </p:xfrm>
        <a:graphic>
          <a:graphicData uri="http://schemas.openxmlformats.org/presentationml/2006/ole">
            <mc:AlternateContent xmlns:mc="http://schemas.openxmlformats.org/markup-compatibility/2006">
              <mc:Choice xmlns:v="urn:schemas-microsoft-com:vml" Requires="v">
                <p:oleObj spid="_x0000_s240707" name="Equation" r:id="rId4" imgW="3276360" imgH="2234880" progId="Equation.3">
                  <p:embed/>
                </p:oleObj>
              </mc:Choice>
              <mc:Fallback>
                <p:oleObj name="Equation" r:id="rId4" imgW="3276360" imgH="223488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290" y="1643050"/>
                        <a:ext cx="6477000" cy="411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92</a:t>
            </a:fld>
            <a:endParaRPr lang="en-US" altLang="zh-TW"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14282" y="428604"/>
            <a:ext cx="7772400" cy="500066"/>
          </a:xfrm>
        </p:spPr>
        <p:txBody>
          <a:bodyPr/>
          <a:lstStyle/>
          <a:p>
            <a:pPr eaLnBrk="1" hangingPunct="1"/>
            <a:r>
              <a:rPr lang="en-US" altLang="zh-CN" sz="2800" b="1" dirty="0" smtClean="0">
                <a:effectLst>
                  <a:outerShdw blurRad="38100" dist="38100" dir="2700000" algn="tl">
                    <a:srgbClr val="FFFFFF"/>
                  </a:outerShdw>
                </a:effectLst>
                <a:ea typeface="宋体" charset="-122"/>
              </a:rPr>
              <a:t>Summary of Performance of </a:t>
            </a:r>
            <a:r>
              <a:rPr lang="en-US" altLang="zh-CN" sz="2800" b="1" dirty="0" err="1" smtClean="0">
                <a:effectLst>
                  <a:outerShdw blurRad="38100" dist="38100" dir="2700000" algn="tl">
                    <a:srgbClr val="FFFFFF"/>
                  </a:outerShdw>
                </a:effectLst>
                <a:ea typeface="宋体" charset="-122"/>
              </a:rPr>
              <a:t>QuickSort</a:t>
            </a:r>
            <a:endParaRPr lang="en-US" altLang="zh-CN" sz="3200" b="1" dirty="0" smtClean="0">
              <a:effectLst>
                <a:outerShdw blurRad="38100" dist="38100" dir="2700000" algn="tl">
                  <a:srgbClr val="FFFFFF"/>
                </a:outerShdw>
              </a:effectLst>
              <a:ea typeface="宋体" charset="-122"/>
            </a:endParaRPr>
          </a:p>
        </p:txBody>
      </p:sp>
      <p:sp>
        <p:nvSpPr>
          <p:cNvPr id="58373" name="Rectangle 3"/>
          <p:cNvSpPr>
            <a:spLocks noGrp="1" noChangeArrowheads="1"/>
          </p:cNvSpPr>
          <p:nvPr>
            <p:ph type="body" sz="half" idx="1"/>
          </p:nvPr>
        </p:nvSpPr>
        <p:spPr>
          <a:xfrm>
            <a:off x="611560" y="1196752"/>
            <a:ext cx="7658100" cy="4824536"/>
          </a:xfrm>
          <a:solidFill>
            <a:srgbClr val="FFFF99"/>
          </a:solidFill>
          <a:ln w="28575">
            <a:solidFill>
              <a:schemeClr val="tx1"/>
            </a:solidFill>
          </a:ln>
        </p:spPr>
        <p:txBody>
          <a:bodyPr/>
          <a:lstStyle/>
          <a:p>
            <a:pPr eaLnBrk="1" hangingPunct="1"/>
            <a:r>
              <a:rPr lang="en-US" altLang="zh-CN" sz="2000" b="1" dirty="0" smtClean="0">
                <a:solidFill>
                  <a:srgbClr val="A50021"/>
                </a:solidFill>
                <a:ea typeface="宋体" charset="-122"/>
              </a:rPr>
              <a:t>Partitioning will cost </a:t>
            </a:r>
            <a:r>
              <a:rPr lang="en-US" altLang="zh-CN" sz="2000" b="1" i="1" dirty="0" smtClean="0">
                <a:solidFill>
                  <a:srgbClr val="0000FF"/>
                </a:solidFill>
                <a:ea typeface="宋体" charset="-122"/>
              </a:rPr>
              <a:t>O(n) </a:t>
            </a:r>
            <a:r>
              <a:rPr lang="en-US" altLang="zh-CN" sz="2000" b="1" dirty="0" smtClean="0">
                <a:solidFill>
                  <a:srgbClr val="A50021"/>
                </a:solidFill>
                <a:ea typeface="宋体" charset="-122"/>
              </a:rPr>
              <a:t>at each level</a:t>
            </a:r>
          </a:p>
          <a:p>
            <a:pPr eaLnBrk="1" hangingPunct="1"/>
            <a:r>
              <a:rPr lang="en-US" altLang="zh-CN" sz="2000" b="1" u="sng" dirty="0" smtClean="0">
                <a:solidFill>
                  <a:schemeClr val="hlink"/>
                </a:solidFill>
                <a:ea typeface="宋体" charset="-122"/>
              </a:rPr>
              <a:t>Best Case: Pivot has the middle value</a:t>
            </a:r>
          </a:p>
          <a:p>
            <a:pPr eaLnBrk="1" hangingPunct="1">
              <a:buFont typeface="Wingdings" pitchFamily="2" charset="2"/>
              <a:buNone/>
            </a:pPr>
            <a:r>
              <a:rPr lang="en-US" altLang="zh-CN" sz="2000" b="1" dirty="0" smtClean="0">
                <a:solidFill>
                  <a:srgbClr val="A50021"/>
                </a:solidFill>
                <a:ea typeface="宋体" charset="-122"/>
              </a:rPr>
              <a:t>	Quicksort divides the array to two equal halves at each level. So, the number of levels is </a:t>
            </a:r>
            <a:r>
              <a:rPr lang="en-US" altLang="zh-CN" sz="2000" b="1" i="1" dirty="0" smtClean="0">
                <a:solidFill>
                  <a:srgbClr val="0000FF"/>
                </a:solidFill>
                <a:ea typeface="宋体" charset="-122"/>
              </a:rPr>
              <a:t>O(log n)</a:t>
            </a:r>
          </a:p>
          <a:p>
            <a:pPr eaLnBrk="1" hangingPunct="1">
              <a:buFont typeface="Wingdings" pitchFamily="2" charset="2"/>
              <a:buNone/>
            </a:pPr>
            <a:r>
              <a:rPr lang="en-US" altLang="zh-CN" sz="2000" b="1" dirty="0" smtClean="0">
                <a:solidFill>
                  <a:srgbClr val="A50021"/>
                </a:solidFill>
                <a:ea typeface="宋体" charset="-122"/>
              </a:rPr>
              <a:t>	Therefore, the complexity of </a:t>
            </a:r>
            <a:r>
              <a:rPr lang="en-US" altLang="zh-CN" sz="2000" b="1" i="1" dirty="0" err="1" smtClean="0">
                <a:ea typeface="宋体" charset="-122"/>
              </a:rPr>
              <a:t>QuickSort</a:t>
            </a:r>
            <a:r>
              <a:rPr lang="en-US" altLang="zh-CN" sz="2000" b="1" dirty="0" smtClean="0">
                <a:solidFill>
                  <a:srgbClr val="A50021"/>
                </a:solidFill>
                <a:ea typeface="宋体" charset="-122"/>
              </a:rPr>
              <a:t> is        </a:t>
            </a:r>
            <a:r>
              <a:rPr lang="en-US" altLang="zh-CN" sz="2000" b="1" i="1" dirty="0" smtClean="0">
                <a:solidFill>
                  <a:srgbClr val="0000FF"/>
                </a:solidFill>
                <a:ea typeface="宋体" charset="-122"/>
                <a:sym typeface="Symbol" pitchFamily="18" charset="2"/>
              </a:rPr>
              <a:t>O(n log n)</a:t>
            </a:r>
          </a:p>
          <a:p>
            <a:pPr eaLnBrk="1" hangingPunct="1">
              <a:buFont typeface="Wingdings" pitchFamily="2" charset="2"/>
              <a:buNone/>
            </a:pPr>
            <a:endParaRPr lang="en-US" altLang="zh-CN" sz="2000" b="1" i="1" dirty="0" smtClean="0">
              <a:solidFill>
                <a:srgbClr val="0000FF"/>
              </a:solidFill>
              <a:ea typeface="宋体" charset="-122"/>
              <a:sym typeface="Symbol" pitchFamily="18" charset="2"/>
            </a:endParaRPr>
          </a:p>
          <a:p>
            <a:pPr eaLnBrk="1" hangingPunct="1"/>
            <a:r>
              <a:rPr lang="en-US" altLang="zh-CN" sz="2000" b="1" u="sng" dirty="0" smtClean="0">
                <a:solidFill>
                  <a:schemeClr val="hlink"/>
                </a:solidFill>
                <a:ea typeface="宋体" charset="-122"/>
              </a:rPr>
              <a:t>Worst Case: Pivot is the minimum (maximum) value</a:t>
            </a:r>
          </a:p>
          <a:p>
            <a:pPr eaLnBrk="1" hangingPunct="1">
              <a:buFont typeface="Wingdings" pitchFamily="2" charset="2"/>
              <a:buNone/>
            </a:pPr>
            <a:r>
              <a:rPr lang="en-US" altLang="zh-CN" sz="2000" b="1" dirty="0" smtClean="0">
                <a:ea typeface="宋体" charset="-122"/>
              </a:rPr>
              <a:t>	T</a:t>
            </a:r>
            <a:r>
              <a:rPr lang="en-US" altLang="zh-CN" sz="2000" b="1" dirty="0" smtClean="0">
                <a:solidFill>
                  <a:srgbClr val="A50021"/>
                </a:solidFill>
                <a:ea typeface="宋体" charset="-122"/>
              </a:rPr>
              <a:t>he number of levels is </a:t>
            </a:r>
            <a:r>
              <a:rPr lang="en-US" altLang="zh-CN" sz="2000" b="1" i="1" dirty="0" smtClean="0">
                <a:solidFill>
                  <a:srgbClr val="0000FF"/>
                </a:solidFill>
                <a:ea typeface="宋体" charset="-122"/>
              </a:rPr>
              <a:t>O(n)</a:t>
            </a:r>
          </a:p>
          <a:p>
            <a:pPr eaLnBrk="1" hangingPunct="1">
              <a:buFont typeface="Wingdings" pitchFamily="2" charset="2"/>
              <a:buNone/>
            </a:pPr>
            <a:r>
              <a:rPr lang="en-US" altLang="zh-CN" sz="2000" b="1" dirty="0" smtClean="0">
                <a:ea typeface="宋体" charset="-122"/>
              </a:rPr>
              <a:t>	</a:t>
            </a:r>
            <a:r>
              <a:rPr lang="en-US" altLang="zh-CN" sz="2000" b="1" dirty="0" smtClean="0">
                <a:solidFill>
                  <a:srgbClr val="A50021"/>
                </a:solidFill>
                <a:ea typeface="宋体" charset="-122"/>
              </a:rPr>
              <a:t>Therefore, the complexity of </a:t>
            </a:r>
            <a:r>
              <a:rPr lang="en-US" altLang="zh-CN" sz="2000" b="1" i="1" dirty="0" err="1" smtClean="0">
                <a:ea typeface="宋体" charset="-122"/>
              </a:rPr>
              <a:t>QuickSort</a:t>
            </a:r>
            <a:r>
              <a:rPr lang="en-US" altLang="zh-CN" sz="2000" b="1" dirty="0" smtClean="0">
                <a:solidFill>
                  <a:srgbClr val="A50021"/>
                </a:solidFill>
                <a:ea typeface="宋体" charset="-122"/>
              </a:rPr>
              <a:t> is        </a:t>
            </a:r>
            <a:r>
              <a:rPr lang="en-US" altLang="zh-CN" sz="2000" b="1" i="1" dirty="0" smtClean="0">
                <a:solidFill>
                  <a:srgbClr val="0000FF"/>
                </a:solidFill>
                <a:ea typeface="宋体" charset="-122"/>
                <a:sym typeface="Symbol" pitchFamily="18" charset="2"/>
              </a:rPr>
              <a:t>O(n</a:t>
            </a:r>
            <a:r>
              <a:rPr lang="en-US" altLang="zh-CN" sz="2000" b="1" i="1" baseline="30000" dirty="0" smtClean="0">
                <a:solidFill>
                  <a:srgbClr val="0000FF"/>
                </a:solidFill>
                <a:ea typeface="宋体" charset="-122"/>
                <a:sym typeface="Symbol" pitchFamily="18" charset="2"/>
              </a:rPr>
              <a:t>2</a:t>
            </a:r>
            <a:r>
              <a:rPr lang="en-US" altLang="zh-CN" sz="2000" b="1" i="1" dirty="0" smtClean="0">
                <a:solidFill>
                  <a:srgbClr val="0000FF"/>
                </a:solidFill>
                <a:ea typeface="宋体" charset="-122"/>
                <a:sym typeface="Symbol" pitchFamily="18" charset="2"/>
              </a:rPr>
              <a:t>)</a:t>
            </a:r>
          </a:p>
          <a:p>
            <a:pPr eaLnBrk="1" hangingPunct="1">
              <a:buFont typeface="Wingdings" pitchFamily="2" charset="2"/>
              <a:buNone/>
            </a:pPr>
            <a:endParaRPr lang="en-US" altLang="zh-CN" sz="2000" b="1" dirty="0" smtClean="0">
              <a:ea typeface="宋体" charset="-122"/>
            </a:endParaRPr>
          </a:p>
          <a:p>
            <a:pPr eaLnBrk="1" hangingPunct="1"/>
            <a:r>
              <a:rPr lang="en-US" altLang="zh-CN" sz="2000" b="1" dirty="0" smtClean="0">
                <a:solidFill>
                  <a:srgbClr val="A50021"/>
                </a:solidFill>
                <a:ea typeface="宋体" charset="-122"/>
              </a:rPr>
              <a:t>In-Place Sort	No		</a:t>
            </a:r>
          </a:p>
          <a:p>
            <a:pPr eaLnBrk="1" hangingPunct="1"/>
            <a:r>
              <a:rPr lang="en-US" altLang="zh-CN" sz="2000" b="1" dirty="0" smtClean="0">
                <a:solidFill>
                  <a:srgbClr val="A50021"/>
                </a:solidFill>
                <a:ea typeface="宋体" charset="-122"/>
              </a:rPr>
              <a:t>Stable Algorithm	No</a:t>
            </a:r>
          </a:p>
          <a:p>
            <a:pPr eaLnBrk="1" hangingPunct="1"/>
            <a:r>
              <a:rPr lang="en-US" altLang="zh-CN" sz="2000" b="1" dirty="0" smtClean="0">
                <a:solidFill>
                  <a:srgbClr val="A50021"/>
                </a:solidFill>
                <a:ea typeface="宋体" charset="-122"/>
              </a:rPr>
              <a:t>This technique is satisfactory for large data sets</a:t>
            </a:r>
            <a:endParaRPr lang="en-US" altLang="zh-CN" sz="1800" dirty="0" smtClean="0">
              <a:ea typeface="宋体" charset="-122"/>
              <a:sym typeface="Symbol" pitchFamily="18" charset="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93</a:t>
            </a:fld>
            <a:endParaRPr lang="en-US" altLang="zh-TW"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eaLnBrk="1" hangingPunct="1">
              <a:defRPr/>
            </a:pPr>
            <a:r>
              <a:rPr lang="en-US" sz="4000" b="1" smtClean="0">
                <a:effectLst>
                  <a:outerShdw blurRad="38100" dist="38100" dir="2700000" algn="tl">
                    <a:srgbClr val="FFFFFF"/>
                  </a:outerShdw>
                </a:effectLst>
              </a:rPr>
              <a:t>Median-of-Three Partitioning</a:t>
            </a:r>
          </a:p>
        </p:txBody>
      </p:sp>
      <p:sp>
        <p:nvSpPr>
          <p:cNvPr id="59397" name="Rectangle 3"/>
          <p:cNvSpPr>
            <a:spLocks noGrp="1" noChangeArrowheads="1"/>
          </p:cNvSpPr>
          <p:nvPr>
            <p:ph type="body" idx="1"/>
          </p:nvPr>
        </p:nvSpPr>
        <p:spPr>
          <a:solidFill>
            <a:srgbClr val="FFFF99"/>
          </a:solidFill>
          <a:ln w="28575">
            <a:solidFill>
              <a:schemeClr val="tx1"/>
            </a:solidFill>
          </a:ln>
        </p:spPr>
        <p:txBody>
          <a:bodyPr/>
          <a:lstStyle/>
          <a:p>
            <a:pPr eaLnBrk="1" hangingPunct="1">
              <a:buFont typeface="Wingdings" pitchFamily="2" charset="2"/>
              <a:buNone/>
            </a:pPr>
            <a:r>
              <a:rPr lang="en-US" altLang="zh-CN" smtClean="0">
                <a:ea typeface="宋体" charset="-122"/>
              </a:rPr>
              <a:t>	If we take the elements in the first, last and middle locations in the array and then take the element middle in value between these three, this will be the median of three. In this case, there is always at least one element below and one element above. The worst case is therefore unlikely</a:t>
            </a:r>
          </a:p>
        </p:txBody>
      </p:sp>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94</a:t>
            </a:fld>
            <a:endParaRPr lang="en-US" altLang="zh-TW"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title"/>
          </p:nvPr>
        </p:nvSpPr>
        <p:spPr/>
        <p:txBody>
          <a:bodyPr/>
          <a:lstStyle/>
          <a:p>
            <a:pPr eaLnBrk="1" hangingPunct="1">
              <a:defRPr/>
            </a:pPr>
            <a:r>
              <a:rPr lang="en-US" sz="3600" b="1" dirty="0" smtClean="0">
                <a:effectLst>
                  <a:outerShdw blurRad="38100" dist="38100" dir="2700000" algn="tl">
                    <a:srgbClr val="FFFFFF"/>
                  </a:outerShdw>
                </a:effectLst>
              </a:rPr>
              <a:t>A Better Choice: Random Pivot</a:t>
            </a:r>
          </a:p>
        </p:txBody>
      </p:sp>
      <p:sp>
        <p:nvSpPr>
          <p:cNvPr id="60422" name="Rectangle 4"/>
          <p:cNvSpPr>
            <a:spLocks noGrp="1" noChangeArrowheads="1"/>
          </p:cNvSpPr>
          <p:nvPr>
            <p:ph type="body" idx="1"/>
          </p:nvPr>
        </p:nvSpPr>
        <p:spPr/>
        <p:txBody>
          <a:bodyPr/>
          <a:lstStyle/>
          <a:p>
            <a:pPr eaLnBrk="1" hangingPunct="1">
              <a:lnSpc>
                <a:spcPct val="90000"/>
              </a:lnSpc>
            </a:pPr>
            <a:r>
              <a:rPr lang="en-US" altLang="zh-CN" sz="2800" dirty="0" smtClean="0">
                <a:ea typeface="宋体" charset="-122"/>
              </a:rPr>
              <a:t>A better solution that avoids the worst case of O(n</a:t>
            </a:r>
            <a:r>
              <a:rPr lang="en-US" altLang="zh-CN" sz="2800" baseline="30000" dirty="0" smtClean="0">
                <a:ea typeface="宋体" charset="-122"/>
              </a:rPr>
              <a:t>2</a:t>
            </a:r>
            <a:r>
              <a:rPr lang="en-US" altLang="zh-CN" sz="2800" dirty="0" smtClean="0">
                <a:ea typeface="宋体" charset="-122"/>
              </a:rPr>
              <a:t>) is to use a randomizer to select the pivot element. </a:t>
            </a:r>
          </a:p>
          <a:p>
            <a:pPr eaLnBrk="1" hangingPunct="1">
              <a:lnSpc>
                <a:spcPct val="90000"/>
              </a:lnSpc>
            </a:pPr>
            <a:r>
              <a:rPr lang="en-US" altLang="zh-CN" sz="2800" dirty="0" smtClean="0">
                <a:ea typeface="宋体" charset="-122"/>
              </a:rPr>
              <a:t>Pick a random element from the sub-array (p..r) as the partition element.</a:t>
            </a:r>
          </a:p>
          <a:p>
            <a:pPr eaLnBrk="1" hangingPunct="1">
              <a:lnSpc>
                <a:spcPct val="90000"/>
              </a:lnSpc>
            </a:pPr>
            <a:r>
              <a:rPr lang="en-US" altLang="zh-CN" sz="2800" dirty="0" smtClean="0">
                <a:ea typeface="宋体" charset="-122"/>
              </a:rPr>
              <a:t>Do this only if (r-p) &gt; 5 to avoid cost of the randomizer</a:t>
            </a:r>
          </a:p>
          <a:p>
            <a:pPr eaLnBrk="1" hangingPunct="1">
              <a:lnSpc>
                <a:spcPct val="90000"/>
              </a:lnSpc>
            </a:pPr>
            <a:endParaRPr lang="en-US" altLang="zh-CN" sz="2800" dirty="0" smtClean="0">
              <a:ea typeface="宋体"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95</a:t>
            </a:fld>
            <a:endParaRPr lang="en-US" altLang="zh-TW"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title"/>
          </p:nvPr>
        </p:nvSpPr>
        <p:spPr/>
        <p:txBody>
          <a:bodyPr/>
          <a:lstStyle/>
          <a:p>
            <a:pPr eaLnBrk="1" hangingPunct="1">
              <a:defRPr/>
            </a:pPr>
            <a:r>
              <a:rPr lang="en-US" sz="3600" b="1" dirty="0" smtClean="0">
                <a:effectLst>
                  <a:outerShdw blurRad="38100" dist="38100" dir="2700000" algn="tl">
                    <a:srgbClr val="FFFFFF"/>
                  </a:outerShdw>
                </a:effectLst>
              </a:rPr>
              <a:t>A Better Choice: Random Pivot</a:t>
            </a:r>
          </a:p>
        </p:txBody>
      </p:sp>
      <p:sp>
        <p:nvSpPr>
          <p:cNvPr id="61446" name="Rectangle 4"/>
          <p:cNvSpPr>
            <a:spLocks noGrp="1" noChangeArrowheads="1"/>
          </p:cNvSpPr>
          <p:nvPr>
            <p:ph type="body" idx="1"/>
          </p:nvPr>
        </p:nvSpPr>
        <p:spPr/>
        <p:txBody>
          <a:bodyPr/>
          <a:lstStyle/>
          <a:p>
            <a:pPr eaLnBrk="1" hangingPunct="1">
              <a:lnSpc>
                <a:spcPct val="90000"/>
              </a:lnSpc>
              <a:buFont typeface="Wingdings" pitchFamily="2" charset="2"/>
              <a:buNone/>
            </a:pPr>
            <a:r>
              <a:rPr lang="en-US" altLang="zh-CN" sz="2400" b="1" dirty="0" smtClean="0">
                <a:ea typeface="宋体" charset="-122"/>
              </a:rPr>
              <a:t>void </a:t>
            </a:r>
            <a:r>
              <a:rPr lang="en-US" altLang="zh-CN" sz="2400" b="1" dirty="0" err="1" smtClean="0">
                <a:ea typeface="宋体" charset="-122"/>
              </a:rPr>
              <a:t>RQuickSort</a:t>
            </a:r>
            <a:r>
              <a:rPr lang="en-US" altLang="zh-CN" sz="2400" b="1" dirty="0" smtClean="0">
                <a:ea typeface="宋体" charset="-122"/>
              </a:rPr>
              <a:t> (a , p , r)</a:t>
            </a:r>
          </a:p>
          <a:p>
            <a:pPr eaLnBrk="1" hangingPunct="1">
              <a:lnSpc>
                <a:spcPct val="90000"/>
              </a:lnSpc>
              <a:buFont typeface="Wingdings" pitchFamily="2" charset="2"/>
              <a:buNone/>
            </a:pPr>
            <a:r>
              <a:rPr lang="en-US" altLang="zh-CN" sz="2400" b="1" dirty="0" smtClean="0">
                <a:ea typeface="宋体" charset="-122"/>
              </a:rPr>
              <a:t>{</a:t>
            </a:r>
          </a:p>
          <a:p>
            <a:pPr eaLnBrk="1" hangingPunct="1">
              <a:lnSpc>
                <a:spcPct val="90000"/>
              </a:lnSpc>
              <a:buFont typeface="Wingdings" pitchFamily="2" charset="2"/>
              <a:buNone/>
            </a:pPr>
            <a:r>
              <a:rPr lang="en-US" altLang="zh-CN" sz="2400" b="1" dirty="0" smtClean="0">
                <a:ea typeface="宋体" charset="-122"/>
              </a:rPr>
              <a:t>	if (p &lt;  r ) </a:t>
            </a:r>
          </a:p>
          <a:p>
            <a:pPr eaLnBrk="1" hangingPunct="1">
              <a:lnSpc>
                <a:spcPct val="90000"/>
              </a:lnSpc>
              <a:buFont typeface="Wingdings" pitchFamily="2" charset="2"/>
              <a:buNone/>
            </a:pPr>
            <a:r>
              <a:rPr lang="en-US" altLang="zh-CN" sz="2400" b="1" dirty="0">
                <a:ea typeface="宋体" charset="-122"/>
              </a:rPr>
              <a:t> </a:t>
            </a:r>
            <a:r>
              <a:rPr lang="en-US" altLang="zh-CN" sz="2400" b="1" dirty="0" smtClean="0">
                <a:ea typeface="宋体" charset="-122"/>
              </a:rPr>
              <a:t> { </a:t>
            </a:r>
          </a:p>
          <a:p>
            <a:pPr eaLnBrk="1" hangingPunct="1">
              <a:lnSpc>
                <a:spcPct val="90000"/>
              </a:lnSpc>
              <a:buFont typeface="Wingdings" pitchFamily="2" charset="2"/>
              <a:buNone/>
            </a:pPr>
            <a:r>
              <a:rPr lang="en-US" altLang="zh-CN" sz="2400" b="1" dirty="0" smtClean="0">
                <a:ea typeface="宋体" charset="-122"/>
              </a:rPr>
              <a:t>		if ((r-p) &gt; 5) </a:t>
            </a:r>
          </a:p>
          <a:p>
            <a:pPr eaLnBrk="1" hangingPunct="1">
              <a:lnSpc>
                <a:spcPct val="90000"/>
              </a:lnSpc>
              <a:buFont typeface="Wingdings" pitchFamily="2" charset="2"/>
              <a:buNone/>
            </a:pPr>
            <a:r>
              <a:rPr lang="en-US" altLang="zh-CN" sz="2400" b="1" dirty="0">
                <a:ea typeface="宋体" charset="-122"/>
              </a:rPr>
              <a:t> </a:t>
            </a:r>
            <a:r>
              <a:rPr lang="en-US" altLang="zh-CN" sz="2400" b="1" dirty="0" smtClean="0">
                <a:ea typeface="宋体" charset="-122"/>
              </a:rPr>
              <a:t>            { </a:t>
            </a:r>
            <a:r>
              <a:rPr lang="en-US" altLang="zh-CN" sz="2400" b="1" dirty="0" err="1" smtClean="0">
                <a:ea typeface="宋体" charset="-122"/>
              </a:rPr>
              <a:t>int</a:t>
            </a:r>
            <a:r>
              <a:rPr lang="en-US" altLang="zh-CN" sz="2400" b="1" dirty="0" smtClean="0">
                <a:ea typeface="宋体" charset="-122"/>
              </a:rPr>
              <a:t> m = rand()%(r-p+1) + p;</a:t>
            </a:r>
          </a:p>
          <a:p>
            <a:pPr eaLnBrk="1" hangingPunct="1">
              <a:lnSpc>
                <a:spcPct val="90000"/>
              </a:lnSpc>
              <a:buFont typeface="Wingdings" pitchFamily="2" charset="2"/>
              <a:buNone/>
            </a:pPr>
            <a:r>
              <a:rPr lang="en-US" altLang="zh-CN" sz="2400" b="1" dirty="0" smtClean="0">
                <a:ea typeface="宋体" charset="-122"/>
              </a:rPr>
              <a:t>		     </a:t>
            </a:r>
            <a:r>
              <a:rPr lang="en-US" altLang="zh-CN" sz="2400" b="1" dirty="0" smtClean="0">
                <a:solidFill>
                  <a:srgbClr val="FF0000"/>
                </a:solidFill>
                <a:ea typeface="宋体" charset="-122"/>
              </a:rPr>
              <a:t>swap (</a:t>
            </a:r>
            <a:r>
              <a:rPr lang="en-US" altLang="zh-CN" sz="2400" b="1" dirty="0" err="1" smtClean="0">
                <a:solidFill>
                  <a:srgbClr val="FF0000"/>
                </a:solidFill>
                <a:ea typeface="宋体" charset="-122"/>
              </a:rPr>
              <a:t>a</a:t>
            </a:r>
            <a:r>
              <a:rPr lang="en-US" altLang="zh-CN" sz="2400" b="1" baseline="-25000" dirty="0" err="1" smtClean="0">
                <a:solidFill>
                  <a:srgbClr val="FF0000"/>
                </a:solidFill>
                <a:ea typeface="宋体" charset="-122"/>
              </a:rPr>
              <a:t>p</a:t>
            </a:r>
            <a:r>
              <a:rPr lang="en-US" altLang="zh-CN" sz="2400" b="1" dirty="0" smtClean="0">
                <a:solidFill>
                  <a:srgbClr val="FF0000"/>
                </a:solidFill>
                <a:ea typeface="宋体" charset="-122"/>
              </a:rPr>
              <a:t> , a</a:t>
            </a:r>
            <a:r>
              <a:rPr lang="en-US" altLang="zh-CN" sz="2400" b="1" baseline="-25000" dirty="0" smtClean="0">
                <a:solidFill>
                  <a:srgbClr val="FF0000"/>
                </a:solidFill>
                <a:ea typeface="宋体" charset="-122"/>
              </a:rPr>
              <a:t>m</a:t>
            </a:r>
            <a:r>
              <a:rPr lang="en-US" altLang="zh-CN" sz="2400" b="1" dirty="0" smtClean="0">
                <a:solidFill>
                  <a:srgbClr val="FF0000"/>
                </a:solidFill>
                <a:ea typeface="宋体" charset="-122"/>
              </a:rPr>
              <a:t>);</a:t>
            </a:r>
            <a:r>
              <a:rPr lang="en-US" altLang="zh-CN" sz="2400" b="1" dirty="0" smtClean="0">
                <a:ea typeface="宋体" charset="-122"/>
              </a:rPr>
              <a:t> </a:t>
            </a:r>
          </a:p>
          <a:p>
            <a:pPr eaLnBrk="1" hangingPunct="1">
              <a:lnSpc>
                <a:spcPct val="90000"/>
              </a:lnSpc>
              <a:buFont typeface="Wingdings" pitchFamily="2" charset="2"/>
              <a:buNone/>
            </a:pPr>
            <a:r>
              <a:rPr lang="en-US" altLang="zh-CN" sz="2400" b="1" dirty="0">
                <a:ea typeface="宋体" charset="-122"/>
              </a:rPr>
              <a:t> </a:t>
            </a:r>
            <a:r>
              <a:rPr lang="en-US" altLang="zh-CN" sz="2400" b="1" dirty="0" smtClean="0">
                <a:ea typeface="宋体" charset="-122"/>
              </a:rPr>
              <a:t>            }</a:t>
            </a:r>
          </a:p>
          <a:p>
            <a:pPr eaLnBrk="1" hangingPunct="1">
              <a:lnSpc>
                <a:spcPct val="90000"/>
              </a:lnSpc>
              <a:buFont typeface="Wingdings" pitchFamily="2" charset="2"/>
              <a:buNone/>
            </a:pPr>
            <a:r>
              <a:rPr lang="en-US" altLang="zh-CN" sz="2400" b="1" dirty="0" smtClean="0">
                <a:ea typeface="宋体" charset="-122"/>
              </a:rPr>
              <a:t>		q = partition(a , p , r+1);</a:t>
            </a:r>
          </a:p>
          <a:p>
            <a:pPr eaLnBrk="1" hangingPunct="1">
              <a:lnSpc>
                <a:spcPct val="90000"/>
              </a:lnSpc>
              <a:buFont typeface="Wingdings" pitchFamily="2" charset="2"/>
              <a:buNone/>
            </a:pPr>
            <a:r>
              <a:rPr lang="en-US" altLang="zh-CN" sz="2400" b="1" dirty="0" smtClean="0">
                <a:ea typeface="宋体" charset="-122"/>
              </a:rPr>
              <a:t>		</a:t>
            </a:r>
            <a:r>
              <a:rPr lang="en-US" altLang="zh-CN" sz="2400" b="1" dirty="0" err="1" smtClean="0">
                <a:ea typeface="宋体" charset="-122"/>
              </a:rPr>
              <a:t>RQuickSort</a:t>
            </a:r>
            <a:r>
              <a:rPr lang="en-US" altLang="zh-CN" sz="2400" b="1" dirty="0" smtClean="0">
                <a:ea typeface="宋体" charset="-122"/>
              </a:rPr>
              <a:t>(a , p ,q-1);</a:t>
            </a:r>
          </a:p>
          <a:p>
            <a:pPr eaLnBrk="1" hangingPunct="1">
              <a:lnSpc>
                <a:spcPct val="90000"/>
              </a:lnSpc>
              <a:buFont typeface="Wingdings" pitchFamily="2" charset="2"/>
              <a:buNone/>
            </a:pPr>
            <a:r>
              <a:rPr lang="en-US" altLang="zh-CN" sz="2400" b="1" dirty="0" smtClean="0">
                <a:ea typeface="宋体" charset="-122"/>
              </a:rPr>
              <a:t>		</a:t>
            </a:r>
            <a:r>
              <a:rPr lang="en-US" altLang="zh-CN" sz="2400" b="1" dirty="0" err="1" smtClean="0">
                <a:ea typeface="宋体" charset="-122"/>
              </a:rPr>
              <a:t>RQuickSort</a:t>
            </a:r>
            <a:r>
              <a:rPr lang="en-US" altLang="zh-CN" sz="2400" b="1" dirty="0" smtClean="0">
                <a:ea typeface="宋体" charset="-122"/>
              </a:rPr>
              <a:t>(a , q+1 , r);</a:t>
            </a:r>
          </a:p>
          <a:p>
            <a:pPr eaLnBrk="1" hangingPunct="1">
              <a:lnSpc>
                <a:spcPct val="90000"/>
              </a:lnSpc>
              <a:buFont typeface="Wingdings" pitchFamily="2" charset="2"/>
              <a:buNone/>
            </a:pPr>
            <a:r>
              <a:rPr lang="en-US" altLang="zh-CN" sz="2400" b="1" dirty="0" smtClean="0">
                <a:ea typeface="宋体" charset="-122"/>
              </a:rPr>
              <a:t>	}</a:t>
            </a:r>
          </a:p>
          <a:p>
            <a:pPr eaLnBrk="1" hangingPunct="1">
              <a:lnSpc>
                <a:spcPct val="90000"/>
              </a:lnSpc>
              <a:buFont typeface="Wingdings" pitchFamily="2" charset="2"/>
              <a:buNone/>
            </a:pPr>
            <a:r>
              <a:rPr lang="en-US" altLang="zh-CN" sz="2400" b="1" dirty="0" smtClean="0">
                <a:ea typeface="宋体" charset="-122"/>
              </a:rPr>
              <a:t>}</a:t>
            </a: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96</a:t>
            </a:fld>
            <a:endParaRPr lang="en-US" altLang="zh-TW" dirty="0"/>
          </a:p>
        </p:txBody>
      </p:sp>
      <p:sp>
        <p:nvSpPr>
          <p:cNvPr id="3" name="文本框 2"/>
          <p:cNvSpPr txBox="1"/>
          <p:nvPr/>
        </p:nvSpPr>
        <p:spPr>
          <a:xfrm>
            <a:off x="5148064" y="5301208"/>
            <a:ext cx="3244799" cy="523220"/>
          </a:xfrm>
          <a:prstGeom prst="rect">
            <a:avLst/>
          </a:prstGeom>
          <a:noFill/>
        </p:spPr>
        <p:txBody>
          <a:bodyPr wrap="none" rtlCol="0">
            <a:spAutoFit/>
          </a:bodyPr>
          <a:lstStyle/>
          <a:p>
            <a:r>
              <a:rPr lang="en-US" altLang="zh-CN" sz="2800" dirty="0" smtClean="0">
                <a:solidFill>
                  <a:srgbClr val="FF0000"/>
                </a:solidFill>
              </a:rPr>
              <a:t>Any consideration?</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ChangeArrowheads="1"/>
          </p:cNvSpPr>
          <p:nvPr/>
        </p:nvSpPr>
        <p:spPr bwMode="auto">
          <a:xfrm>
            <a:off x="214282" y="1571612"/>
            <a:ext cx="7848600" cy="4267200"/>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72035" name="Rectangle 3"/>
          <p:cNvSpPr>
            <a:spLocks noGrp="1" noChangeArrowheads="1"/>
          </p:cNvSpPr>
          <p:nvPr>
            <p:ph type="title"/>
          </p:nvPr>
        </p:nvSpPr>
        <p:spPr>
          <a:xfrm>
            <a:off x="0" y="357166"/>
            <a:ext cx="8058120" cy="785818"/>
          </a:xfrm>
        </p:spPr>
        <p:txBody>
          <a:bodyPr/>
          <a:lstStyle/>
          <a:p>
            <a:pPr algn="ctr" eaLnBrk="1" hangingPunct="1">
              <a:defRPr/>
            </a:pPr>
            <a:r>
              <a:rPr lang="en-US" sz="3600" b="1" dirty="0" smtClean="0">
                <a:effectLst>
                  <a:outerShdw blurRad="38100" dist="38100" dir="2700000" algn="tl">
                    <a:srgbClr val="FFFFFF"/>
                  </a:outerShdw>
                </a:effectLst>
              </a:rPr>
              <a:t>4.7 Convex Hull</a:t>
            </a:r>
          </a:p>
        </p:txBody>
      </p:sp>
      <p:sp>
        <p:nvSpPr>
          <p:cNvPr id="63494" name="Rectangle 4"/>
          <p:cNvSpPr>
            <a:spLocks noGrp="1" noChangeArrowheads="1"/>
          </p:cNvSpPr>
          <p:nvPr>
            <p:ph type="body" idx="1"/>
          </p:nvPr>
        </p:nvSpPr>
        <p:spPr/>
        <p:txBody>
          <a:bodyPr/>
          <a:lstStyle/>
          <a:p>
            <a:pPr eaLnBrk="1" hangingPunct="1">
              <a:buFont typeface="Wingdings" pitchFamily="2" charset="2"/>
              <a:buNone/>
            </a:pPr>
            <a:r>
              <a:rPr lang="en-US" altLang="zh-CN" b="1" u="sng" dirty="0" smtClean="0">
                <a:ea typeface="宋体" charset="-122"/>
              </a:rPr>
              <a:t>The Problem:</a:t>
            </a:r>
          </a:p>
          <a:p>
            <a:pPr eaLnBrk="1" hangingPunct="1">
              <a:buFont typeface="Wingdings" pitchFamily="2" charset="2"/>
              <a:buNone/>
            </a:pPr>
            <a:r>
              <a:rPr lang="en-US" altLang="zh-CN" sz="2400" dirty="0" smtClean="0">
                <a:ea typeface="宋体" charset="-122"/>
              </a:rPr>
              <a:t>Given a set S of n points in 2-dimensional space, find</a:t>
            </a:r>
          </a:p>
          <a:p>
            <a:pPr eaLnBrk="1" hangingPunct="1">
              <a:buFont typeface="Wingdings" pitchFamily="2" charset="2"/>
              <a:buNone/>
            </a:pPr>
            <a:r>
              <a:rPr lang="en-US" altLang="zh-CN" sz="2400" dirty="0" smtClean="0">
                <a:ea typeface="宋体" charset="-122"/>
              </a:rPr>
              <a:t>the </a:t>
            </a:r>
            <a:r>
              <a:rPr lang="en-US" altLang="zh-CN" sz="2400" dirty="0" smtClean="0">
                <a:solidFill>
                  <a:srgbClr val="FF0000"/>
                </a:solidFill>
                <a:ea typeface="宋体" charset="-122"/>
              </a:rPr>
              <a:t>smallest convex polygon </a:t>
            </a:r>
            <a:r>
              <a:rPr lang="en-US" altLang="zh-CN" sz="2400" dirty="0" smtClean="0">
                <a:ea typeface="宋体" charset="-122"/>
              </a:rPr>
              <a:t>containing all the points of</a:t>
            </a:r>
          </a:p>
          <a:p>
            <a:pPr eaLnBrk="1" hangingPunct="1">
              <a:buFont typeface="Wingdings" pitchFamily="2" charset="2"/>
              <a:buNone/>
            </a:pPr>
            <a:r>
              <a:rPr lang="en-US" altLang="zh-CN" sz="2400" dirty="0" smtClean="0">
                <a:ea typeface="宋体" charset="-122"/>
              </a:rPr>
              <a:t>S. </a:t>
            </a:r>
          </a:p>
          <a:p>
            <a:pPr eaLnBrk="1" hangingPunct="1">
              <a:buFont typeface="Wingdings" pitchFamily="2" charset="2"/>
              <a:buNone/>
            </a:pPr>
            <a:endParaRPr lang="en-US" altLang="zh-CN" sz="2400" dirty="0" smtClean="0">
              <a:ea typeface="宋体" charset="-122"/>
            </a:endParaRPr>
          </a:p>
        </p:txBody>
      </p:sp>
      <p:sp>
        <p:nvSpPr>
          <p:cNvPr id="63495" name="Rectangle 5"/>
          <p:cNvSpPr>
            <a:spLocks noChangeArrowheads="1"/>
          </p:cNvSpPr>
          <p:nvPr/>
        </p:nvSpPr>
        <p:spPr bwMode="auto">
          <a:xfrm>
            <a:off x="0" y="0"/>
            <a:ext cx="260350" cy="274638"/>
          </a:xfrm>
          <a:prstGeom prst="rect">
            <a:avLst/>
          </a:prstGeom>
          <a:noFill/>
          <a:ln w="9525">
            <a:noFill/>
            <a:miter lim="800000"/>
            <a:headEnd/>
            <a:tailEnd/>
          </a:ln>
        </p:spPr>
        <p:txBody>
          <a:bodyPr wrap="none" anchor="ctr">
            <a:spAutoFit/>
          </a:bodyPr>
          <a:lstStyle/>
          <a:p>
            <a:pPr eaLnBrk="0" hangingPunct="0"/>
            <a:r>
              <a:rPr lang="en-US" altLang="zh-CN" sz="1200">
                <a:latin typeface="Times New Roman" pitchFamily="18" charset="0"/>
                <a:ea typeface="宋体" charset="-122"/>
                <a:cs typeface="Times New Roman" pitchFamily="18" charset="0"/>
              </a:rPr>
              <a:t>  </a:t>
            </a:r>
            <a:endParaRPr lang="en-US" altLang="zh-CN">
              <a:latin typeface="Times New Roman" pitchFamily="18" charset="0"/>
              <a:ea typeface="宋体" charset="-122"/>
            </a:endParaRPr>
          </a:p>
        </p:txBody>
      </p:sp>
      <p:pic>
        <p:nvPicPr>
          <p:cNvPr id="63496" name="Picture 6" descr="figure18499"/>
          <p:cNvPicPr>
            <a:picLocks noChangeAspect="1" noChangeArrowheads="1"/>
          </p:cNvPicPr>
          <p:nvPr/>
        </p:nvPicPr>
        <p:blipFill>
          <a:blip r:embed="rId3" r:link="rId4" cstate="print"/>
          <a:srcRect/>
          <a:stretch>
            <a:fillRect/>
          </a:stretch>
        </p:blipFill>
        <p:spPr bwMode="auto">
          <a:xfrm>
            <a:off x="2362200" y="3683000"/>
            <a:ext cx="5486400" cy="2287588"/>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97</a:t>
            </a:fld>
            <a:endParaRPr lang="en-US" altLang="zh-TW"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304800"/>
            <a:ext cx="7620000" cy="769938"/>
          </a:xfrm>
        </p:spPr>
        <p:txBody>
          <a:bodyPr/>
          <a:lstStyle/>
          <a:p>
            <a:r>
              <a:rPr lang="en-US" altLang="zh-TW"/>
              <a:t>The convex hull problem </a:t>
            </a:r>
          </a:p>
        </p:txBody>
      </p:sp>
      <p:sp>
        <p:nvSpPr>
          <p:cNvPr id="24579" name="Rectangle 3"/>
          <p:cNvSpPr>
            <a:spLocks noGrp="1" noChangeArrowheads="1"/>
          </p:cNvSpPr>
          <p:nvPr>
            <p:ph type="body" idx="1"/>
          </p:nvPr>
        </p:nvSpPr>
        <p:spPr>
          <a:xfrm>
            <a:off x="214313" y="1155703"/>
            <a:ext cx="8643937" cy="5202255"/>
          </a:xfrm>
        </p:spPr>
        <p:txBody>
          <a:bodyPr/>
          <a:lstStyle/>
          <a:p>
            <a:endParaRPr lang="en-US" altLang="zh-TW" dirty="0"/>
          </a:p>
          <a:p>
            <a:endParaRPr lang="en-US" altLang="zh-TW" dirty="0"/>
          </a:p>
          <a:p>
            <a:endParaRPr lang="en-US" altLang="zh-TW" sz="2800" dirty="0"/>
          </a:p>
          <a:p>
            <a:endParaRPr lang="en-US" altLang="zh-TW" sz="2800" dirty="0"/>
          </a:p>
          <a:p>
            <a:r>
              <a:rPr lang="en-US" altLang="zh-TW" sz="2800" dirty="0"/>
              <a:t>The </a:t>
            </a:r>
            <a:r>
              <a:rPr lang="en-US" altLang="zh-TW" sz="2800" u="sng" dirty="0">
                <a:solidFill>
                  <a:schemeClr val="hlink"/>
                </a:solidFill>
              </a:rPr>
              <a:t>convex hull</a:t>
            </a:r>
            <a:r>
              <a:rPr lang="en-US" altLang="zh-TW" sz="2800" dirty="0"/>
              <a:t> of a set of planar points is the </a:t>
            </a:r>
            <a:r>
              <a:rPr lang="en-US" altLang="zh-TW" sz="2800" u="sng" dirty="0">
                <a:solidFill>
                  <a:schemeClr val="hlink"/>
                </a:solidFill>
              </a:rPr>
              <a:t>smallest convex polygon</a:t>
            </a:r>
            <a:r>
              <a:rPr lang="en-US" altLang="zh-TW" sz="2800" dirty="0"/>
              <a:t> containing all of the points.</a:t>
            </a:r>
            <a:r>
              <a:rPr lang="en-US" altLang="zh-TW" dirty="0"/>
              <a:t> </a:t>
            </a:r>
          </a:p>
        </p:txBody>
      </p:sp>
      <p:sp>
        <p:nvSpPr>
          <p:cNvPr id="24581" name="Rectangle 5"/>
          <p:cNvSpPr>
            <a:spLocks noChangeArrowheads="1"/>
          </p:cNvSpPr>
          <p:nvPr/>
        </p:nvSpPr>
        <p:spPr bwMode="auto">
          <a:xfrm>
            <a:off x="1938338" y="2681288"/>
            <a:ext cx="9144000" cy="0"/>
          </a:xfrm>
          <a:prstGeom prst="rect">
            <a:avLst/>
          </a:prstGeom>
          <a:noFill/>
          <a:ln w="9525">
            <a:noFill/>
            <a:miter lim="800000"/>
            <a:headEnd/>
            <a:tailEnd/>
          </a:ln>
          <a:effectLst/>
        </p:spPr>
        <p:txBody>
          <a:bodyPr>
            <a:spAutoFit/>
          </a:bodyPr>
          <a:lstStyle/>
          <a:p>
            <a:endParaRPr lang="zh-CN" altLang="en-US"/>
          </a:p>
        </p:txBody>
      </p:sp>
      <p:grpSp>
        <p:nvGrpSpPr>
          <p:cNvPr id="2" name="Group 10"/>
          <p:cNvGrpSpPr>
            <a:grpSpLocks/>
          </p:cNvGrpSpPr>
          <p:nvPr/>
        </p:nvGrpSpPr>
        <p:grpSpPr bwMode="auto">
          <a:xfrm>
            <a:off x="1285852" y="1071546"/>
            <a:ext cx="6400800" cy="2362200"/>
            <a:chOff x="1056" y="288"/>
            <a:chExt cx="3696" cy="1326"/>
          </a:xfrm>
        </p:grpSpPr>
        <p:pic>
          <p:nvPicPr>
            <p:cNvPr id="24580" name="Picture 4"/>
            <p:cNvPicPr>
              <a:picLocks noChangeAspect="1" noChangeArrowheads="1"/>
            </p:cNvPicPr>
            <p:nvPr/>
          </p:nvPicPr>
          <p:blipFill>
            <a:blip r:embed="rId3" cstate="print"/>
            <a:srcRect/>
            <a:stretch>
              <a:fillRect/>
            </a:stretch>
          </p:blipFill>
          <p:spPr bwMode="auto">
            <a:xfrm>
              <a:off x="1200" y="672"/>
              <a:ext cx="3318" cy="942"/>
            </a:xfrm>
            <a:prstGeom prst="rect">
              <a:avLst/>
            </a:prstGeom>
            <a:noFill/>
          </p:spPr>
        </p:pic>
        <p:sp>
          <p:nvSpPr>
            <p:cNvPr id="24582" name="Text Box 6"/>
            <p:cNvSpPr txBox="1">
              <a:spLocks noChangeArrowheads="1"/>
            </p:cNvSpPr>
            <p:nvPr/>
          </p:nvSpPr>
          <p:spPr bwMode="auto">
            <a:xfrm>
              <a:off x="1056" y="288"/>
              <a:ext cx="1632" cy="257"/>
            </a:xfrm>
            <a:prstGeom prst="rect">
              <a:avLst/>
            </a:prstGeom>
            <a:noFill/>
            <a:ln w="9525">
              <a:noFill/>
              <a:miter lim="800000"/>
              <a:headEnd/>
              <a:tailEnd/>
            </a:ln>
            <a:effectLst/>
          </p:spPr>
          <p:txBody>
            <a:bodyPr>
              <a:spAutoFit/>
            </a:bodyPr>
            <a:lstStyle/>
            <a:p>
              <a:pPr>
                <a:spcBef>
                  <a:spcPct val="50000"/>
                </a:spcBef>
              </a:pPr>
              <a:r>
                <a:rPr lang="en-US" altLang="zh-TW"/>
                <a:t>concave polygon: </a:t>
              </a:r>
            </a:p>
          </p:txBody>
        </p:sp>
        <p:sp>
          <p:nvSpPr>
            <p:cNvPr id="24583" name="Text Box 7"/>
            <p:cNvSpPr txBox="1">
              <a:spLocks noChangeArrowheads="1"/>
            </p:cNvSpPr>
            <p:nvPr/>
          </p:nvSpPr>
          <p:spPr bwMode="auto">
            <a:xfrm>
              <a:off x="2976" y="288"/>
              <a:ext cx="1776" cy="257"/>
            </a:xfrm>
            <a:prstGeom prst="rect">
              <a:avLst/>
            </a:prstGeom>
            <a:noFill/>
            <a:ln w="9525">
              <a:noFill/>
              <a:miter lim="800000"/>
              <a:headEnd/>
              <a:tailEnd/>
            </a:ln>
            <a:effectLst/>
          </p:spPr>
          <p:txBody>
            <a:bodyPr>
              <a:spAutoFit/>
            </a:bodyPr>
            <a:lstStyle/>
            <a:p>
              <a:pPr>
                <a:spcBef>
                  <a:spcPct val="50000"/>
                </a:spcBef>
              </a:pPr>
              <a:r>
                <a:rPr lang="en-US" altLang="zh-TW"/>
                <a:t>convex polygon: </a:t>
              </a:r>
            </a:p>
          </p:txBody>
        </p:sp>
      </p:grpSp>
      <p:sp>
        <p:nvSpPr>
          <p:cNvPr id="24588" name="Rectangle 12"/>
          <p:cNvSpPr>
            <a:spLocks noChangeArrowheads="1"/>
          </p:cNvSpPr>
          <p:nvPr/>
        </p:nvSpPr>
        <p:spPr bwMode="auto">
          <a:xfrm>
            <a:off x="3286125" y="2571750"/>
            <a:ext cx="9144000" cy="0"/>
          </a:xfrm>
          <a:prstGeom prst="rect">
            <a:avLst/>
          </a:prstGeom>
          <a:noFill/>
          <a:ln w="9525">
            <a:noFill/>
            <a:miter lim="800000"/>
            <a:headEnd/>
            <a:tailEnd/>
          </a:ln>
          <a:effectLst/>
        </p:spPr>
        <p:txBody>
          <a:bodyPr>
            <a:spAutoFit/>
          </a:bodyPr>
          <a:lstStyle/>
          <a:p>
            <a:endParaRPr lang="zh-CN" altLang="en-US"/>
          </a:p>
        </p:txBody>
      </p:sp>
      <p:pic>
        <p:nvPicPr>
          <p:cNvPr id="24587" name="Picture 11"/>
          <p:cNvPicPr>
            <a:picLocks noChangeAspect="1" noChangeArrowheads="1"/>
          </p:cNvPicPr>
          <p:nvPr/>
        </p:nvPicPr>
        <p:blipFill>
          <a:blip r:embed="rId4" cstate="print"/>
          <a:srcRect/>
          <a:stretch>
            <a:fillRect/>
          </a:stretch>
        </p:blipFill>
        <p:spPr bwMode="auto">
          <a:xfrm>
            <a:off x="3929058" y="4357694"/>
            <a:ext cx="2895600" cy="1930400"/>
          </a:xfrm>
          <a:prstGeom prst="rect">
            <a:avLst/>
          </a:prstGeom>
          <a:noFill/>
        </p:spPr>
      </p:pic>
      <p:sp>
        <p:nvSpPr>
          <p:cNvPr id="3" name="灯片编号占位符 2"/>
          <p:cNvSpPr>
            <a:spLocks noGrp="1"/>
          </p:cNvSpPr>
          <p:nvPr>
            <p:ph type="sldNum" sz="quarter" idx="12"/>
          </p:nvPr>
        </p:nvSpPr>
        <p:spPr/>
        <p:txBody>
          <a:bodyPr/>
          <a:lstStyle/>
          <a:p>
            <a:r>
              <a:rPr lang="en-US" altLang="zh-TW" smtClean="0"/>
              <a:t>Lecture 04-</a:t>
            </a:r>
            <a:fld id="{A35824B7-BE95-4592-863B-9FFEB9A660D4}" type="slidenum">
              <a:rPr lang="en-US" altLang="zh-TW" smtClean="0"/>
              <a:pPr/>
              <a:t>98</a:t>
            </a:fld>
            <a:endParaRPr lang="en-US" altLang="zh-TW"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ChangeArrowheads="1"/>
          </p:cNvSpPr>
          <p:nvPr/>
        </p:nvSpPr>
        <p:spPr bwMode="auto">
          <a:xfrm>
            <a:off x="454816" y="1393957"/>
            <a:ext cx="7429552" cy="4267200"/>
          </a:xfrm>
          <a:prstGeom prst="rect">
            <a:avLst/>
          </a:prstGeom>
          <a:solidFill>
            <a:srgbClr val="FFFF99"/>
          </a:solidFill>
          <a:ln w="9525">
            <a:solidFill>
              <a:schemeClr val="tx1"/>
            </a:solidFill>
            <a:miter lim="800000"/>
            <a:headEnd/>
            <a:tailEnd/>
          </a:ln>
        </p:spPr>
        <p:txBody>
          <a:bodyPr wrap="none" anchor="ctr"/>
          <a:lstStyle/>
          <a:p>
            <a:endParaRPr lang="zh-CN" altLang="zh-CN" sz="1600"/>
          </a:p>
        </p:txBody>
      </p:sp>
      <p:sp>
        <p:nvSpPr>
          <p:cNvPr id="173059" name="Rectangle 3"/>
          <p:cNvSpPr>
            <a:spLocks noGrp="1" noChangeArrowheads="1"/>
          </p:cNvSpPr>
          <p:nvPr>
            <p:ph type="title"/>
          </p:nvPr>
        </p:nvSpPr>
        <p:spPr/>
        <p:txBody>
          <a:bodyPr/>
          <a:lstStyle/>
          <a:p>
            <a:pPr eaLnBrk="1" hangingPunct="1">
              <a:defRPr/>
            </a:pPr>
            <a:r>
              <a:rPr lang="en-US" b="1" smtClean="0">
                <a:effectLst>
                  <a:outerShdw blurRad="38100" dist="38100" dir="2700000" algn="tl">
                    <a:srgbClr val="FFFFFF"/>
                  </a:outerShdw>
                </a:effectLst>
              </a:rPr>
              <a:t>Convex Hull</a:t>
            </a:r>
          </a:p>
        </p:txBody>
      </p:sp>
      <p:sp>
        <p:nvSpPr>
          <p:cNvPr id="64518" name="Rectangle 4"/>
          <p:cNvSpPr>
            <a:spLocks noGrp="1" noChangeArrowheads="1"/>
          </p:cNvSpPr>
          <p:nvPr>
            <p:ph type="body" idx="1"/>
          </p:nvPr>
        </p:nvSpPr>
        <p:spPr>
          <a:xfrm>
            <a:off x="383409" y="1375147"/>
            <a:ext cx="7358083" cy="5078189"/>
          </a:xfrm>
        </p:spPr>
        <p:txBody>
          <a:bodyPr/>
          <a:lstStyle/>
          <a:p>
            <a:pPr eaLnBrk="1" hangingPunct="1">
              <a:lnSpc>
                <a:spcPct val="150000"/>
              </a:lnSpc>
            </a:pPr>
            <a:r>
              <a:rPr lang="en-US" altLang="zh-CN" sz="2000" b="1" dirty="0" smtClean="0">
                <a:ea typeface="宋体" charset="-122"/>
              </a:rPr>
              <a:t>The convex hull of a set of points is an elementary problem in </a:t>
            </a:r>
            <a:r>
              <a:rPr lang="en-US" altLang="zh-CN" sz="2000" b="1" dirty="0" smtClean="0">
                <a:solidFill>
                  <a:srgbClr val="FF0000"/>
                </a:solidFill>
                <a:ea typeface="宋体" charset="-122"/>
              </a:rPr>
              <a:t>computational geometry</a:t>
            </a:r>
            <a:r>
              <a:rPr lang="en-US" altLang="zh-CN" sz="2000" b="1" dirty="0" smtClean="0">
                <a:ea typeface="宋体" charset="-122"/>
              </a:rPr>
              <a:t>.</a:t>
            </a:r>
          </a:p>
          <a:p>
            <a:pPr eaLnBrk="1" hangingPunct="1">
              <a:lnSpc>
                <a:spcPct val="150000"/>
              </a:lnSpc>
            </a:pPr>
            <a:r>
              <a:rPr lang="en-US" altLang="zh-CN" sz="2000" b="1" dirty="0" smtClean="0">
                <a:ea typeface="宋体" charset="-122"/>
              </a:rPr>
              <a:t>The hull gives a </a:t>
            </a:r>
            <a:r>
              <a:rPr lang="en-US" altLang="zh-CN" sz="2000" b="1" dirty="0" smtClean="0">
                <a:solidFill>
                  <a:srgbClr val="FF0000"/>
                </a:solidFill>
                <a:ea typeface="宋体" charset="-122"/>
              </a:rPr>
              <a:t>rough idea </a:t>
            </a:r>
            <a:r>
              <a:rPr lang="en-US" altLang="zh-CN" sz="2000" b="1" dirty="0" smtClean="0">
                <a:ea typeface="宋体" charset="-122"/>
              </a:rPr>
              <a:t>of the shape or extent of a data set.   </a:t>
            </a:r>
          </a:p>
          <a:p>
            <a:pPr eaLnBrk="1" hangingPunct="1">
              <a:lnSpc>
                <a:spcPct val="150000"/>
              </a:lnSpc>
            </a:pPr>
            <a:r>
              <a:rPr lang="en-US" altLang="zh-CN" sz="2000" b="1" dirty="0" smtClean="0">
                <a:ea typeface="宋体" charset="-122"/>
              </a:rPr>
              <a:t>It is an important step for various geometric algorithms. For example, finding the diameter of a set of points.</a:t>
            </a:r>
          </a:p>
          <a:p>
            <a:pPr eaLnBrk="1" hangingPunct="1">
              <a:lnSpc>
                <a:spcPct val="150000"/>
              </a:lnSpc>
            </a:pPr>
            <a:r>
              <a:rPr lang="en-US" altLang="zh-CN" sz="2000" b="1" dirty="0" smtClean="0">
                <a:ea typeface="宋体" charset="-122"/>
              </a:rPr>
              <a:t>A famous algorithm is the </a:t>
            </a:r>
            <a:r>
              <a:rPr lang="en-US" altLang="zh-CN" sz="2000" b="1" i="1" dirty="0" smtClean="0">
                <a:solidFill>
                  <a:srgbClr val="0000FF"/>
                </a:solidFill>
                <a:ea typeface="宋体" charset="-122"/>
              </a:rPr>
              <a:t>Graham Scan</a:t>
            </a:r>
            <a:endParaRPr lang="en-US" altLang="zh-CN" sz="2000" i="1" dirty="0" smtClean="0">
              <a:solidFill>
                <a:srgbClr val="0000FF"/>
              </a:solidFill>
              <a:ea typeface="宋体" charset="-122"/>
            </a:endParaRPr>
          </a:p>
        </p:txBody>
      </p:sp>
      <p:sp>
        <p:nvSpPr>
          <p:cNvPr id="2" name="灯片编号占位符 1"/>
          <p:cNvSpPr>
            <a:spLocks noGrp="1"/>
          </p:cNvSpPr>
          <p:nvPr>
            <p:ph type="sldNum" sz="quarter" idx="12"/>
          </p:nvPr>
        </p:nvSpPr>
        <p:spPr/>
        <p:txBody>
          <a:bodyPr/>
          <a:lstStyle/>
          <a:p>
            <a:r>
              <a:rPr lang="en-US" altLang="zh-TW" smtClean="0"/>
              <a:t>Lecture 04-</a:t>
            </a:r>
            <a:fld id="{A35824B7-BE95-4592-863B-9FFEB9A660D4}" type="slidenum">
              <a:rPr lang="en-US" altLang="zh-TW" smtClean="0"/>
              <a:pPr/>
              <a:t>99</a:t>
            </a:fld>
            <a:endParaRPr lang="en-US" altLang="zh-TW"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1.3|19.5"/>
</p:tagLst>
</file>

<file path=ppt/tags/tag10.xml><?xml version="1.0" encoding="utf-8"?>
<p:tagLst xmlns:a="http://schemas.openxmlformats.org/drawingml/2006/main" xmlns:r="http://schemas.openxmlformats.org/officeDocument/2006/relationships" xmlns:p="http://schemas.openxmlformats.org/presentationml/2006/main">
  <p:tag name="TIMING" val="|0.4|7.8|12.4|6.1|12.2|6.5"/>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3|21.2|5.2|6.1"/>
</p:tagLst>
</file>

<file path=ppt/tags/tag3.xml><?xml version="1.0" encoding="utf-8"?>
<p:tagLst xmlns:a="http://schemas.openxmlformats.org/drawingml/2006/main" xmlns:r="http://schemas.openxmlformats.org/officeDocument/2006/relationships" xmlns:p="http://schemas.openxmlformats.org/presentationml/2006/main">
  <p:tag name="TIMING" val="|1.6|1.5|0.8|1.6|15.1|1.7|2.4|21.4"/>
</p:tagLst>
</file>

<file path=ppt/tags/tag4.xml><?xml version="1.0" encoding="utf-8"?>
<p:tagLst xmlns:a="http://schemas.openxmlformats.org/drawingml/2006/main" xmlns:r="http://schemas.openxmlformats.org/officeDocument/2006/relationships" xmlns:p="http://schemas.openxmlformats.org/presentationml/2006/main">
  <p:tag name="TIMING" val="|0.2|15.1|13.4"/>
</p:tagLst>
</file>

<file path=ppt/tags/tag5.xml><?xml version="1.0" encoding="utf-8"?>
<p:tagLst xmlns:a="http://schemas.openxmlformats.org/drawingml/2006/main" xmlns:r="http://schemas.openxmlformats.org/officeDocument/2006/relationships" xmlns:p="http://schemas.openxmlformats.org/presentationml/2006/main">
  <p:tag name="TIMING" val="|0.1|12.5|5.4|2.1|4.9|2.4|11.2|6.5|3.6"/>
</p:tagLst>
</file>

<file path=ppt/tags/tag6.xml><?xml version="1.0" encoding="utf-8"?>
<p:tagLst xmlns:a="http://schemas.openxmlformats.org/drawingml/2006/main" xmlns:r="http://schemas.openxmlformats.org/officeDocument/2006/relationships" xmlns:p="http://schemas.openxmlformats.org/presentationml/2006/main">
  <p:tag name="TIMING" val="|1|15.9|9.6"/>
</p:tagLst>
</file>

<file path=ppt/tags/tag7.xml><?xml version="1.0" encoding="utf-8"?>
<p:tagLst xmlns:a="http://schemas.openxmlformats.org/drawingml/2006/main" xmlns:r="http://schemas.openxmlformats.org/officeDocument/2006/relationships" xmlns:p="http://schemas.openxmlformats.org/presentationml/2006/main">
  <p:tag name="TIMING" val="|31.5"/>
</p:tagLst>
</file>

<file path=ppt/tags/tag8.xml><?xml version="1.0" encoding="utf-8"?>
<p:tagLst xmlns:a="http://schemas.openxmlformats.org/drawingml/2006/main" xmlns:r="http://schemas.openxmlformats.org/officeDocument/2006/relationships" xmlns:p="http://schemas.openxmlformats.org/presentationml/2006/main">
  <p:tag name="TIMING" val="|0|0.3|0.2"/>
</p:tagLst>
</file>

<file path=ppt/tags/tag9.xml><?xml version="1.0" encoding="utf-8"?>
<p:tagLst xmlns:a="http://schemas.openxmlformats.org/drawingml/2006/main" xmlns:r="http://schemas.openxmlformats.org/officeDocument/2006/relationships" xmlns:p="http://schemas.openxmlformats.org/presentationml/2006/main">
  <p:tag name="TIMING" val="|0|0.1|0.1|0.2"/>
</p:tagLst>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2921</TotalTime>
  <Words>11351</Words>
  <Application>Microsoft Office PowerPoint</Application>
  <PresentationFormat>全屏显示(4:3)</PresentationFormat>
  <Paragraphs>2547</Paragraphs>
  <Slides>200</Slides>
  <Notes>116</Notes>
  <HiddenSlides>68</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9</vt:i4>
      </vt:variant>
      <vt:variant>
        <vt:lpstr>幻灯片标题</vt:lpstr>
      </vt:variant>
      <vt:variant>
        <vt:i4>200</vt:i4>
      </vt:variant>
    </vt:vector>
  </HeadingPairs>
  <TitlesOfParts>
    <vt:vector size="226" baseType="lpstr">
      <vt:lpstr>Arial Unicode MS</vt:lpstr>
      <vt:lpstr>標楷體</vt:lpstr>
      <vt:lpstr>ＭＳ Ｐゴシック</vt:lpstr>
      <vt:lpstr>新細明體</vt:lpstr>
      <vt:lpstr>黑体</vt:lpstr>
      <vt:lpstr>华文新魏</vt:lpstr>
      <vt:lpstr>宋体</vt:lpstr>
      <vt:lpstr>微软雅黑</vt:lpstr>
      <vt:lpstr>Arial</vt:lpstr>
      <vt:lpstr>Comic Sans MS</vt:lpstr>
      <vt:lpstr>Courier New</vt:lpstr>
      <vt:lpstr>Symbol</vt:lpstr>
      <vt:lpstr>Tahoma</vt:lpstr>
      <vt:lpstr>Times New Roman</vt:lpstr>
      <vt:lpstr>Webdings</vt:lpstr>
      <vt:lpstr>Wingdings</vt:lpstr>
      <vt:lpstr>Watermark</vt:lpstr>
      <vt:lpstr>Equation</vt:lpstr>
      <vt:lpstr>文件</vt:lpstr>
      <vt:lpstr>演示文稿</vt:lpstr>
      <vt:lpstr>包</vt:lpstr>
      <vt:lpstr>包装程序外壳对象</vt:lpstr>
      <vt:lpstr>公式</vt:lpstr>
      <vt:lpstr>Microsoft 公式 3.0</vt:lpstr>
      <vt:lpstr>方程式</vt:lpstr>
      <vt:lpstr>VISIO</vt:lpstr>
      <vt:lpstr>PowerPoint 演示文稿</vt:lpstr>
      <vt:lpstr>PowerPoint 演示文稿</vt:lpstr>
      <vt:lpstr>諫逐客書—李斯</vt:lpstr>
      <vt:lpstr>4. Divide &amp; Conquer Algorithms</vt:lpstr>
      <vt:lpstr>4.1 The General Method</vt:lpstr>
      <vt:lpstr>4.1 The General Method</vt:lpstr>
      <vt:lpstr>4.1.1 The General Method</vt:lpstr>
      <vt:lpstr> 4.1.2 Time Complexity</vt:lpstr>
      <vt:lpstr>4.1.3 Common Recurrence Relations</vt:lpstr>
      <vt:lpstr>Common Recurrence Relations</vt:lpstr>
      <vt:lpstr>Time complexity of the general algorithm</vt:lpstr>
      <vt:lpstr>4.2  A simple example</vt:lpstr>
      <vt:lpstr>Time complexity</vt:lpstr>
      <vt:lpstr>4.3 2-D maxima finding problem</vt:lpstr>
      <vt:lpstr>Divide-and-conquer for maxima finding</vt:lpstr>
      <vt:lpstr>PowerPoint 演示文稿</vt:lpstr>
      <vt:lpstr>PowerPoint 演示文稿</vt:lpstr>
      <vt:lpstr>4.4 The closest pair problem</vt:lpstr>
      <vt:lpstr>Closest Pair Problem</vt:lpstr>
      <vt:lpstr>Closest Pair Problem</vt:lpstr>
      <vt:lpstr>Closest Pair Problem</vt:lpstr>
      <vt:lpstr>Closest Pair Problem</vt:lpstr>
      <vt:lpstr>Closest Pair Problem</vt:lpstr>
      <vt:lpstr>Closest Pair Problem</vt:lpstr>
      <vt:lpstr>Closest Pair Problem:D&amp;Q Algorithm for 1-D</vt:lpstr>
      <vt:lpstr>Closest Pair Problem: D&amp;Q Algorithm for 1-D</vt:lpstr>
      <vt:lpstr>Closest Pair Problem:D&amp;Q Algorithm for 2-D</vt:lpstr>
      <vt:lpstr>Closest Pair Problem:D&amp;Q Algorithm for 2-D</vt:lpstr>
      <vt:lpstr>Closest Pair Problem:D&amp;Q Algorithm for 2-D</vt:lpstr>
      <vt:lpstr>Closest Pair Problem:D&amp;Q Algorithm for 2-D</vt:lpstr>
      <vt:lpstr>4.5 Counting Inversions</vt:lpstr>
      <vt:lpstr>Applications</vt:lpstr>
      <vt:lpstr>Counting Inversions:  Divide-and-Conquer</vt:lpstr>
      <vt:lpstr>Counting Inversions:  Divide-and-Conquer</vt:lpstr>
      <vt:lpstr>Counting Inversions:  Divide-and-Conquer</vt:lpstr>
      <vt:lpstr>Counting Inversions:  Divide-and-Conquer</vt:lpstr>
      <vt:lpstr>Counting Inversions:  Combine</vt:lpstr>
      <vt:lpstr>Counting Inversions:  Implementation</vt:lpstr>
      <vt:lpstr>4.6 Sort</vt:lpstr>
      <vt:lpstr>Sort </vt:lpstr>
      <vt:lpstr>Merge Sort …</vt:lpstr>
      <vt:lpstr>4.6.1 Merge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Pseudo code</vt:lpstr>
      <vt:lpstr>PowerPoint 演示文稿</vt:lpstr>
      <vt:lpstr>PowerPoint 演示文稿</vt:lpstr>
      <vt:lpstr>Pseudo code</vt:lpstr>
      <vt:lpstr>Recurrence  for merge sort</vt:lpstr>
      <vt:lpstr>Recursion tree</vt:lpstr>
      <vt:lpstr>Recursion tree</vt:lpstr>
      <vt:lpstr>Recursion tree</vt:lpstr>
      <vt:lpstr>Recursion tree</vt:lpstr>
      <vt:lpstr>Recursion tree</vt:lpstr>
      <vt:lpstr>Recursion tree</vt:lpstr>
      <vt:lpstr>Recursion tree</vt:lpstr>
      <vt:lpstr>Recursion tree</vt:lpstr>
      <vt:lpstr>Recursion tree</vt:lpstr>
      <vt:lpstr>Recursion tree</vt:lpstr>
      <vt:lpstr>Recursion tree</vt:lpstr>
      <vt:lpstr>Time complexity</vt:lpstr>
      <vt:lpstr>Example</vt:lpstr>
      <vt:lpstr>Example</vt:lpstr>
      <vt:lpstr>More example</vt:lpstr>
      <vt:lpstr>More example</vt:lpstr>
      <vt:lpstr>PowerPoint 演示文稿</vt:lpstr>
      <vt:lpstr>5.6.2 QuickSort (a) Methodology</vt:lpstr>
      <vt:lpstr>(a) Methodology</vt:lpstr>
      <vt:lpstr>Methodology (continued)</vt:lpstr>
      <vt:lpstr>(b) Algorithm</vt:lpstr>
      <vt:lpstr>Partitioning</vt:lpstr>
      <vt:lpstr>Quick Sort Demo</vt:lpstr>
      <vt:lpstr>(c)Analysis of QuickSort</vt:lpstr>
      <vt:lpstr>Best Case</vt:lpstr>
      <vt:lpstr>Worst Case</vt:lpstr>
      <vt:lpstr>Average Case Analysis</vt:lpstr>
      <vt:lpstr>Average Case Analysis</vt:lpstr>
      <vt:lpstr>Average Case Analysis</vt:lpstr>
      <vt:lpstr>Summary of Performance of QuickSort</vt:lpstr>
      <vt:lpstr>Median-of-Three Partitioning</vt:lpstr>
      <vt:lpstr>A Better Choice: Random Pivot</vt:lpstr>
      <vt:lpstr>A Better Choice: Random Pivot</vt:lpstr>
      <vt:lpstr>4.7 Convex Hull</vt:lpstr>
      <vt:lpstr>The convex hull problem </vt:lpstr>
      <vt:lpstr>Convex Hull</vt:lpstr>
      <vt:lpstr>Divide-and-Conquer for Convex Hull</vt:lpstr>
      <vt:lpstr>Divide-and-Conquer for Convex Hull</vt:lpstr>
      <vt:lpstr>Divide-and-Conquer for Convex Hull</vt:lpstr>
      <vt:lpstr>Divide-and-Conquer for Convex Hull</vt:lpstr>
      <vt:lpstr>Graham Scan</vt:lpstr>
      <vt:lpstr>Graham Scan</vt:lpstr>
      <vt:lpstr>Graham Scan</vt:lpstr>
      <vt:lpstr>Graham Scan</vt:lpstr>
      <vt:lpstr>Graham Scan Algorithm</vt:lpstr>
      <vt:lpstr>Graham Scan Algorithm</vt:lpstr>
      <vt:lpstr>Graham Scan Algorithm</vt:lpstr>
      <vt:lpstr>4.8 Selection by Partitioning</vt:lpstr>
      <vt:lpstr>Selection by Partitioning</vt:lpstr>
      <vt:lpstr>Selection by Partitioning</vt:lpstr>
      <vt:lpstr>Selection by Partitioning</vt:lpstr>
      <vt:lpstr>Selection by Partitioning</vt:lpstr>
      <vt:lpstr>Average Case Analysis</vt:lpstr>
      <vt:lpstr>If Selection using a BST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4.11 The Voronoi diagram problem</vt:lpstr>
      <vt:lpstr>The Voronoi diagram problem</vt:lpstr>
      <vt:lpstr>Voronoi图的定义</vt:lpstr>
      <vt:lpstr>PowerPoint 演示文稿</vt:lpstr>
      <vt:lpstr>PowerPoint 演示文稿</vt:lpstr>
      <vt:lpstr>Voronoi图的构造</vt:lpstr>
      <vt:lpstr>Voronoi图的构造</vt:lpstr>
      <vt:lpstr>合并两个子点集的角最优三角剖分</vt:lpstr>
      <vt:lpstr>Voronoi图的构造</vt:lpstr>
      <vt:lpstr>Voronoi图的构造</vt:lpstr>
      <vt:lpstr>Voronoi图与平面MST问题</vt:lpstr>
      <vt:lpstr>Voronoi图与平面MST问题</vt:lpstr>
      <vt:lpstr>Voronoi图与平面MST问题</vt:lpstr>
      <vt:lpstr>关于定理的证明</vt:lpstr>
      <vt:lpstr>Voronoi图与平面MST问题</vt:lpstr>
      <vt:lpstr>Definition of Voronoi diagrams</vt:lpstr>
      <vt:lpstr>PowerPoint 演示文稿</vt:lpstr>
      <vt:lpstr>Delaunay triangulation </vt:lpstr>
      <vt:lpstr>Example for constructing Voronoi diagrams </vt:lpstr>
      <vt:lpstr>Merging two Voronoi diagrams</vt:lpstr>
      <vt:lpstr>The final Voronoi diagram</vt:lpstr>
      <vt:lpstr>Divide-and-conquer for Voronoi diagram </vt:lpstr>
      <vt:lpstr>PowerPoint 演示文稿</vt:lpstr>
      <vt:lpstr>Mergeing Two Voronoi Diagrams into One Voronoi Diagram</vt:lpstr>
      <vt:lpstr>PowerPoint 演示文稿</vt:lpstr>
      <vt:lpstr>PowerPoint 演示文稿</vt:lpstr>
      <vt:lpstr>Properties of Voronoi Diagrams</vt:lpstr>
      <vt:lpstr># of Voronoi edges</vt:lpstr>
      <vt:lpstr># of Voronoi vertices</vt:lpstr>
      <vt:lpstr>Construct a convex hull from a Voronoi diagram</vt:lpstr>
      <vt:lpstr>Construct a convex hull from a Voronoi diagram</vt:lpstr>
      <vt:lpstr>Time complexity</vt:lpstr>
      <vt:lpstr>Lower bound</vt:lpstr>
      <vt:lpstr>Applications of Voronoi diagrams</vt:lpstr>
      <vt:lpstr>          4.12 Fast Fourier Transform</vt:lpstr>
      <vt:lpstr>PowerPoint 演示文稿</vt:lpstr>
      <vt:lpstr>Fast Fourier transform (FFT) </vt:lpstr>
      <vt:lpstr>DFT and waveform(1)</vt:lpstr>
      <vt:lpstr>DFT and waveform (2)</vt:lpstr>
      <vt:lpstr>An application of the FFT  polynomial multiplication</vt:lpstr>
      <vt:lpstr>Fast polynomial multiplication</vt:lpstr>
      <vt:lpstr>FFT algorithm</vt:lpstr>
      <vt:lpstr>FFT algorithm when n=4</vt:lpstr>
      <vt:lpstr>FFT algorithm when n=8</vt:lpstr>
      <vt:lpstr>PowerPoint 演示文稿</vt:lpstr>
      <vt:lpstr>PowerPoint 演示文稿</vt:lpstr>
      <vt:lpstr>General FFT</vt:lpstr>
      <vt:lpstr>Divide-and-conquer (FFT)</vt:lpstr>
      <vt:lpstr>PowerPoint 演示文稿</vt:lpstr>
      <vt:lpstr>4.13  Matrix multiplication </vt:lpstr>
      <vt:lpstr>Divide-and-conquer approach</vt:lpstr>
      <vt:lpstr>Strassen’s matrix multiplicaiton </vt:lpstr>
      <vt:lpstr>Time complexity</vt:lpstr>
      <vt:lpstr>Fast Matrix  Multiplication in Theory</vt:lpstr>
      <vt:lpstr>Fast Matrix Multiplication in Practice</vt:lpstr>
      <vt:lpstr>Fast Matrix Multiplication in Theory </vt:lpstr>
      <vt:lpstr>PowerPoint 演示文稿</vt:lpstr>
    </vt:vector>
  </TitlesOfParts>
  <Company>CS of SWUST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算法分析与设计 The Analysis and Design of Algorithms</dc:title>
  <dc:creator>YU Lasheng</dc:creator>
  <cp:lastModifiedBy>余腊生</cp:lastModifiedBy>
  <cp:revision>296</cp:revision>
  <dcterms:created xsi:type="dcterms:W3CDTF">2005-08-20T01:59:54Z</dcterms:created>
  <dcterms:modified xsi:type="dcterms:W3CDTF">2022-10-04T06:56:19Z</dcterms:modified>
</cp:coreProperties>
</file>